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lsb" ContentType="application/vnd.ms-excel.sheet.binary.macroEnabled.12"/>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notesSlides/notesSlide10.xml" ContentType="application/vnd.openxmlformats-officedocument.presentationml.notesSlide+xml"/>
  <Override PartName="/ppt/charts/chart2.xml" ContentType="application/vnd.openxmlformats-officedocument.drawingml.chart+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notesSlides/notesSlide11.xml" ContentType="application/vnd.openxmlformats-officedocument.presentationml.notesSlide+xml"/>
  <Override PartName="/ppt/charts/chart3.xml" ContentType="application/vnd.openxmlformats-officedocument.drawingml.chart+xml"/>
  <Override PartName="/ppt/charts/chart4.xml" ContentType="application/vnd.openxmlformats-officedocument.drawingml.chart+xml"/>
  <Override PartName="/ppt/charts/style2.xml" ContentType="application/vnd.ms-office.chartstyle+xml"/>
  <Override PartName="/ppt/charts/colors2.xml" ContentType="application/vnd.ms-office.chartcolorstyle+xml"/>
  <Override PartName="/ppt/tags/tag149.xml" ContentType="application/vnd.openxmlformats-officedocument.presentationml.tags+xml"/>
  <Override PartName="/ppt/notesSlides/notesSlide12.xml" ContentType="application/vnd.openxmlformats-officedocument.presentationml.notesSlide+xml"/>
  <Override PartName="/ppt/charts/chart5.xml" ContentType="application/vnd.openxmlformats-officedocument.drawingml.chart+xml"/>
  <Override PartName="/ppt/charts/style3.xml" ContentType="application/vnd.ms-office.chartstyle+xml"/>
  <Override PartName="/ppt/charts/colors3.xml" ContentType="application/vnd.ms-office.chartcolorstyle+xml"/>
  <Override PartName="/ppt/tags/tag150.xml" ContentType="application/vnd.openxmlformats-officedocument.presentationml.tags+xml"/>
  <Override PartName="/ppt/notesSlides/notesSlide13.xml" ContentType="application/vnd.openxmlformats-officedocument.presentationml.notesSlide+xml"/>
  <Override PartName="/ppt/charts/chart6.xml" ContentType="application/vnd.openxmlformats-officedocument.drawingml.chart+xml"/>
  <Override PartName="/ppt/charts/style4.xml" ContentType="application/vnd.ms-office.chartstyle+xml"/>
  <Override PartName="/ppt/charts/colors4.xml" ContentType="application/vnd.ms-office.chartcolorstyle+xml"/>
  <Override PartName="/ppt/tags/tag151.xml" ContentType="application/vnd.openxmlformats-officedocument.presentationml.tags+xml"/>
  <Override PartName="/ppt/tags/tag152.xml" ContentType="application/vnd.openxmlformats-officedocument.presentationml.tags+xml"/>
  <Override PartName="/ppt/notesSlides/notesSlide14.xml" ContentType="application/vnd.openxmlformats-officedocument.presentationml.notesSlide+xml"/>
  <Override PartName="/ppt/charts/chart7.xml" ContentType="application/vnd.openxmlformats-officedocument.drawingml.chart+xml"/>
  <Override PartName="/ppt/charts/style5.xml" ContentType="application/vnd.ms-office.chartstyle+xml"/>
  <Override PartName="/ppt/charts/colors5.xml" ContentType="application/vnd.ms-office.chartcolorstyle+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notesSlides/notesSlide15.xml" ContentType="application/vnd.openxmlformats-officedocument.presentationml.notesSlide+xml"/>
  <Override PartName="/ppt/charts/chart8.xml" ContentType="application/vnd.openxmlformats-officedocument.drawingml.chart+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notesSlides/notesSlide16.xml" ContentType="application/vnd.openxmlformats-officedocument.presentationml.notesSlide+xml"/>
  <Override PartName="/ppt/charts/chart9.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rts/chart10.xml" ContentType="application/vnd.openxmlformats-officedocument.drawingml.chart+xml"/>
  <Override PartName="/ppt/charts/style7.xml" ContentType="application/vnd.ms-office.chartstyle+xml"/>
  <Override PartName="/ppt/charts/colors7.xml" ContentType="application/vnd.ms-office.chartcolorstyle+xml"/>
  <Override PartName="/ppt/charts/chart11.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20.xml" ContentType="application/vnd.openxmlformats-officedocument.presentationml.notesSlide+xml"/>
  <Override PartName="/ppt/charts/chart12.xml" ContentType="application/vnd.openxmlformats-officedocument.drawingml.chart+xml"/>
  <Override PartName="/ppt/charts/style9.xml" ContentType="application/vnd.ms-office.chartstyle+xml"/>
  <Override PartName="/ppt/charts/colors9.xml" ContentType="application/vnd.ms-office.chartcolorstyle+xml"/>
  <Override PartName="/ppt/charts/chart13.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21.xml" ContentType="application/vnd.openxmlformats-officedocument.presentationml.notesSlide+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notesSlides/notesSlide22.xml" ContentType="application/vnd.openxmlformats-officedocument.presentationml.notesSlide+xml"/>
  <Override PartName="/ppt/charts/chart14.xml" ContentType="application/vnd.openxmlformats-officedocument.drawingml.chart+xml"/>
  <Override PartName="/ppt/tags/tag199.xml" ContentType="application/vnd.openxmlformats-officedocument.presentationml.tags+xml"/>
  <Override PartName="/ppt/notesSlides/notesSlide23.xml" ContentType="application/vnd.openxmlformats-officedocument.presentationml.notesSlide+xml"/>
  <Override PartName="/ppt/charts/chart15.xml" ContentType="application/vnd.openxmlformats-officedocument.drawingml.chart+xml"/>
  <Override PartName="/ppt/charts/style11.xml" ContentType="application/vnd.ms-office.chartstyle+xml"/>
  <Override PartName="/ppt/charts/colors11.xml" ContentType="application/vnd.ms-office.chartcolorstyl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4050" r:id="rId4"/>
  </p:sldMasterIdLst>
  <p:notesMasterIdLst>
    <p:notesMasterId r:id="rId39"/>
  </p:notesMasterIdLst>
  <p:sldIdLst>
    <p:sldId id="257" r:id="rId5"/>
    <p:sldId id="2147480992" r:id="rId6"/>
    <p:sldId id="2147480993" r:id="rId7"/>
    <p:sldId id="2147480964" r:id="rId8"/>
    <p:sldId id="2147480999" r:id="rId9"/>
    <p:sldId id="2147481024" r:id="rId10"/>
    <p:sldId id="2147481026" r:id="rId11"/>
    <p:sldId id="2147481029" r:id="rId12"/>
    <p:sldId id="2147480986" r:id="rId13"/>
    <p:sldId id="2147481004" r:id="rId14"/>
    <p:sldId id="2147481000" r:id="rId15"/>
    <p:sldId id="2147481034" r:id="rId16"/>
    <p:sldId id="2147481044" r:id="rId17"/>
    <p:sldId id="2147481045" r:id="rId18"/>
    <p:sldId id="2147481025" r:id="rId19"/>
    <p:sldId id="2147481035" r:id="rId20"/>
    <p:sldId id="2147481022" r:id="rId21"/>
    <p:sldId id="2147481033" r:id="rId22"/>
    <p:sldId id="2147481032" r:id="rId23"/>
    <p:sldId id="2147481001" r:id="rId24"/>
    <p:sldId id="2147481039" r:id="rId25"/>
    <p:sldId id="2147481013" r:id="rId26"/>
    <p:sldId id="2147481017" r:id="rId27"/>
    <p:sldId id="2147481018" r:id="rId28"/>
    <p:sldId id="2147481040" r:id="rId29"/>
    <p:sldId id="2147480956" r:id="rId30"/>
    <p:sldId id="2147481019" r:id="rId31"/>
    <p:sldId id="2147481031" r:id="rId32"/>
    <p:sldId id="2147481020" r:id="rId33"/>
    <p:sldId id="2147481002" r:id="rId34"/>
    <p:sldId id="2147481036" r:id="rId35"/>
    <p:sldId id="2147481037" r:id="rId36"/>
    <p:sldId id="2147481042" r:id="rId37"/>
    <p:sldId id="2147481043" r:id="rId38"/>
  </p:sldIdLst>
  <p:sldSz cx="12192000" cy="6858000"/>
  <p:notesSz cx="7315200" cy="9601200"/>
  <p:embeddedFontLst>
    <p:embeddedFont>
      <p:font typeface="ＭＳ Ｐゴシック" panose="020B0600070205080204" pitchFamily="34" charset="-128"/>
      <p:regular r:id="rId40"/>
    </p:embeddedFont>
    <p:embeddedFont>
      <p:font typeface="Meiryo UI" panose="020B0604030504040204" pitchFamily="34" charset="-128"/>
      <p:regular r:id="rId41"/>
      <p:bold r:id="rId42"/>
      <p:italic r:id="rId43"/>
      <p:boldItalic r:id="rId44"/>
    </p:embeddedFont>
    <p:embeddedFont>
      <p:font typeface="Segoe UI" panose="020B0502040204020203" pitchFamily="34" charset="0"/>
      <p:regular r:id="rId45"/>
      <p:bold r:id="rId46"/>
      <p:italic r:id="rId47"/>
      <p:boldItalic r:id="rId48"/>
    </p:embeddedFont>
    <p:embeddedFont>
      <p:font typeface="Yu mincho" panose="02020400000000000000" pitchFamily="18" charset="-128"/>
      <p:regular r:id="rId49"/>
    </p:embeddedFont>
  </p:embeddedFontLst>
  <p:custDataLst>
    <p:tags r:id="rId50"/>
  </p:custDataLst>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9A6B880-28BF-A121-9E5E-A95199ADB849}" name="Mickael Feige" initials="MF" userId="Mickael Feige" providerId="None"/>
  <p188:author id="{D42E1BEB-19C3-2EE0-706B-B3292742C0FA}" name="Anna Rellama" initials="AR" userId="Anna Rellama" providerId="Non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3C57FE"/>
    <a:srgbClr val="558ED5"/>
    <a:srgbClr val="D3E5FF"/>
    <a:srgbClr val="011AB7"/>
    <a:srgbClr val="007FFF"/>
    <a:srgbClr val="9BC9FF"/>
    <a:srgbClr val="E5EFDE"/>
    <a:srgbClr val="CCE5FF"/>
    <a:srgbClr val="D6D7D9"/>
    <a:srgbClr val="8EC1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C39B8E-A4C1-4544-9260-4C1080CCB35D}" v="1" dt="2026-01-13T18:01:17.839"/>
    <p1510:client id="{BC31D062-3F13-F4D7-CD40-75EDC27A9D37}" v="4" dt="2026-01-14T06:52:44.047"/>
    <p1510:client id="{F8A1C8C2-F508-4F87-BFB8-9C665AB3D6D5}" v="2" dt="2026-01-14T06:55:47.160"/>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スタイル (淡色)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93296810-A885-4BE3-A3E7-6D5BEEA58F35}" styleName="中間スタイル 2 - アクセント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660B408-B3CF-4A94-85FC-2B1E0A45F4A2}" styleName="深色樣式 2 - 輔色 1/輔色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42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tags" Target="tags/tag1.xml"/><Relationship Id="rId55"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font" Target="fonts/font5.fntdata"/><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font" Target="fonts/font4.fntdata"/><Relationship Id="rId48" Type="http://schemas.openxmlformats.org/officeDocument/2006/relationships/font" Target="fonts/font9.fntdata"/><Relationship Id="rId56" Type="http://schemas.microsoft.com/office/2018/10/relationships/authors" Target="authors.xml"/><Relationship Id="rId8" Type="http://schemas.openxmlformats.org/officeDocument/2006/relationships/slide" Target="slides/slide4.xml"/><Relationship Id="rId51"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font" Target="fonts/font7.fntdata"/><Relationship Id="rId20" Type="http://schemas.openxmlformats.org/officeDocument/2006/relationships/slide" Target="slides/slide16.xml"/><Relationship Id="rId41" Type="http://schemas.openxmlformats.org/officeDocument/2006/relationships/font" Target="fonts/font2.fntdata"/><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font" Target="fonts/font10.fntdata"/></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7.xml"/><Relationship Id="rId1" Type="http://schemas.microsoft.com/office/2011/relationships/chartStyle" Target="style7.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8.xml"/><Relationship Id="rId1" Type="http://schemas.microsoft.com/office/2011/relationships/chartStyle" Target="style8.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9.xml"/><Relationship Id="rId1" Type="http://schemas.microsoft.com/office/2011/relationships/chartStyle" Target="style9.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0.xml"/><Relationship Id="rId1" Type="http://schemas.microsoft.com/office/2011/relationships/chartStyle" Target="style10.xml"/></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Binary_Worksheet12.xlsb"/></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1.xml"/><Relationship Id="rId1" Type="http://schemas.microsoft.com/office/2011/relationships/chartStyle" Target="style11.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Binary_Worksheet.xlsb"/></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Binary_Worksheet1.xlsb"/></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Binary_Worksheet6.xlsb"/></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986075594204417"/>
          <c:y val="4.3332685866262601E-3"/>
          <c:w val="0.48823523264461327"/>
          <c:h val="0.88599071690425191"/>
        </c:manualLayout>
      </c:layout>
      <c:barChart>
        <c:barDir val="bar"/>
        <c:grouping val="clustered"/>
        <c:varyColors val="0"/>
        <c:ser>
          <c:idx val="0"/>
          <c:order val="0"/>
          <c:tx>
            <c:strRef>
              <c:f>Sheet1!$B$1</c:f>
              <c:strCache>
                <c:ptCount val="1"/>
                <c:pt idx="0">
                  <c:v>2030</c:v>
                </c:pt>
              </c:strCache>
            </c:strRef>
          </c:tx>
          <c:spPr>
            <a:solidFill>
              <a:schemeClr val="accent5">
                <a:lumMod val="25000"/>
                <a:lumOff val="75000"/>
              </a:schemeClr>
            </a:solidFill>
            <a:ln>
              <a:solidFill>
                <a:schemeClr val="bg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Sheet1!$A$2:$A$9</c:f>
              <c:numCache>
                <c:formatCode>General</c:formatCode>
                <c:ptCount val="8"/>
              </c:numCache>
            </c:numRef>
          </c:cat>
          <c:val>
            <c:numRef>
              <c:f>Sheet1!$B$2:$B$9</c:f>
              <c:numCache>
                <c:formatCode>0.0</c:formatCode>
                <c:ptCount val="8"/>
                <c:pt idx="0">
                  <c:v>0</c:v>
                </c:pt>
                <c:pt idx="1">
                  <c:v>0.6</c:v>
                </c:pt>
                <c:pt idx="2">
                  <c:v>12.8</c:v>
                </c:pt>
                <c:pt idx="3">
                  <c:v>6</c:v>
                </c:pt>
                <c:pt idx="4">
                  <c:v>21.9</c:v>
                </c:pt>
                <c:pt idx="5">
                  <c:v>31.7</c:v>
                </c:pt>
                <c:pt idx="6">
                  <c:v>37.299999999999997</c:v>
                </c:pt>
                <c:pt idx="7">
                  <c:v>30.126999999999999</c:v>
                </c:pt>
              </c:numCache>
            </c:numRef>
          </c:val>
          <c:extLst>
            <c:ext xmlns:c16="http://schemas.microsoft.com/office/drawing/2014/chart" uri="{C3380CC4-5D6E-409C-BE32-E72D297353CC}">
              <c16:uniqueId val="{00000000-C41A-4FCE-8C77-817ED5DC0381}"/>
            </c:ext>
          </c:extLst>
        </c:ser>
        <c:ser>
          <c:idx val="1"/>
          <c:order val="1"/>
          <c:tx>
            <c:strRef>
              <c:f>Sheet1!$C$1</c:f>
              <c:strCache>
                <c:ptCount val="1"/>
                <c:pt idx="0">
                  <c:v>2050</c:v>
                </c:pt>
              </c:strCache>
            </c:strRef>
          </c:tx>
          <c:spPr>
            <a:solidFill>
              <a:schemeClr val="accent5">
                <a:lumMod val="50000"/>
                <a:lumOff val="50000"/>
              </a:schemeClr>
            </a:solidFill>
            <a:ln>
              <a:solidFill>
                <a:schemeClr val="bg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Sheet1!$A$2:$A$9</c:f>
              <c:numCache>
                <c:formatCode>General</c:formatCode>
                <c:ptCount val="8"/>
              </c:numCache>
            </c:numRef>
          </c:cat>
          <c:val>
            <c:numRef>
              <c:f>Sheet1!$C$2:$C$9</c:f>
              <c:numCache>
                <c:formatCode>0.0</c:formatCode>
                <c:ptCount val="8"/>
                <c:pt idx="0">
                  <c:v>35.950000000000003</c:v>
                </c:pt>
                <c:pt idx="1">
                  <c:v>76.599999999999994</c:v>
                </c:pt>
                <c:pt idx="2">
                  <c:v>178.95</c:v>
                </c:pt>
                <c:pt idx="3">
                  <c:v>80.75</c:v>
                </c:pt>
                <c:pt idx="4">
                  <c:v>68.599999999999994</c:v>
                </c:pt>
                <c:pt idx="5">
                  <c:v>36</c:v>
                </c:pt>
                <c:pt idx="6">
                  <c:v>24.95</c:v>
                </c:pt>
                <c:pt idx="7">
                  <c:v>0</c:v>
                </c:pt>
              </c:numCache>
            </c:numRef>
          </c:val>
          <c:extLst>
            <c:ext xmlns:c16="http://schemas.microsoft.com/office/drawing/2014/chart" uri="{C3380CC4-5D6E-409C-BE32-E72D297353CC}">
              <c16:uniqueId val="{00000001-C41A-4FCE-8C77-817ED5DC0381}"/>
            </c:ext>
          </c:extLst>
        </c:ser>
        <c:dLbls>
          <c:showLegendKey val="0"/>
          <c:showVal val="0"/>
          <c:showCatName val="0"/>
          <c:showSerName val="0"/>
          <c:showPercent val="0"/>
          <c:showBubbleSize val="0"/>
        </c:dLbls>
        <c:gapWidth val="150"/>
        <c:axId val="1577848255"/>
        <c:axId val="1577840575"/>
      </c:barChart>
      <c:catAx>
        <c:axId val="1577848255"/>
        <c:scaling>
          <c:orientation val="maxMin"/>
        </c:scaling>
        <c:delete val="0"/>
        <c:axPos val="l"/>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crossAx val="1577840575"/>
        <c:crosses val="autoZero"/>
        <c:auto val="1"/>
        <c:lblAlgn val="ctr"/>
        <c:lblOffset val="100"/>
        <c:noMultiLvlLbl val="0"/>
      </c:catAx>
      <c:valAx>
        <c:axId val="1577840575"/>
        <c:scaling>
          <c:orientation val="minMax"/>
          <c:max val="200"/>
        </c:scaling>
        <c:delete val="1"/>
        <c:axPos val="t"/>
        <c:numFmt formatCode="0.0" sourceLinked="1"/>
        <c:majorTickMark val="none"/>
        <c:minorTickMark val="none"/>
        <c:tickLblPos val="nextTo"/>
        <c:crossAx val="1577848255"/>
        <c:crosses val="autoZero"/>
        <c:crossBetween val="between"/>
      </c:valAx>
      <c:spPr>
        <a:noFill/>
        <a:ln>
          <a:noFill/>
        </a:ln>
        <a:effectLst/>
      </c:spPr>
    </c:plotArea>
    <c:legend>
      <c:legendPos val="b"/>
      <c:layout>
        <c:manualLayout>
          <c:xMode val="edge"/>
          <c:yMode val="edge"/>
          <c:x val="0.36656430522382866"/>
          <c:y val="0.89274847134782431"/>
          <c:w val="0.34694636245844979"/>
          <c:h val="6.818377576428214E-2"/>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400">
          <a:solidFill>
            <a:schemeClr val="tx1"/>
          </a:solidFill>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0.11176771636805508"/>
          <c:y val="0.21456988883061037"/>
          <c:w val="0.83926779286458397"/>
          <c:h val="0.68047673124215646"/>
        </c:manualLayout>
      </c:layout>
      <c:barChart>
        <c:barDir val="col"/>
        <c:grouping val="clustered"/>
        <c:varyColors val="0"/>
        <c:ser>
          <c:idx val="0"/>
          <c:order val="0"/>
          <c:tx>
            <c:strRef>
              <c:f>Sheet1!$B$1</c:f>
              <c:strCache>
                <c:ptCount val="1"/>
                <c:pt idx="0">
                  <c:v>Revenue</c:v>
                </c:pt>
              </c:strCache>
            </c:strRef>
          </c:tx>
          <c:spPr>
            <a:solidFill>
              <a:schemeClr val="accent1">
                <a:lumMod val="60000"/>
                <a:lumOff val="40000"/>
              </a:schemeClr>
            </a:solidFill>
            <a:ln>
              <a:noFill/>
            </a:ln>
            <a:effectLst/>
          </c:spPr>
          <c:invertIfNegative val="0"/>
          <c:dLbls>
            <c:dLbl>
              <c:idx val="0"/>
              <c:layout>
                <c:manualLayout>
                  <c:x val="-1.1391781306500355E-3"/>
                  <c:y val="3.4189399401730276E-2"/>
                </c:manualLayout>
              </c:layout>
              <c:dLblPos val="outEnd"/>
              <c:showLegendKey val="0"/>
              <c:showVal val="1"/>
              <c:showCatName val="0"/>
              <c:showSerName val="0"/>
              <c:showPercent val="0"/>
              <c:showBubbleSize val="0"/>
              <c:extLst>
                <c:ext xmlns:c15="http://schemas.microsoft.com/office/drawing/2012/chart" uri="{CE6537A1-D6FC-4f65-9D91-7224C49458BB}">
                  <c15:layout>
                    <c:manualLayout>
                      <c:w val="8.118274333036811E-2"/>
                      <c:h val="6.15979012554509E-2"/>
                    </c:manualLayout>
                  </c15:layout>
                </c:ext>
                <c:ext xmlns:c16="http://schemas.microsoft.com/office/drawing/2014/chart" uri="{C3380CC4-5D6E-409C-BE32-E72D297353CC}">
                  <c16:uniqueId val="{00000005-A2F3-469A-808D-34814B05791C}"/>
                </c:ext>
              </c:extLst>
            </c:dLbl>
            <c:dLbl>
              <c:idx val="6"/>
              <c:layout>
                <c:manualLayout>
                  <c:x val="0"/>
                  <c:y val="-3.1340282784919488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2AF1-4316-98BE-A264619CE7CD}"/>
                </c:ext>
              </c:extLst>
            </c:dLbl>
            <c:dLbl>
              <c:idx val="9"/>
              <c:layout>
                <c:manualLayout>
                  <c:x val="-1.3125616057701681E-16"/>
                  <c:y val="-5.6982332336217821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E-B656-4CEB-878E-651CEDDD2C64}"/>
                </c:ext>
              </c:extLst>
            </c:dLbl>
            <c:numFmt formatCode="#,##0" sourceLinked="0"/>
            <c:spPr>
              <a:noFill/>
              <a:ln>
                <a:noFill/>
              </a:ln>
              <a:effectLst/>
            </c:spPr>
            <c:txPr>
              <a:bodyPr rot="0" spcFirstLastPara="1" vertOverflow="ellipsis" vert="horz" wrap="square" anchor="ctr" anchorCtr="1"/>
              <a:lstStyle/>
              <a:p>
                <a:pPr>
                  <a:defRPr lang="ja-JP"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FY20</c:v>
                </c:pt>
                <c:pt idx="1">
                  <c:v>FY21</c:v>
                </c:pt>
                <c:pt idx="2">
                  <c:v>FY22</c:v>
                </c:pt>
                <c:pt idx="3">
                  <c:v>FY23</c:v>
                </c:pt>
                <c:pt idx="4">
                  <c:v>FY24</c:v>
                </c:pt>
              </c:strCache>
            </c:strRef>
          </c:cat>
          <c:val>
            <c:numRef>
              <c:f>Sheet1!$B$2:$B$6</c:f>
              <c:numCache>
                <c:formatCode>General</c:formatCode>
                <c:ptCount val="5"/>
                <c:pt idx="0">
                  <c:v>0</c:v>
                </c:pt>
                <c:pt idx="1">
                  <c:v>155.6</c:v>
                </c:pt>
                <c:pt idx="2">
                  <c:v>510.2</c:v>
                </c:pt>
                <c:pt idx="3">
                  <c:v>928.9</c:v>
                </c:pt>
                <c:pt idx="4">
                  <c:v>876.3</c:v>
                </c:pt>
              </c:numCache>
            </c:numRef>
          </c:val>
          <c:extLst>
            <c:ext xmlns:c16="http://schemas.microsoft.com/office/drawing/2014/chart" uri="{C3380CC4-5D6E-409C-BE32-E72D297353CC}">
              <c16:uniqueId val="{00000000-2665-4011-BB85-220AD058F5DE}"/>
            </c:ext>
          </c:extLst>
        </c:ser>
        <c:dLbls>
          <c:showLegendKey val="0"/>
          <c:showVal val="0"/>
          <c:showCatName val="0"/>
          <c:showSerName val="0"/>
          <c:showPercent val="0"/>
          <c:showBubbleSize val="0"/>
        </c:dLbls>
        <c:gapWidth val="40"/>
        <c:axId val="1481056703"/>
        <c:axId val="1480814847"/>
      </c:barChart>
      <c:lineChart>
        <c:grouping val="standard"/>
        <c:varyColors val="0"/>
        <c:ser>
          <c:idx val="1"/>
          <c:order val="1"/>
          <c:tx>
            <c:strRef>
              <c:f>Sheet1!$C$1</c:f>
              <c:strCache>
                <c:ptCount val="1"/>
                <c:pt idx="0">
                  <c:v>Gross Margin</c:v>
                </c:pt>
              </c:strCache>
            </c:strRef>
          </c:tx>
          <c:spPr>
            <a:ln w="28575" cap="rnd">
              <a:solidFill>
                <a:schemeClr val="accent1">
                  <a:lumMod val="75000"/>
                </a:schemeClr>
              </a:solidFill>
              <a:round/>
            </a:ln>
            <a:effectLst/>
          </c:spPr>
          <c:marker>
            <c:symbol val="circle"/>
            <c:size val="5"/>
            <c:spPr>
              <a:solidFill>
                <a:schemeClr val="accent1">
                  <a:lumMod val="75000"/>
                </a:schemeClr>
              </a:solidFill>
              <a:ln w="9525">
                <a:solidFill>
                  <a:schemeClr val="accent1">
                    <a:lumMod val="75000"/>
                  </a:schemeClr>
                </a:solidFill>
              </a:ln>
              <a:effectLst/>
            </c:spPr>
          </c:marker>
          <c:dPt>
            <c:idx val="1"/>
            <c:marker>
              <c:symbol val="circle"/>
              <c:size val="5"/>
              <c:spPr>
                <a:solidFill>
                  <a:schemeClr val="accent1">
                    <a:lumMod val="75000"/>
                  </a:schemeClr>
                </a:solidFill>
                <a:ln w="9525">
                  <a:solidFill>
                    <a:schemeClr val="accent1">
                      <a:lumMod val="75000"/>
                    </a:schemeClr>
                  </a:solidFill>
                </a:ln>
                <a:effectLst/>
              </c:spPr>
            </c:marker>
            <c:bubble3D val="0"/>
            <c:spPr>
              <a:ln w="28575" cap="rnd">
                <a:solidFill>
                  <a:schemeClr val="accent1">
                    <a:lumMod val="75000"/>
                  </a:schemeClr>
                </a:solidFill>
                <a:round/>
              </a:ln>
              <a:effectLst/>
            </c:spPr>
            <c:extLst>
              <c:ext xmlns:c16="http://schemas.microsoft.com/office/drawing/2014/chart" uri="{C3380CC4-5D6E-409C-BE32-E72D297353CC}">
                <c16:uniqueId val="{00000002-2665-4011-BB85-220AD058F5DE}"/>
              </c:ext>
            </c:extLst>
          </c:dPt>
          <c:dLbls>
            <c:dLbl>
              <c:idx val="1"/>
              <c:layout>
                <c:manualLayout>
                  <c:x val="-5.3058739472176958E-2"/>
                  <c:y val="3.5072625552941744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2665-4011-BB85-220AD058F5DE}"/>
                </c:ext>
              </c:extLst>
            </c:dLbl>
            <c:numFmt formatCode="0.0%" sourceLinked="0"/>
            <c:spPr>
              <a:noFill/>
              <a:ln>
                <a:noFill/>
              </a:ln>
              <a:effectLst/>
            </c:spPr>
            <c:txPr>
              <a:bodyPr rot="0" spcFirstLastPara="1" vertOverflow="ellipsis" vert="horz" wrap="square" anchor="ctr" anchorCtr="1"/>
              <a:lstStyle/>
              <a:p>
                <a:pPr>
                  <a:defRPr lang="ja-JP"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FY20</c:v>
                </c:pt>
                <c:pt idx="1">
                  <c:v>FY21</c:v>
                </c:pt>
                <c:pt idx="2">
                  <c:v>FY22</c:v>
                </c:pt>
                <c:pt idx="3">
                  <c:v>FY23</c:v>
                </c:pt>
                <c:pt idx="4">
                  <c:v>FY24</c:v>
                </c:pt>
              </c:strCache>
            </c:strRef>
          </c:cat>
          <c:val>
            <c:numRef>
              <c:f>Sheet1!$C$2:$C$6</c:f>
              <c:numCache>
                <c:formatCode>0.0%</c:formatCode>
                <c:ptCount val="5"/>
                <c:pt idx="1">
                  <c:v>7.6999999999999999E-2</c:v>
                </c:pt>
                <c:pt idx="2">
                  <c:v>6.9000000000000006E-2</c:v>
                </c:pt>
                <c:pt idx="3">
                  <c:v>7.8E-2</c:v>
                </c:pt>
                <c:pt idx="4">
                  <c:v>0.09</c:v>
                </c:pt>
              </c:numCache>
            </c:numRef>
          </c:val>
          <c:smooth val="0"/>
          <c:extLst>
            <c:ext xmlns:c16="http://schemas.microsoft.com/office/drawing/2014/chart" uri="{C3380CC4-5D6E-409C-BE32-E72D297353CC}">
              <c16:uniqueId val="{0000000B-2665-4011-BB85-220AD058F5DE}"/>
            </c:ext>
          </c:extLst>
        </c:ser>
        <c:ser>
          <c:idx val="2"/>
          <c:order val="2"/>
          <c:tx>
            <c:strRef>
              <c:f>Sheet1!$D$1</c:f>
              <c:strCache>
                <c:ptCount val="1"/>
                <c:pt idx="0">
                  <c:v>Operating Margin</c:v>
                </c:pt>
              </c:strCache>
            </c:strRef>
          </c:tx>
          <c:spPr>
            <a:ln w="28575" cap="rnd">
              <a:solidFill>
                <a:schemeClr val="bg2"/>
              </a:solidFill>
              <a:round/>
            </a:ln>
            <a:effectLst/>
          </c:spPr>
          <c:marker>
            <c:symbol val="circle"/>
            <c:size val="5"/>
            <c:spPr>
              <a:solidFill>
                <a:schemeClr val="bg2"/>
              </a:solidFill>
              <a:ln w="9525">
                <a:solidFill>
                  <a:schemeClr val="bg2"/>
                </a:solidFill>
              </a:ln>
              <a:effectLst/>
            </c:spPr>
          </c:marker>
          <c:dLbls>
            <c:dLbl>
              <c:idx val="0"/>
              <c:layout>
                <c:manualLayout>
                  <c:x val="-5.5980546163307991E-2"/>
                  <c:y val="-2.9367213442805323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4870-9D4C-949F-9891F09D9341}"/>
                </c:ext>
              </c:extLst>
            </c:dLbl>
            <c:dLbl>
              <c:idx val="1"/>
              <c:delete val="1"/>
              <c:extLst>
                <c:ext xmlns:c15="http://schemas.microsoft.com/office/drawing/2012/chart" uri="{CE6537A1-D6FC-4f65-9D91-7224C49458BB}"/>
                <c:ext xmlns:c16="http://schemas.microsoft.com/office/drawing/2014/chart" uri="{C3380CC4-5D6E-409C-BE32-E72D297353CC}">
                  <c16:uniqueId val="{00000003-A2F3-469A-808D-34814B05791C}"/>
                </c:ext>
              </c:extLst>
            </c:dLbl>
            <c:dLbl>
              <c:idx val="2"/>
              <c:layout>
                <c:manualLayout>
                  <c:x val="-5.3058739472176916E-2"/>
                  <c:y val="2.19097067832755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A2F3-469A-808D-34814B05791C}"/>
                </c:ext>
              </c:extLst>
            </c:dLbl>
            <c:numFmt formatCode="0.0%" sourceLinked="0"/>
            <c:spPr>
              <a:noFill/>
              <a:ln>
                <a:noFill/>
              </a:ln>
              <a:effectLst/>
            </c:spPr>
            <c:txPr>
              <a:bodyPr rot="0" spcFirstLastPara="1" vertOverflow="ellipsis" vert="horz" wrap="square" anchor="ctr" anchorCtr="1"/>
              <a:lstStyle/>
              <a:p>
                <a:pPr>
                  <a:defRPr lang="ja-JP"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FY20</c:v>
                </c:pt>
                <c:pt idx="1">
                  <c:v>FY21</c:v>
                </c:pt>
                <c:pt idx="2">
                  <c:v>FY22</c:v>
                </c:pt>
                <c:pt idx="3">
                  <c:v>FY23</c:v>
                </c:pt>
                <c:pt idx="4">
                  <c:v>FY24</c:v>
                </c:pt>
              </c:strCache>
            </c:strRef>
          </c:cat>
          <c:val>
            <c:numRef>
              <c:f>Sheet1!$D$2:$D$6</c:f>
              <c:numCache>
                <c:formatCode>0.0%</c:formatCode>
                <c:ptCount val="5"/>
                <c:pt idx="1">
                  <c:v>0.02</c:v>
                </c:pt>
                <c:pt idx="2">
                  <c:v>3.5000000000000003E-2</c:v>
                </c:pt>
                <c:pt idx="3">
                  <c:v>5.8000000000000003E-2</c:v>
                </c:pt>
                <c:pt idx="4">
                  <c:v>5.7000000000000002E-2</c:v>
                </c:pt>
              </c:numCache>
            </c:numRef>
          </c:val>
          <c:smooth val="0"/>
          <c:extLst>
            <c:ext xmlns:c16="http://schemas.microsoft.com/office/drawing/2014/chart" uri="{C3380CC4-5D6E-409C-BE32-E72D297353CC}">
              <c16:uniqueId val="{00000016-2665-4011-BB85-220AD058F5DE}"/>
            </c:ext>
          </c:extLst>
        </c:ser>
        <c:ser>
          <c:idx val="3"/>
          <c:order val="3"/>
          <c:tx>
            <c:strRef>
              <c:f>Sheet1!$E$1</c:f>
              <c:strCache>
                <c:ptCount val="1"/>
                <c:pt idx="0">
                  <c:v>Net Margin</c:v>
                </c:pt>
              </c:strCache>
            </c:strRef>
          </c:tx>
          <c:spPr>
            <a:ln w="28575" cap="rnd">
              <a:solidFill>
                <a:schemeClr val="accent6"/>
              </a:solidFill>
              <a:round/>
            </a:ln>
            <a:effectLst/>
          </c:spPr>
          <c:marker>
            <c:symbol val="circle"/>
            <c:size val="5"/>
            <c:spPr>
              <a:solidFill>
                <a:schemeClr val="accent6"/>
              </a:solidFill>
              <a:ln w="9525">
                <a:solidFill>
                  <a:schemeClr val="accent6"/>
                </a:solidFill>
              </a:ln>
              <a:effectLst/>
            </c:spPr>
          </c:marker>
          <c:dLbls>
            <c:dLbl>
              <c:idx val="0"/>
              <c:delete val="1"/>
              <c:extLst>
                <c:ext xmlns:c15="http://schemas.microsoft.com/office/drawing/2012/chart" uri="{CE6537A1-D6FC-4f65-9D91-7224C49458BB}"/>
                <c:ext xmlns:c16="http://schemas.microsoft.com/office/drawing/2014/chart" uri="{C3380CC4-5D6E-409C-BE32-E72D297353CC}">
                  <c16:uniqueId val="{00000004-A2F3-469A-808D-34814B05791C}"/>
                </c:ext>
              </c:extLst>
            </c:dLbl>
            <c:numFmt formatCode="0.0%" sourceLinked="0"/>
            <c:spPr>
              <a:noFill/>
              <a:ln>
                <a:noFill/>
              </a:ln>
              <a:effectLst/>
            </c:spPr>
            <c:txPr>
              <a:bodyPr rot="0" spcFirstLastPara="1" vertOverflow="ellipsis" vert="horz" wrap="square" anchor="ctr" anchorCtr="1"/>
              <a:lstStyle/>
              <a:p>
                <a:pPr>
                  <a:defRPr lang="ja-JP"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FY20</c:v>
                </c:pt>
                <c:pt idx="1">
                  <c:v>FY21</c:v>
                </c:pt>
                <c:pt idx="2">
                  <c:v>FY22</c:v>
                </c:pt>
                <c:pt idx="3">
                  <c:v>FY23</c:v>
                </c:pt>
                <c:pt idx="4">
                  <c:v>FY24</c:v>
                </c:pt>
              </c:strCache>
            </c:strRef>
          </c:cat>
          <c:val>
            <c:numRef>
              <c:f>Sheet1!$E$2:$E$6</c:f>
              <c:numCache>
                <c:formatCode>0.0%</c:formatCode>
                <c:ptCount val="5"/>
                <c:pt idx="1">
                  <c:v>0.02</c:v>
                </c:pt>
                <c:pt idx="2">
                  <c:v>3.5000000000000003E-2</c:v>
                </c:pt>
                <c:pt idx="3">
                  <c:v>6.5000000000000002E-2</c:v>
                </c:pt>
                <c:pt idx="4">
                  <c:v>5.3999999999999999E-2</c:v>
                </c:pt>
              </c:numCache>
            </c:numRef>
          </c:val>
          <c:smooth val="0"/>
          <c:extLst>
            <c:ext xmlns:c16="http://schemas.microsoft.com/office/drawing/2014/chart" uri="{C3380CC4-5D6E-409C-BE32-E72D297353CC}">
              <c16:uniqueId val="{00000003-B656-4CEB-878E-651CEDDD2C64}"/>
            </c:ext>
          </c:extLst>
        </c:ser>
        <c:dLbls>
          <c:showLegendKey val="0"/>
          <c:showVal val="0"/>
          <c:showCatName val="0"/>
          <c:showSerName val="0"/>
          <c:showPercent val="0"/>
          <c:showBubbleSize val="0"/>
        </c:dLbls>
        <c:marker val="1"/>
        <c:smooth val="0"/>
        <c:axId val="746110640"/>
        <c:axId val="746102960"/>
      </c:lineChart>
      <c:catAx>
        <c:axId val="1481056703"/>
        <c:scaling>
          <c:orientation val="minMax"/>
        </c:scaling>
        <c:delete val="0"/>
        <c:axPos val="b"/>
        <c:numFmt formatCode="General" sourceLinked="1"/>
        <c:majorTickMark val="out"/>
        <c:minorTickMark val="none"/>
        <c:tickLblPos val="low"/>
        <c:spPr>
          <a:noFill/>
          <a:ln w="9525" cap="flat" cmpd="sng" algn="ctr">
            <a:solidFill>
              <a:schemeClr val="tx1"/>
            </a:solidFill>
            <a:round/>
          </a:ln>
          <a:effectLst/>
        </c:spPr>
        <c:txPr>
          <a:bodyPr rot="-60000000" spcFirstLastPara="1" vertOverflow="ellipsis" vert="horz" wrap="square" anchor="ctr" anchorCtr="1"/>
          <a:lstStyle/>
          <a:p>
            <a:pPr>
              <a:defRPr lang="ja-JP"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crossAx val="1480814847"/>
        <c:crosses val="autoZero"/>
        <c:auto val="1"/>
        <c:lblAlgn val="ctr"/>
        <c:lblOffset val="100"/>
        <c:noMultiLvlLbl val="0"/>
      </c:catAx>
      <c:valAx>
        <c:axId val="1480814847"/>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solidFill>
              <a:schemeClr val="tx1"/>
            </a:solidFill>
          </a:ln>
          <a:effectLst/>
        </c:spPr>
        <c:txPr>
          <a:bodyPr rot="-60000000" spcFirstLastPara="1" vertOverflow="ellipsis" vert="horz" wrap="square" anchor="ctr" anchorCtr="1"/>
          <a:lstStyle/>
          <a:p>
            <a:pPr>
              <a:defRPr lang="ja-JP"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crossAx val="1481056703"/>
        <c:crosses val="autoZero"/>
        <c:crossBetween val="between"/>
        <c:majorUnit val="200"/>
      </c:valAx>
      <c:valAx>
        <c:axId val="746102960"/>
        <c:scaling>
          <c:orientation val="minMax"/>
          <c:max val="0.1"/>
          <c:min val="0"/>
        </c:scaling>
        <c:delete val="0"/>
        <c:axPos val="r"/>
        <c:numFmt formatCode="0%" sourceLinked="0"/>
        <c:majorTickMark val="out"/>
        <c:minorTickMark val="none"/>
        <c:tickLblPos val="nextTo"/>
        <c:spPr>
          <a:noFill/>
          <a:ln>
            <a:solidFill>
              <a:schemeClr val="tx1"/>
            </a:solidFill>
          </a:ln>
          <a:effectLst/>
        </c:spPr>
        <c:txPr>
          <a:bodyPr rot="-60000000" spcFirstLastPara="1" vertOverflow="ellipsis" vert="horz" wrap="square" anchor="ctr" anchorCtr="1"/>
          <a:lstStyle/>
          <a:p>
            <a:pPr>
              <a:defRPr lang="ja-JP"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crossAx val="746110640"/>
        <c:crosses val="max"/>
        <c:crossBetween val="between"/>
        <c:majorUnit val="2.0000000000000004E-2"/>
      </c:valAx>
      <c:catAx>
        <c:axId val="746110640"/>
        <c:scaling>
          <c:orientation val="minMax"/>
        </c:scaling>
        <c:delete val="1"/>
        <c:axPos val="b"/>
        <c:numFmt formatCode="General" sourceLinked="1"/>
        <c:majorTickMark val="out"/>
        <c:minorTickMark val="none"/>
        <c:tickLblPos val="nextTo"/>
        <c:crossAx val="746102960"/>
        <c:crosses val="autoZero"/>
        <c:auto val="1"/>
        <c:lblAlgn val="ctr"/>
        <c:lblOffset val="100"/>
        <c:noMultiLvlLbl val="0"/>
      </c:catAx>
      <c:spPr>
        <a:noFill/>
        <a:ln>
          <a:noFill/>
        </a:ln>
        <a:effectLst/>
      </c:spPr>
    </c:plotArea>
    <c:legend>
      <c:legendPos val="t"/>
      <c:layout>
        <c:manualLayout>
          <c:xMode val="edge"/>
          <c:yMode val="edge"/>
          <c:x val="0.14607275492395644"/>
          <c:y val="1.709469970086519E-2"/>
          <c:w val="0.7420269639274909"/>
          <c:h val="0.10931365005040918"/>
        </c:manualLayout>
      </c:layout>
      <c:overlay val="0"/>
      <c:spPr>
        <a:noFill/>
        <a:ln>
          <a:noFill/>
        </a:ln>
        <a:effectLst/>
      </c:spPr>
      <c:txPr>
        <a:bodyPr rot="0" spcFirstLastPara="1" vertOverflow="ellipsis" vert="horz" wrap="square" anchor="ctr" anchorCtr="1"/>
        <a:lstStyle/>
        <a:p>
          <a:pPr>
            <a:defRPr lang="ja-JP"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40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7.7264841656400823E-2"/>
          <c:y val="0.24492644181653037"/>
          <c:w val="0.91555706563109074"/>
          <c:h val="0.58960349934754641"/>
        </c:manualLayout>
      </c:layout>
      <c:barChart>
        <c:barDir val="col"/>
        <c:grouping val="stacked"/>
        <c:varyColors val="0"/>
        <c:ser>
          <c:idx val="8"/>
          <c:order val="0"/>
          <c:tx>
            <c:strRef>
              <c:f>Sheet1!$E$1</c:f>
              <c:strCache>
                <c:ptCount val="1"/>
                <c:pt idx="0">
                  <c:v>PPE</c:v>
                </c:pt>
              </c:strCache>
            </c:strRef>
          </c:tx>
          <c:spPr>
            <a:solidFill>
              <a:schemeClr val="bg1">
                <a:lumMod val="50000"/>
              </a:schemeClr>
            </a:solidFill>
            <a:ln>
              <a:solidFill>
                <a:schemeClr val="bg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Sheet1!$A$2:$B$111</c:f>
              <c:multiLvlStrCache>
                <c:ptCount val="10"/>
                <c:lvl>
                  <c:pt idx="0">
                    <c:v>A</c:v>
                  </c:pt>
                  <c:pt idx="1">
                    <c:v>E&amp;L</c:v>
                  </c:pt>
                  <c:pt idx="2">
                    <c:v>A</c:v>
                  </c:pt>
                  <c:pt idx="3">
                    <c:v>E&amp;L</c:v>
                  </c:pt>
                  <c:pt idx="4">
                    <c:v>A</c:v>
                  </c:pt>
                  <c:pt idx="5">
                    <c:v>E&amp;L</c:v>
                  </c:pt>
                  <c:pt idx="6">
                    <c:v>A</c:v>
                  </c:pt>
                  <c:pt idx="7">
                    <c:v>E&amp;L</c:v>
                  </c:pt>
                  <c:pt idx="8">
                    <c:v>A</c:v>
                  </c:pt>
                  <c:pt idx="9">
                    <c:v>E&amp;L</c:v>
                  </c:pt>
                </c:lvl>
                <c:lvl>
                  <c:pt idx="0">
                    <c:v>FY20</c:v>
                  </c:pt>
                  <c:pt idx="2">
                    <c:v>FY21</c:v>
                  </c:pt>
                  <c:pt idx="4">
                    <c:v>FY22</c:v>
                  </c:pt>
                  <c:pt idx="6">
                    <c:v>FY23</c:v>
                  </c:pt>
                  <c:pt idx="8">
                    <c:v>FY24</c:v>
                  </c:pt>
                </c:lvl>
              </c:multiLvlStrCache>
              <c:extLst/>
            </c:multiLvlStrRef>
          </c:cat>
          <c:val>
            <c:numRef>
              <c:f>Sheet1!$E$2:$E$11</c:f>
              <c:numCache>
                <c:formatCode>General</c:formatCode>
                <c:ptCount val="10"/>
                <c:pt idx="0" formatCode="#,##0">
                  <c:v>1887</c:v>
                </c:pt>
                <c:pt idx="2" formatCode="#,##0">
                  <c:v>2150</c:v>
                </c:pt>
                <c:pt idx="4" formatCode="#,##0">
                  <c:v>2104</c:v>
                </c:pt>
                <c:pt idx="6" formatCode="#,##0">
                  <c:v>2179</c:v>
                </c:pt>
                <c:pt idx="8" formatCode="#,##0">
                  <c:v>2336</c:v>
                </c:pt>
              </c:numCache>
              <c:extLst/>
            </c:numRef>
          </c:val>
          <c:extLst>
            <c:ext xmlns:c16="http://schemas.microsoft.com/office/drawing/2014/chart" uri="{C3380CC4-5D6E-409C-BE32-E72D297353CC}">
              <c16:uniqueId val="{00000006-ABE6-4C78-A8A2-A9D8B88323C5}"/>
            </c:ext>
          </c:extLst>
        </c:ser>
        <c:ser>
          <c:idx val="9"/>
          <c:order val="1"/>
          <c:tx>
            <c:strRef>
              <c:f>Sheet1!$G$1</c:f>
              <c:strCache>
                <c:ptCount val="1"/>
                <c:pt idx="0">
                  <c:v>Inventories</c:v>
                </c:pt>
              </c:strCache>
            </c:strRef>
          </c:tx>
          <c:spPr>
            <a:solidFill>
              <a:schemeClr val="bg1">
                <a:lumMod val="65000"/>
              </a:schemeClr>
            </a:solidFill>
            <a:ln>
              <a:solidFill>
                <a:schemeClr val="bg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Sheet1!$A$2:$B$111</c:f>
              <c:multiLvlStrCache>
                <c:ptCount val="10"/>
                <c:lvl>
                  <c:pt idx="0">
                    <c:v>A</c:v>
                  </c:pt>
                  <c:pt idx="1">
                    <c:v>E&amp;L</c:v>
                  </c:pt>
                  <c:pt idx="2">
                    <c:v>A</c:v>
                  </c:pt>
                  <c:pt idx="3">
                    <c:v>E&amp;L</c:v>
                  </c:pt>
                  <c:pt idx="4">
                    <c:v>A</c:v>
                  </c:pt>
                  <c:pt idx="5">
                    <c:v>E&amp;L</c:v>
                  </c:pt>
                  <c:pt idx="6">
                    <c:v>A</c:v>
                  </c:pt>
                  <c:pt idx="7">
                    <c:v>E&amp;L</c:v>
                  </c:pt>
                  <c:pt idx="8">
                    <c:v>A</c:v>
                  </c:pt>
                  <c:pt idx="9">
                    <c:v>E&amp;L</c:v>
                  </c:pt>
                </c:lvl>
                <c:lvl>
                  <c:pt idx="0">
                    <c:v>FY20</c:v>
                  </c:pt>
                  <c:pt idx="2">
                    <c:v>FY21</c:v>
                  </c:pt>
                  <c:pt idx="4">
                    <c:v>FY22</c:v>
                  </c:pt>
                  <c:pt idx="6">
                    <c:v>FY23</c:v>
                  </c:pt>
                  <c:pt idx="8">
                    <c:v>FY24</c:v>
                  </c:pt>
                </c:lvl>
              </c:multiLvlStrCache>
              <c:extLst/>
            </c:multiLvlStrRef>
          </c:cat>
          <c:val>
            <c:numRef>
              <c:f>Sheet1!$G$2:$G$11</c:f>
              <c:numCache>
                <c:formatCode>General</c:formatCode>
                <c:ptCount val="10"/>
                <c:pt idx="0">
                  <c:v>363</c:v>
                </c:pt>
                <c:pt idx="2">
                  <c:v>465</c:v>
                </c:pt>
                <c:pt idx="4">
                  <c:v>442</c:v>
                </c:pt>
                <c:pt idx="6">
                  <c:v>415</c:v>
                </c:pt>
                <c:pt idx="8">
                  <c:v>477</c:v>
                </c:pt>
              </c:numCache>
              <c:extLst/>
            </c:numRef>
          </c:val>
          <c:extLst>
            <c:ext xmlns:c16="http://schemas.microsoft.com/office/drawing/2014/chart" uri="{C3380CC4-5D6E-409C-BE32-E72D297353CC}">
              <c16:uniqueId val="{00000003-ABE6-4C78-A8A2-A9D8B88323C5}"/>
            </c:ext>
          </c:extLst>
        </c:ser>
        <c:ser>
          <c:idx val="6"/>
          <c:order val="2"/>
          <c:tx>
            <c:strRef>
              <c:f>Sheet1!$F$1</c:f>
              <c:strCache>
                <c:ptCount val="1"/>
                <c:pt idx="0">
                  <c:v>Accounts Receivable</c:v>
                </c:pt>
              </c:strCache>
            </c:strRef>
          </c:tx>
          <c:spPr>
            <a:solidFill>
              <a:schemeClr val="bg1">
                <a:lumMod val="75000"/>
              </a:schemeClr>
            </a:solidFill>
            <a:ln>
              <a:solidFill>
                <a:schemeClr val="bg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Sheet1!$A$2:$B$111</c:f>
              <c:multiLvlStrCache>
                <c:ptCount val="10"/>
                <c:lvl>
                  <c:pt idx="0">
                    <c:v>A</c:v>
                  </c:pt>
                  <c:pt idx="1">
                    <c:v>E&amp;L</c:v>
                  </c:pt>
                  <c:pt idx="2">
                    <c:v>A</c:v>
                  </c:pt>
                  <c:pt idx="3">
                    <c:v>E&amp;L</c:v>
                  </c:pt>
                  <c:pt idx="4">
                    <c:v>A</c:v>
                  </c:pt>
                  <c:pt idx="5">
                    <c:v>E&amp;L</c:v>
                  </c:pt>
                  <c:pt idx="6">
                    <c:v>A</c:v>
                  </c:pt>
                  <c:pt idx="7">
                    <c:v>E&amp;L</c:v>
                  </c:pt>
                  <c:pt idx="8">
                    <c:v>A</c:v>
                  </c:pt>
                  <c:pt idx="9">
                    <c:v>E&amp;L</c:v>
                  </c:pt>
                </c:lvl>
                <c:lvl>
                  <c:pt idx="0">
                    <c:v>FY20</c:v>
                  </c:pt>
                  <c:pt idx="2">
                    <c:v>FY21</c:v>
                  </c:pt>
                  <c:pt idx="4">
                    <c:v>FY22</c:v>
                  </c:pt>
                  <c:pt idx="6">
                    <c:v>FY23</c:v>
                  </c:pt>
                  <c:pt idx="8">
                    <c:v>FY24</c:v>
                  </c:pt>
                </c:lvl>
              </c:multiLvlStrCache>
              <c:extLst/>
            </c:multiLvlStrRef>
          </c:cat>
          <c:val>
            <c:numRef>
              <c:f>Sheet1!$F$2:$F$11</c:f>
              <c:numCache>
                <c:formatCode>General</c:formatCode>
                <c:ptCount val="10"/>
                <c:pt idx="0">
                  <c:v>622</c:v>
                </c:pt>
                <c:pt idx="2">
                  <c:v>636</c:v>
                </c:pt>
                <c:pt idx="4">
                  <c:v>572</c:v>
                </c:pt>
                <c:pt idx="6">
                  <c:v>508</c:v>
                </c:pt>
                <c:pt idx="8">
                  <c:v>541</c:v>
                </c:pt>
              </c:numCache>
              <c:extLst/>
            </c:numRef>
          </c:val>
          <c:extLst>
            <c:ext xmlns:c16="http://schemas.microsoft.com/office/drawing/2014/chart" uri="{C3380CC4-5D6E-409C-BE32-E72D297353CC}">
              <c16:uniqueId val="{00000001-ABE6-4C78-A8A2-A9D8B88323C5}"/>
            </c:ext>
          </c:extLst>
        </c:ser>
        <c:ser>
          <c:idx val="10"/>
          <c:order val="3"/>
          <c:tx>
            <c:strRef>
              <c:f>Sheet1!$H$1</c:f>
              <c:strCache>
                <c:ptCount val="1"/>
                <c:pt idx="0">
                  <c:v>Cash</c:v>
                </c:pt>
              </c:strCache>
            </c:strRef>
          </c:tx>
          <c:spPr>
            <a:solidFill>
              <a:schemeClr val="bg1">
                <a:lumMod val="85000"/>
              </a:schemeClr>
            </a:solidFill>
            <a:ln>
              <a:solidFill>
                <a:schemeClr val="bg1"/>
              </a:solidFill>
            </a:ln>
            <a:effectLst/>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Sheet1!$A$2:$B$111</c:f>
              <c:multiLvlStrCache>
                <c:ptCount val="10"/>
                <c:lvl>
                  <c:pt idx="0">
                    <c:v>A</c:v>
                  </c:pt>
                  <c:pt idx="1">
                    <c:v>E&amp;L</c:v>
                  </c:pt>
                  <c:pt idx="2">
                    <c:v>A</c:v>
                  </c:pt>
                  <c:pt idx="3">
                    <c:v>E&amp;L</c:v>
                  </c:pt>
                  <c:pt idx="4">
                    <c:v>A</c:v>
                  </c:pt>
                  <c:pt idx="5">
                    <c:v>E&amp;L</c:v>
                  </c:pt>
                  <c:pt idx="6">
                    <c:v>A</c:v>
                  </c:pt>
                  <c:pt idx="7">
                    <c:v>E&amp;L</c:v>
                  </c:pt>
                  <c:pt idx="8">
                    <c:v>A</c:v>
                  </c:pt>
                  <c:pt idx="9">
                    <c:v>E&amp;L</c:v>
                  </c:pt>
                </c:lvl>
                <c:lvl>
                  <c:pt idx="0">
                    <c:v>FY20</c:v>
                  </c:pt>
                  <c:pt idx="2">
                    <c:v>FY21</c:v>
                  </c:pt>
                  <c:pt idx="4">
                    <c:v>FY22</c:v>
                  </c:pt>
                  <c:pt idx="6">
                    <c:v>FY23</c:v>
                  </c:pt>
                  <c:pt idx="8">
                    <c:v>FY24</c:v>
                  </c:pt>
                </c:lvl>
              </c:multiLvlStrCache>
              <c:extLst/>
            </c:multiLvlStrRef>
          </c:cat>
          <c:val>
            <c:numRef>
              <c:f>Sheet1!$H$2:$H$11</c:f>
              <c:numCache>
                <c:formatCode>General</c:formatCode>
                <c:ptCount val="10"/>
                <c:pt idx="0" formatCode="0.0">
                  <c:v>2312</c:v>
                </c:pt>
                <c:pt idx="2" formatCode="0.0">
                  <c:v>2008</c:v>
                </c:pt>
                <c:pt idx="4" formatCode="0.0">
                  <c:v>1482</c:v>
                </c:pt>
                <c:pt idx="6" formatCode="0.0">
                  <c:v>1581</c:v>
                </c:pt>
                <c:pt idx="8" formatCode="0.0">
                  <c:v>1403</c:v>
                </c:pt>
              </c:numCache>
              <c:extLst/>
            </c:numRef>
          </c:val>
          <c:extLst>
            <c:ext xmlns:c16="http://schemas.microsoft.com/office/drawing/2014/chart" uri="{C3380CC4-5D6E-409C-BE32-E72D297353CC}">
              <c16:uniqueId val="{00000000-ABE6-4C78-A8A2-A9D8B88323C5}"/>
            </c:ext>
          </c:extLst>
        </c:ser>
        <c:ser>
          <c:idx val="1"/>
          <c:order val="4"/>
          <c:tx>
            <c:strRef>
              <c:f>Sheet1!$I$1</c:f>
              <c:strCache>
                <c:ptCount val="1"/>
                <c:pt idx="0">
                  <c:v>Shareholders' Equity</c:v>
                </c:pt>
              </c:strCache>
            </c:strRef>
          </c:tx>
          <c:spPr>
            <a:solidFill>
              <a:schemeClr val="accent1"/>
            </a:solidFill>
            <a:ln>
              <a:solidFill>
                <a:schemeClr val="bg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Sheet1!$A$2:$B$111</c:f>
              <c:multiLvlStrCache>
                <c:ptCount val="10"/>
                <c:lvl>
                  <c:pt idx="0">
                    <c:v>A</c:v>
                  </c:pt>
                  <c:pt idx="1">
                    <c:v>E&amp;L</c:v>
                  </c:pt>
                  <c:pt idx="2">
                    <c:v>A</c:v>
                  </c:pt>
                  <c:pt idx="3">
                    <c:v>E&amp;L</c:v>
                  </c:pt>
                  <c:pt idx="4">
                    <c:v>A</c:v>
                  </c:pt>
                  <c:pt idx="5">
                    <c:v>E&amp;L</c:v>
                  </c:pt>
                  <c:pt idx="6">
                    <c:v>A</c:v>
                  </c:pt>
                  <c:pt idx="7">
                    <c:v>E&amp;L</c:v>
                  </c:pt>
                  <c:pt idx="8">
                    <c:v>A</c:v>
                  </c:pt>
                  <c:pt idx="9">
                    <c:v>E&amp;L</c:v>
                  </c:pt>
                </c:lvl>
                <c:lvl>
                  <c:pt idx="0">
                    <c:v>FY20</c:v>
                  </c:pt>
                  <c:pt idx="2">
                    <c:v>FY21</c:v>
                  </c:pt>
                  <c:pt idx="4">
                    <c:v>FY22</c:v>
                  </c:pt>
                  <c:pt idx="6">
                    <c:v>FY23</c:v>
                  </c:pt>
                  <c:pt idx="8">
                    <c:v>FY24</c:v>
                  </c:pt>
                </c:lvl>
              </c:multiLvlStrCache>
              <c:extLst/>
            </c:multiLvlStrRef>
          </c:cat>
          <c:val>
            <c:numRef>
              <c:f>Sheet1!$I$2:$I$11</c:f>
              <c:numCache>
                <c:formatCode>#,##0</c:formatCode>
                <c:ptCount val="10"/>
                <c:pt idx="1">
                  <c:v>4044</c:v>
                </c:pt>
                <c:pt idx="3">
                  <c:v>4117</c:v>
                </c:pt>
                <c:pt idx="5">
                  <c:v>3600</c:v>
                </c:pt>
                <c:pt idx="7">
                  <c:v>3674</c:v>
                </c:pt>
                <c:pt idx="9">
                  <c:v>3670</c:v>
                </c:pt>
              </c:numCache>
              <c:extLst/>
            </c:numRef>
          </c:val>
          <c:extLst>
            <c:ext xmlns:c16="http://schemas.microsoft.com/office/drawing/2014/chart" uri="{C3380CC4-5D6E-409C-BE32-E72D297353CC}">
              <c16:uniqueId val="{00000004-ABE6-4C78-A8A2-A9D8B88323C5}"/>
            </c:ext>
          </c:extLst>
        </c:ser>
        <c:ser>
          <c:idx val="7"/>
          <c:order val="5"/>
          <c:tx>
            <c:strRef>
              <c:f>Sheet1!$C$1</c:f>
              <c:strCache>
                <c:ptCount val="1"/>
                <c:pt idx="0">
                  <c:v>Non-Current Liabilities</c:v>
                </c:pt>
              </c:strCache>
            </c:strRef>
          </c:tx>
          <c:spPr>
            <a:solidFill>
              <a:schemeClr val="accent1">
                <a:lumMod val="60000"/>
                <a:lumOff val="40000"/>
              </a:schemeClr>
            </a:solidFill>
            <a:ln>
              <a:solidFill>
                <a:schemeClr val="bg1"/>
              </a:solidFill>
            </a:ln>
            <a:effectLst/>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Sheet1!$A$2:$B$111</c:f>
              <c:multiLvlStrCache>
                <c:ptCount val="10"/>
                <c:lvl>
                  <c:pt idx="0">
                    <c:v>A</c:v>
                  </c:pt>
                  <c:pt idx="1">
                    <c:v>E&amp;L</c:v>
                  </c:pt>
                  <c:pt idx="2">
                    <c:v>A</c:v>
                  </c:pt>
                  <c:pt idx="3">
                    <c:v>E&amp;L</c:v>
                  </c:pt>
                  <c:pt idx="4">
                    <c:v>A</c:v>
                  </c:pt>
                  <c:pt idx="5">
                    <c:v>E&amp;L</c:v>
                  </c:pt>
                  <c:pt idx="6">
                    <c:v>A</c:v>
                  </c:pt>
                  <c:pt idx="7">
                    <c:v>E&amp;L</c:v>
                  </c:pt>
                  <c:pt idx="8">
                    <c:v>A</c:v>
                  </c:pt>
                  <c:pt idx="9">
                    <c:v>E&amp;L</c:v>
                  </c:pt>
                </c:lvl>
                <c:lvl>
                  <c:pt idx="0">
                    <c:v>FY20</c:v>
                  </c:pt>
                  <c:pt idx="2">
                    <c:v>FY21</c:v>
                  </c:pt>
                  <c:pt idx="4">
                    <c:v>FY22</c:v>
                  </c:pt>
                  <c:pt idx="6">
                    <c:v>FY23</c:v>
                  </c:pt>
                  <c:pt idx="8">
                    <c:v>FY24</c:v>
                  </c:pt>
                </c:lvl>
              </c:multiLvlStrCache>
              <c:extLst/>
            </c:multiLvlStrRef>
          </c:cat>
          <c:val>
            <c:numRef>
              <c:f>Sheet1!$C$2:$C$11</c:f>
              <c:numCache>
                <c:formatCode>General</c:formatCode>
                <c:ptCount val="10"/>
                <c:pt idx="1">
                  <c:v>75</c:v>
                </c:pt>
                <c:pt idx="3">
                  <c:v>83</c:v>
                </c:pt>
                <c:pt idx="5">
                  <c:v>73</c:v>
                </c:pt>
                <c:pt idx="7">
                  <c:v>113</c:v>
                </c:pt>
                <c:pt idx="9">
                  <c:v>144</c:v>
                </c:pt>
              </c:numCache>
              <c:extLst/>
            </c:numRef>
          </c:val>
          <c:extLst>
            <c:ext xmlns:c16="http://schemas.microsoft.com/office/drawing/2014/chart" uri="{C3380CC4-5D6E-409C-BE32-E72D297353CC}">
              <c16:uniqueId val="{00000007-ABE6-4C78-A8A2-A9D8B88323C5}"/>
            </c:ext>
          </c:extLst>
        </c:ser>
        <c:ser>
          <c:idx val="0"/>
          <c:order val="6"/>
          <c:tx>
            <c:strRef>
              <c:f>Sheet1!$D$1</c:f>
              <c:strCache>
                <c:ptCount val="1"/>
                <c:pt idx="0">
                  <c:v>Current Liabilities</c:v>
                </c:pt>
              </c:strCache>
            </c:strRef>
          </c:tx>
          <c:spPr>
            <a:solidFill>
              <a:schemeClr val="accent1">
                <a:lumMod val="20000"/>
                <a:lumOff val="80000"/>
              </a:schemeClr>
            </a:solidFill>
            <a:ln>
              <a:solidFill>
                <a:schemeClr val="bg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Sheet1!$A$2:$B$111</c:f>
              <c:multiLvlStrCache>
                <c:ptCount val="10"/>
                <c:lvl>
                  <c:pt idx="0">
                    <c:v>A</c:v>
                  </c:pt>
                  <c:pt idx="1">
                    <c:v>E&amp;L</c:v>
                  </c:pt>
                  <c:pt idx="2">
                    <c:v>A</c:v>
                  </c:pt>
                  <c:pt idx="3">
                    <c:v>E&amp;L</c:v>
                  </c:pt>
                  <c:pt idx="4">
                    <c:v>A</c:v>
                  </c:pt>
                  <c:pt idx="5">
                    <c:v>E&amp;L</c:v>
                  </c:pt>
                  <c:pt idx="6">
                    <c:v>A</c:v>
                  </c:pt>
                  <c:pt idx="7">
                    <c:v>E&amp;L</c:v>
                  </c:pt>
                  <c:pt idx="8">
                    <c:v>A</c:v>
                  </c:pt>
                  <c:pt idx="9">
                    <c:v>E&amp;L</c:v>
                  </c:pt>
                </c:lvl>
                <c:lvl>
                  <c:pt idx="0">
                    <c:v>FY20</c:v>
                  </c:pt>
                  <c:pt idx="2">
                    <c:v>FY21</c:v>
                  </c:pt>
                  <c:pt idx="4">
                    <c:v>FY22</c:v>
                  </c:pt>
                  <c:pt idx="6">
                    <c:v>FY23</c:v>
                  </c:pt>
                  <c:pt idx="8">
                    <c:v>FY24</c:v>
                  </c:pt>
                </c:lvl>
              </c:multiLvlStrCache>
              <c:extLst/>
            </c:multiLvlStrRef>
          </c:cat>
          <c:val>
            <c:numRef>
              <c:f>Sheet1!$D$2:$D$11</c:f>
              <c:numCache>
                <c:formatCode>#,##0</c:formatCode>
                <c:ptCount val="10"/>
                <c:pt idx="1">
                  <c:v>1065</c:v>
                </c:pt>
                <c:pt idx="3">
                  <c:v>1060</c:v>
                </c:pt>
                <c:pt idx="5" formatCode="General">
                  <c:v>927</c:v>
                </c:pt>
                <c:pt idx="7" formatCode="General">
                  <c:v>896</c:v>
                </c:pt>
                <c:pt idx="9" formatCode="General">
                  <c:v>943</c:v>
                </c:pt>
              </c:numCache>
              <c:extLst/>
            </c:numRef>
          </c:val>
          <c:extLst>
            <c:ext xmlns:c16="http://schemas.microsoft.com/office/drawing/2014/chart" uri="{C3380CC4-5D6E-409C-BE32-E72D297353CC}">
              <c16:uniqueId val="{00000005-ABE6-4C78-A8A2-A9D8B88323C5}"/>
            </c:ext>
          </c:extLst>
        </c:ser>
        <c:dLbls>
          <c:dLblPos val="ctr"/>
          <c:showLegendKey val="0"/>
          <c:showVal val="1"/>
          <c:showCatName val="0"/>
          <c:showSerName val="0"/>
          <c:showPercent val="0"/>
          <c:showBubbleSize val="0"/>
        </c:dLbls>
        <c:gapWidth val="30"/>
        <c:overlap val="100"/>
        <c:axId val="1458095551"/>
        <c:axId val="1156148575"/>
      </c:barChart>
      <c:catAx>
        <c:axId val="1458095551"/>
        <c:scaling>
          <c:orientation val="minMax"/>
        </c:scaling>
        <c:delete val="0"/>
        <c:axPos val="b"/>
        <c:numFmt formatCode="General" sourceLinked="1"/>
        <c:majorTickMark val="out"/>
        <c:minorTickMark val="none"/>
        <c:tickLblPos val="low"/>
        <c:spPr>
          <a:noFill/>
          <a:ln w="9525" cap="flat" cmpd="sng" algn="ctr">
            <a:solidFill>
              <a:schemeClr val="tx1"/>
            </a:solidFill>
            <a:round/>
          </a:ln>
          <a:effectLst/>
        </c:spPr>
        <c:txPr>
          <a:bodyPr rot="-60000000" spcFirstLastPara="1" vertOverflow="ellipsis" vert="horz" wrap="square" anchor="ctr" anchorCtr="1"/>
          <a:lstStyle/>
          <a:p>
            <a:pPr>
              <a:defRPr lang="ja-JP"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crossAx val="1156148575"/>
        <c:crosses val="autoZero"/>
        <c:auto val="1"/>
        <c:lblAlgn val="ctr"/>
        <c:lblOffset val="100"/>
        <c:noMultiLvlLbl val="0"/>
      </c:catAx>
      <c:valAx>
        <c:axId val="1156148575"/>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solidFill>
              <a:schemeClr val="tx1"/>
            </a:solidFill>
          </a:ln>
          <a:effectLst/>
        </c:spPr>
        <c:txPr>
          <a:bodyPr rot="-60000000" spcFirstLastPara="1" vertOverflow="ellipsis" vert="horz" wrap="square" anchor="ctr" anchorCtr="1"/>
          <a:lstStyle/>
          <a:p>
            <a:pPr>
              <a:defRPr lang="ja-JP"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crossAx val="1458095551"/>
        <c:crosses val="autoZero"/>
        <c:crossBetween val="between"/>
      </c:valAx>
      <c:spPr>
        <a:noFill/>
        <a:ln>
          <a:noFill/>
        </a:ln>
        <a:effectLst/>
      </c:spPr>
    </c:plotArea>
    <c:legend>
      <c:legendPos val="t"/>
      <c:layout>
        <c:manualLayout>
          <c:xMode val="edge"/>
          <c:yMode val="edge"/>
          <c:x val="0.13148391668060722"/>
          <c:y val="1.6864645506036745E-2"/>
          <c:w val="0.85076545187577535"/>
          <c:h val="0.21422304888002822"/>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40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0.11176771636805508"/>
          <c:y val="0.21456988883061037"/>
          <c:w val="0.83926779286458397"/>
          <c:h val="0.68047673124215646"/>
        </c:manualLayout>
      </c:layout>
      <c:barChart>
        <c:barDir val="col"/>
        <c:grouping val="clustered"/>
        <c:varyColors val="0"/>
        <c:ser>
          <c:idx val="0"/>
          <c:order val="0"/>
          <c:tx>
            <c:strRef>
              <c:f>Sheet1!$B$1</c:f>
              <c:strCache>
                <c:ptCount val="1"/>
                <c:pt idx="0">
                  <c:v>Revenue</c:v>
                </c:pt>
              </c:strCache>
            </c:strRef>
          </c:tx>
          <c:spPr>
            <a:solidFill>
              <a:schemeClr val="accent1">
                <a:lumMod val="60000"/>
                <a:lumOff val="4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FY21</c:v>
                </c:pt>
                <c:pt idx="1">
                  <c:v>FY22</c:v>
                </c:pt>
                <c:pt idx="2">
                  <c:v>FY23</c:v>
                </c:pt>
                <c:pt idx="3">
                  <c:v>FY24</c:v>
                </c:pt>
              </c:strCache>
            </c:strRef>
          </c:cat>
          <c:val>
            <c:numRef>
              <c:f>Sheet1!$B$2:$B$5</c:f>
              <c:numCache>
                <c:formatCode>#,##0</c:formatCode>
                <c:ptCount val="4"/>
                <c:pt idx="0">
                  <c:v>704.6</c:v>
                </c:pt>
                <c:pt idx="1">
                  <c:v>1130.2</c:v>
                </c:pt>
                <c:pt idx="2">
                  <c:v>388.2</c:v>
                </c:pt>
                <c:pt idx="3">
                  <c:v>723.1</c:v>
                </c:pt>
              </c:numCache>
            </c:numRef>
          </c:val>
          <c:extLst>
            <c:ext xmlns:c16="http://schemas.microsoft.com/office/drawing/2014/chart" uri="{C3380CC4-5D6E-409C-BE32-E72D297353CC}">
              <c16:uniqueId val="{00000000-2665-4011-BB85-220AD058F5DE}"/>
            </c:ext>
          </c:extLst>
        </c:ser>
        <c:dLbls>
          <c:showLegendKey val="0"/>
          <c:showVal val="1"/>
          <c:showCatName val="0"/>
          <c:showSerName val="0"/>
          <c:showPercent val="0"/>
          <c:showBubbleSize val="0"/>
        </c:dLbls>
        <c:gapWidth val="40"/>
        <c:axId val="1481056703"/>
        <c:axId val="1480814847"/>
      </c:barChart>
      <c:lineChart>
        <c:grouping val="standard"/>
        <c:varyColors val="0"/>
        <c:ser>
          <c:idx val="1"/>
          <c:order val="1"/>
          <c:tx>
            <c:strRef>
              <c:f>Sheet1!$C$1</c:f>
              <c:strCache>
                <c:ptCount val="1"/>
                <c:pt idx="0">
                  <c:v>Gross Margin</c:v>
                </c:pt>
              </c:strCache>
            </c:strRef>
          </c:tx>
          <c:spPr>
            <a:ln w="28575" cap="rnd">
              <a:solidFill>
                <a:schemeClr val="accent1">
                  <a:lumMod val="75000"/>
                </a:schemeClr>
              </a:solidFill>
              <a:round/>
            </a:ln>
            <a:effectLst/>
          </c:spPr>
          <c:marker>
            <c:symbol val="circle"/>
            <c:size val="5"/>
            <c:spPr>
              <a:solidFill>
                <a:schemeClr val="accent1">
                  <a:lumMod val="75000"/>
                </a:schemeClr>
              </a:solidFill>
              <a:ln w="9525">
                <a:solidFill>
                  <a:schemeClr val="accent1">
                    <a:lumMod val="75000"/>
                  </a:schemeClr>
                </a:solidFill>
              </a:ln>
              <a:effectLst/>
            </c:spPr>
          </c:marker>
          <c:dPt>
            <c:idx val="1"/>
            <c:marker>
              <c:symbol val="circle"/>
              <c:size val="5"/>
              <c:spPr>
                <a:solidFill>
                  <a:schemeClr val="accent1">
                    <a:lumMod val="75000"/>
                  </a:schemeClr>
                </a:solidFill>
                <a:ln w="9525">
                  <a:solidFill>
                    <a:schemeClr val="accent1">
                      <a:lumMod val="75000"/>
                    </a:schemeClr>
                  </a:solidFill>
                </a:ln>
                <a:effectLst/>
              </c:spPr>
            </c:marker>
            <c:bubble3D val="0"/>
            <c:spPr>
              <a:ln w="28575" cap="rnd">
                <a:solidFill>
                  <a:schemeClr val="accent1">
                    <a:lumMod val="75000"/>
                  </a:schemeClr>
                </a:solidFill>
                <a:round/>
              </a:ln>
              <a:effectLst/>
            </c:spPr>
            <c:extLst>
              <c:ext xmlns:c16="http://schemas.microsoft.com/office/drawing/2014/chart" uri="{C3380CC4-5D6E-409C-BE32-E72D297353CC}">
                <c16:uniqueId val="{00000002-2665-4011-BB85-220AD058F5DE}"/>
              </c:ext>
            </c:extLst>
          </c:dPt>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FY21</c:v>
                </c:pt>
                <c:pt idx="1">
                  <c:v>FY22</c:v>
                </c:pt>
                <c:pt idx="2">
                  <c:v>FY23</c:v>
                </c:pt>
                <c:pt idx="3">
                  <c:v>FY24</c:v>
                </c:pt>
              </c:strCache>
            </c:strRef>
          </c:cat>
          <c:val>
            <c:numRef>
              <c:f>Sheet1!$C$2:$C$5</c:f>
              <c:numCache>
                <c:formatCode>0.0%</c:formatCode>
                <c:ptCount val="4"/>
                <c:pt idx="0">
                  <c:v>0.11700000000000001</c:v>
                </c:pt>
                <c:pt idx="1">
                  <c:v>0.156</c:v>
                </c:pt>
                <c:pt idx="2">
                  <c:v>9.4E-2</c:v>
                </c:pt>
                <c:pt idx="3">
                  <c:v>4.9000000000000002E-2</c:v>
                </c:pt>
              </c:numCache>
            </c:numRef>
          </c:val>
          <c:smooth val="0"/>
          <c:extLst>
            <c:ext xmlns:c16="http://schemas.microsoft.com/office/drawing/2014/chart" uri="{C3380CC4-5D6E-409C-BE32-E72D297353CC}">
              <c16:uniqueId val="{0000000B-2665-4011-BB85-220AD058F5DE}"/>
            </c:ext>
          </c:extLst>
        </c:ser>
        <c:ser>
          <c:idx val="2"/>
          <c:order val="2"/>
          <c:tx>
            <c:strRef>
              <c:f>Sheet1!$D$1</c:f>
              <c:strCache>
                <c:ptCount val="1"/>
                <c:pt idx="0">
                  <c:v>Operating Margin</c:v>
                </c:pt>
              </c:strCache>
            </c:strRef>
          </c:tx>
          <c:spPr>
            <a:ln w="28575" cap="rnd">
              <a:solidFill>
                <a:schemeClr val="bg2"/>
              </a:solidFill>
              <a:round/>
            </a:ln>
            <a:effectLst/>
          </c:spPr>
          <c:marker>
            <c:symbol val="circle"/>
            <c:size val="5"/>
            <c:spPr>
              <a:solidFill>
                <a:schemeClr val="bg2"/>
              </a:solidFill>
              <a:ln w="9525">
                <a:solidFill>
                  <a:schemeClr val="bg2"/>
                </a:solidFill>
              </a:ln>
              <a:effectLst/>
            </c:spPr>
          </c:marker>
          <c:dLbls>
            <c:dLbl>
              <c:idx val="2"/>
              <c:layout>
                <c:manualLayout>
                  <c:x val="-3.7111501331119019E-2"/>
                  <c:y val="-1.227969261845482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A2F3-469A-808D-34814B05791C}"/>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FY21</c:v>
                </c:pt>
                <c:pt idx="1">
                  <c:v>FY22</c:v>
                </c:pt>
                <c:pt idx="2">
                  <c:v>FY23</c:v>
                </c:pt>
                <c:pt idx="3">
                  <c:v>FY24</c:v>
                </c:pt>
              </c:strCache>
            </c:strRef>
          </c:cat>
          <c:val>
            <c:numRef>
              <c:f>Sheet1!$D$2:$D$5</c:f>
              <c:numCache>
                <c:formatCode>0.0%</c:formatCode>
                <c:ptCount val="4"/>
                <c:pt idx="0">
                  <c:v>7.6999999999999999E-2</c:v>
                </c:pt>
                <c:pt idx="1">
                  <c:v>0.10100000000000001</c:v>
                </c:pt>
                <c:pt idx="2">
                  <c:v>5.2999999999999999E-2</c:v>
                </c:pt>
                <c:pt idx="3">
                  <c:v>2.5999999999999999E-2</c:v>
                </c:pt>
              </c:numCache>
            </c:numRef>
          </c:val>
          <c:smooth val="0"/>
          <c:extLst>
            <c:ext xmlns:c16="http://schemas.microsoft.com/office/drawing/2014/chart" uri="{C3380CC4-5D6E-409C-BE32-E72D297353CC}">
              <c16:uniqueId val="{00000016-2665-4011-BB85-220AD058F5DE}"/>
            </c:ext>
          </c:extLst>
        </c:ser>
        <c:ser>
          <c:idx val="3"/>
          <c:order val="3"/>
          <c:tx>
            <c:strRef>
              <c:f>Sheet1!$E$1</c:f>
              <c:strCache>
                <c:ptCount val="1"/>
                <c:pt idx="0">
                  <c:v>Net Margin</c:v>
                </c:pt>
              </c:strCache>
            </c:strRef>
          </c:tx>
          <c:spPr>
            <a:ln w="28575" cap="rnd">
              <a:solidFill>
                <a:schemeClr val="accent6"/>
              </a:solidFill>
              <a:round/>
            </a:ln>
            <a:effectLst/>
          </c:spPr>
          <c:marker>
            <c:symbol val="circle"/>
            <c:size val="5"/>
            <c:spPr>
              <a:solidFill>
                <a:schemeClr val="accent6"/>
              </a:solidFill>
              <a:ln w="9525">
                <a:solidFill>
                  <a:schemeClr val="accent6"/>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FY21</c:v>
                </c:pt>
                <c:pt idx="1">
                  <c:v>FY22</c:v>
                </c:pt>
                <c:pt idx="2">
                  <c:v>FY23</c:v>
                </c:pt>
                <c:pt idx="3">
                  <c:v>FY24</c:v>
                </c:pt>
              </c:strCache>
            </c:strRef>
          </c:cat>
          <c:val>
            <c:numRef>
              <c:f>Sheet1!$E$2:$E$5</c:f>
              <c:numCache>
                <c:formatCode>0.0%</c:formatCode>
                <c:ptCount val="4"/>
                <c:pt idx="0">
                  <c:v>6.2E-2</c:v>
                </c:pt>
                <c:pt idx="1">
                  <c:v>7.5999999999999998E-2</c:v>
                </c:pt>
                <c:pt idx="2">
                  <c:v>3.5000000000000003E-2</c:v>
                </c:pt>
                <c:pt idx="3">
                  <c:v>0.02</c:v>
                </c:pt>
              </c:numCache>
            </c:numRef>
          </c:val>
          <c:smooth val="0"/>
          <c:extLst>
            <c:ext xmlns:c16="http://schemas.microsoft.com/office/drawing/2014/chart" uri="{C3380CC4-5D6E-409C-BE32-E72D297353CC}">
              <c16:uniqueId val="{00000003-B656-4CEB-878E-651CEDDD2C64}"/>
            </c:ext>
          </c:extLst>
        </c:ser>
        <c:dLbls>
          <c:showLegendKey val="0"/>
          <c:showVal val="1"/>
          <c:showCatName val="0"/>
          <c:showSerName val="0"/>
          <c:showPercent val="0"/>
          <c:showBubbleSize val="0"/>
        </c:dLbls>
        <c:marker val="1"/>
        <c:smooth val="0"/>
        <c:axId val="746110640"/>
        <c:axId val="746102960"/>
      </c:lineChart>
      <c:catAx>
        <c:axId val="1481056703"/>
        <c:scaling>
          <c:orientation val="minMax"/>
        </c:scaling>
        <c:delete val="0"/>
        <c:axPos val="b"/>
        <c:numFmt formatCode="General" sourceLinked="1"/>
        <c:majorTickMark val="out"/>
        <c:minorTickMark val="none"/>
        <c:tickLblPos val="low"/>
        <c:spPr>
          <a:noFill/>
          <a:ln w="9525" cap="flat" cmpd="sng" algn="ctr">
            <a:solidFill>
              <a:schemeClr val="tx1"/>
            </a:solidFill>
            <a:round/>
          </a:ln>
          <a:effectLst/>
        </c:spPr>
        <c:txPr>
          <a:bodyPr rot="-60000000" spcFirstLastPara="1" vertOverflow="ellipsis" vert="horz" wrap="square" anchor="ctr" anchorCtr="1"/>
          <a:lstStyle/>
          <a:p>
            <a:pPr>
              <a:defRPr lang="ja-JP"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crossAx val="1480814847"/>
        <c:crosses val="autoZero"/>
        <c:auto val="1"/>
        <c:lblAlgn val="ctr"/>
        <c:lblOffset val="100"/>
        <c:noMultiLvlLbl val="0"/>
      </c:catAx>
      <c:valAx>
        <c:axId val="1480814847"/>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solidFill>
              <a:schemeClr val="tx1"/>
            </a:solidFill>
          </a:ln>
          <a:effectLst/>
        </c:spPr>
        <c:txPr>
          <a:bodyPr rot="-60000000" spcFirstLastPara="1" vertOverflow="ellipsis" vert="horz" wrap="square" anchor="ctr" anchorCtr="1"/>
          <a:lstStyle/>
          <a:p>
            <a:pPr>
              <a:defRPr lang="ja-JP"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crossAx val="1481056703"/>
        <c:crosses val="autoZero"/>
        <c:crossBetween val="between"/>
      </c:valAx>
      <c:valAx>
        <c:axId val="746102960"/>
        <c:scaling>
          <c:orientation val="minMax"/>
          <c:max val="0.18000000000000002"/>
          <c:min val="0"/>
        </c:scaling>
        <c:delete val="0"/>
        <c:axPos val="r"/>
        <c:numFmt formatCode="0%" sourceLinked="0"/>
        <c:majorTickMark val="out"/>
        <c:minorTickMark val="none"/>
        <c:tickLblPos val="nextTo"/>
        <c:spPr>
          <a:noFill/>
          <a:ln>
            <a:solidFill>
              <a:schemeClr val="tx1"/>
            </a:solidFill>
          </a:ln>
          <a:effectLst/>
        </c:spPr>
        <c:txPr>
          <a:bodyPr rot="-60000000" spcFirstLastPara="1" vertOverflow="ellipsis" vert="horz" wrap="square" anchor="ctr" anchorCtr="1"/>
          <a:lstStyle/>
          <a:p>
            <a:pPr>
              <a:defRPr lang="ja-JP"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crossAx val="746110640"/>
        <c:crosses val="max"/>
        <c:crossBetween val="between"/>
        <c:majorUnit val="3.0000000000000006E-2"/>
      </c:valAx>
      <c:catAx>
        <c:axId val="746110640"/>
        <c:scaling>
          <c:orientation val="minMax"/>
        </c:scaling>
        <c:delete val="1"/>
        <c:axPos val="b"/>
        <c:numFmt formatCode="General" sourceLinked="1"/>
        <c:majorTickMark val="out"/>
        <c:minorTickMark val="none"/>
        <c:tickLblPos val="nextTo"/>
        <c:crossAx val="746102960"/>
        <c:crosses val="autoZero"/>
        <c:auto val="1"/>
        <c:lblAlgn val="ctr"/>
        <c:lblOffset val="100"/>
        <c:noMultiLvlLbl val="0"/>
      </c:catAx>
      <c:spPr>
        <a:noFill/>
        <a:ln>
          <a:noFill/>
        </a:ln>
        <a:effectLst/>
      </c:spPr>
    </c:plotArea>
    <c:legend>
      <c:legendPos val="t"/>
      <c:layout>
        <c:manualLayout>
          <c:xMode val="edge"/>
          <c:yMode val="edge"/>
          <c:x val="0.14607275492395644"/>
          <c:y val="1.709469970086519E-2"/>
          <c:w val="0.7420269639274909"/>
          <c:h val="0.10931365005040918"/>
        </c:manualLayout>
      </c:layout>
      <c:overlay val="0"/>
      <c:spPr>
        <a:noFill/>
        <a:ln>
          <a:noFill/>
        </a:ln>
        <a:effectLst/>
      </c:spPr>
      <c:txPr>
        <a:bodyPr rot="0" spcFirstLastPara="1" vertOverflow="ellipsis" vert="horz" wrap="square" anchor="ctr" anchorCtr="1"/>
        <a:lstStyle/>
        <a:p>
          <a:pPr>
            <a:defRPr lang="ja-JP"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40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7.7264841656400823E-2"/>
          <c:y val="0.24492644181653037"/>
          <c:w val="0.91555706563109074"/>
          <c:h val="0.58960349934754641"/>
        </c:manualLayout>
      </c:layout>
      <c:barChart>
        <c:barDir val="col"/>
        <c:grouping val="stacked"/>
        <c:varyColors val="0"/>
        <c:ser>
          <c:idx val="8"/>
          <c:order val="0"/>
          <c:tx>
            <c:strRef>
              <c:f>Sheet1!$E$1</c:f>
              <c:strCache>
                <c:ptCount val="1"/>
                <c:pt idx="0">
                  <c:v>Non-Current Asset</c:v>
                </c:pt>
              </c:strCache>
            </c:strRef>
          </c:tx>
          <c:spPr>
            <a:solidFill>
              <a:schemeClr val="bg1">
                <a:lumMod val="50000"/>
              </a:schemeClr>
            </a:solidFill>
            <a:ln>
              <a:solidFill>
                <a:schemeClr val="bg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Sheet1!$A$2:$B$111</c:f>
              <c:multiLvlStrCache>
                <c:ptCount val="8"/>
                <c:lvl>
                  <c:pt idx="0">
                    <c:v>A</c:v>
                  </c:pt>
                  <c:pt idx="1">
                    <c:v>E&amp;L</c:v>
                  </c:pt>
                  <c:pt idx="2">
                    <c:v>A</c:v>
                  </c:pt>
                  <c:pt idx="3">
                    <c:v>E&amp;L</c:v>
                  </c:pt>
                  <c:pt idx="4">
                    <c:v>A</c:v>
                  </c:pt>
                  <c:pt idx="5">
                    <c:v>E&amp;L</c:v>
                  </c:pt>
                  <c:pt idx="6">
                    <c:v>A</c:v>
                  </c:pt>
                  <c:pt idx="7">
                    <c:v>E&amp;L</c:v>
                  </c:pt>
                </c:lvl>
                <c:lvl>
                  <c:pt idx="0">
                    <c:v>FY21</c:v>
                  </c:pt>
                  <c:pt idx="2">
                    <c:v>FY22</c:v>
                  </c:pt>
                  <c:pt idx="4">
                    <c:v>FY23</c:v>
                  </c:pt>
                  <c:pt idx="6">
                    <c:v>FY24</c:v>
                  </c:pt>
                </c:lvl>
              </c:multiLvlStrCache>
              <c:extLst/>
            </c:multiLvlStrRef>
          </c:cat>
          <c:val>
            <c:numRef>
              <c:f>Sheet1!$E$2:$E$11</c:f>
              <c:numCache>
                <c:formatCode>General</c:formatCode>
                <c:ptCount val="8"/>
                <c:pt idx="0" formatCode="0">
                  <c:v>15.4</c:v>
                </c:pt>
                <c:pt idx="2" formatCode="0">
                  <c:v>79.900000000000006</c:v>
                </c:pt>
                <c:pt idx="4" formatCode="0">
                  <c:v>82.6</c:v>
                </c:pt>
                <c:pt idx="6" formatCode="0">
                  <c:v>93.7</c:v>
                </c:pt>
              </c:numCache>
              <c:extLst/>
            </c:numRef>
          </c:val>
          <c:extLst>
            <c:ext xmlns:c16="http://schemas.microsoft.com/office/drawing/2014/chart" uri="{C3380CC4-5D6E-409C-BE32-E72D297353CC}">
              <c16:uniqueId val="{00000006-ABE6-4C78-A8A2-A9D8B88323C5}"/>
            </c:ext>
          </c:extLst>
        </c:ser>
        <c:ser>
          <c:idx val="6"/>
          <c:order val="2"/>
          <c:tx>
            <c:strRef>
              <c:f>Sheet1!$F$1</c:f>
              <c:strCache>
                <c:ptCount val="1"/>
                <c:pt idx="0">
                  <c:v>Current Assets</c:v>
                </c:pt>
              </c:strCache>
            </c:strRef>
          </c:tx>
          <c:spPr>
            <a:solidFill>
              <a:schemeClr val="bg1">
                <a:lumMod val="75000"/>
              </a:schemeClr>
            </a:solidFill>
            <a:ln>
              <a:solidFill>
                <a:schemeClr val="bg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Sheet1!$A$2:$B$111</c:f>
              <c:multiLvlStrCache>
                <c:ptCount val="8"/>
                <c:lvl>
                  <c:pt idx="0">
                    <c:v>A</c:v>
                  </c:pt>
                  <c:pt idx="1">
                    <c:v>E&amp;L</c:v>
                  </c:pt>
                  <c:pt idx="2">
                    <c:v>A</c:v>
                  </c:pt>
                  <c:pt idx="3">
                    <c:v>E&amp;L</c:v>
                  </c:pt>
                  <c:pt idx="4">
                    <c:v>A</c:v>
                  </c:pt>
                  <c:pt idx="5">
                    <c:v>E&amp;L</c:v>
                  </c:pt>
                  <c:pt idx="6">
                    <c:v>A</c:v>
                  </c:pt>
                  <c:pt idx="7">
                    <c:v>E&amp;L</c:v>
                  </c:pt>
                </c:lvl>
                <c:lvl>
                  <c:pt idx="0">
                    <c:v>FY21</c:v>
                  </c:pt>
                  <c:pt idx="2">
                    <c:v>FY22</c:v>
                  </c:pt>
                  <c:pt idx="4">
                    <c:v>FY23</c:v>
                  </c:pt>
                  <c:pt idx="6">
                    <c:v>FY24</c:v>
                  </c:pt>
                </c:lvl>
              </c:multiLvlStrCache>
              <c:extLst/>
            </c:multiLvlStrRef>
          </c:cat>
          <c:val>
            <c:numRef>
              <c:f>Sheet1!$F$2:$F$11</c:f>
              <c:numCache>
                <c:formatCode>General</c:formatCode>
                <c:ptCount val="8"/>
                <c:pt idx="0" formatCode="0">
                  <c:v>226.6</c:v>
                </c:pt>
                <c:pt idx="2" formatCode="0">
                  <c:v>354.5</c:v>
                </c:pt>
                <c:pt idx="4" formatCode="0">
                  <c:v>192.5</c:v>
                </c:pt>
                <c:pt idx="6" formatCode="0">
                  <c:v>245.9</c:v>
                </c:pt>
              </c:numCache>
              <c:extLst/>
            </c:numRef>
          </c:val>
          <c:extLst>
            <c:ext xmlns:c16="http://schemas.microsoft.com/office/drawing/2014/chart" uri="{C3380CC4-5D6E-409C-BE32-E72D297353CC}">
              <c16:uniqueId val="{00000001-ABE6-4C78-A8A2-A9D8B88323C5}"/>
            </c:ext>
          </c:extLst>
        </c:ser>
        <c:ser>
          <c:idx val="1"/>
          <c:order val="4"/>
          <c:tx>
            <c:strRef>
              <c:f>Sheet1!$I$1</c:f>
              <c:strCache>
                <c:ptCount val="1"/>
                <c:pt idx="0">
                  <c:v>Shareholders' Equity</c:v>
                </c:pt>
              </c:strCache>
            </c:strRef>
          </c:tx>
          <c:spPr>
            <a:solidFill>
              <a:schemeClr val="accent1"/>
            </a:solidFill>
            <a:ln>
              <a:solidFill>
                <a:schemeClr val="bg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Sheet1!$A$2:$B$111</c:f>
              <c:multiLvlStrCache>
                <c:ptCount val="8"/>
                <c:lvl>
                  <c:pt idx="0">
                    <c:v>A</c:v>
                  </c:pt>
                  <c:pt idx="1">
                    <c:v>E&amp;L</c:v>
                  </c:pt>
                  <c:pt idx="2">
                    <c:v>A</c:v>
                  </c:pt>
                  <c:pt idx="3">
                    <c:v>E&amp;L</c:v>
                  </c:pt>
                  <c:pt idx="4">
                    <c:v>A</c:v>
                  </c:pt>
                  <c:pt idx="5">
                    <c:v>E&amp;L</c:v>
                  </c:pt>
                  <c:pt idx="6">
                    <c:v>A</c:v>
                  </c:pt>
                  <c:pt idx="7">
                    <c:v>E&amp;L</c:v>
                  </c:pt>
                </c:lvl>
                <c:lvl>
                  <c:pt idx="0">
                    <c:v>FY21</c:v>
                  </c:pt>
                  <c:pt idx="2">
                    <c:v>FY22</c:v>
                  </c:pt>
                  <c:pt idx="4">
                    <c:v>FY23</c:v>
                  </c:pt>
                  <c:pt idx="6">
                    <c:v>FY24</c:v>
                  </c:pt>
                </c:lvl>
              </c:multiLvlStrCache>
              <c:extLst/>
            </c:multiLvlStrRef>
          </c:cat>
          <c:val>
            <c:numRef>
              <c:f>Sheet1!$I$2:$I$11</c:f>
              <c:numCache>
                <c:formatCode>0</c:formatCode>
                <c:ptCount val="8"/>
                <c:pt idx="1">
                  <c:v>96.8</c:v>
                </c:pt>
                <c:pt idx="3">
                  <c:v>243.7</c:v>
                </c:pt>
                <c:pt idx="5">
                  <c:v>238.7</c:v>
                </c:pt>
                <c:pt idx="7">
                  <c:v>243.2</c:v>
                </c:pt>
              </c:numCache>
              <c:extLst/>
            </c:numRef>
          </c:val>
          <c:extLst>
            <c:ext xmlns:c16="http://schemas.microsoft.com/office/drawing/2014/chart" uri="{C3380CC4-5D6E-409C-BE32-E72D297353CC}">
              <c16:uniqueId val="{00000004-ABE6-4C78-A8A2-A9D8B88323C5}"/>
            </c:ext>
          </c:extLst>
        </c:ser>
        <c:ser>
          <c:idx val="0"/>
          <c:order val="6"/>
          <c:tx>
            <c:strRef>
              <c:f>Sheet1!$D$1</c:f>
              <c:strCache>
                <c:ptCount val="1"/>
                <c:pt idx="0">
                  <c:v>Current Liabilities</c:v>
                </c:pt>
              </c:strCache>
            </c:strRef>
          </c:tx>
          <c:spPr>
            <a:solidFill>
              <a:schemeClr val="accent1">
                <a:lumMod val="20000"/>
                <a:lumOff val="80000"/>
              </a:schemeClr>
            </a:solidFill>
            <a:ln>
              <a:solidFill>
                <a:schemeClr val="bg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Sheet1!$A$2:$B$111</c:f>
              <c:multiLvlStrCache>
                <c:ptCount val="8"/>
                <c:lvl>
                  <c:pt idx="0">
                    <c:v>A</c:v>
                  </c:pt>
                  <c:pt idx="1">
                    <c:v>E&amp;L</c:v>
                  </c:pt>
                  <c:pt idx="2">
                    <c:v>A</c:v>
                  </c:pt>
                  <c:pt idx="3">
                    <c:v>E&amp;L</c:v>
                  </c:pt>
                  <c:pt idx="4">
                    <c:v>A</c:v>
                  </c:pt>
                  <c:pt idx="5">
                    <c:v>E&amp;L</c:v>
                  </c:pt>
                  <c:pt idx="6">
                    <c:v>A</c:v>
                  </c:pt>
                  <c:pt idx="7">
                    <c:v>E&amp;L</c:v>
                  </c:pt>
                </c:lvl>
                <c:lvl>
                  <c:pt idx="0">
                    <c:v>FY21</c:v>
                  </c:pt>
                  <c:pt idx="2">
                    <c:v>FY22</c:v>
                  </c:pt>
                  <c:pt idx="4">
                    <c:v>FY23</c:v>
                  </c:pt>
                  <c:pt idx="6">
                    <c:v>FY24</c:v>
                  </c:pt>
                </c:lvl>
              </c:multiLvlStrCache>
              <c:extLst/>
            </c:multiLvlStrRef>
          </c:cat>
          <c:val>
            <c:numRef>
              <c:f>Sheet1!$D$2:$D$11</c:f>
              <c:numCache>
                <c:formatCode>0</c:formatCode>
                <c:ptCount val="8"/>
                <c:pt idx="1">
                  <c:v>145.19999999999999</c:v>
                </c:pt>
                <c:pt idx="3">
                  <c:v>190.7</c:v>
                </c:pt>
                <c:pt idx="5">
                  <c:v>36.4</c:v>
                </c:pt>
                <c:pt idx="7">
                  <c:v>96.4</c:v>
                </c:pt>
              </c:numCache>
              <c:extLst/>
            </c:numRef>
          </c:val>
          <c:extLst>
            <c:ext xmlns:c16="http://schemas.microsoft.com/office/drawing/2014/chart" uri="{C3380CC4-5D6E-409C-BE32-E72D297353CC}">
              <c16:uniqueId val="{00000005-ABE6-4C78-A8A2-A9D8B88323C5}"/>
            </c:ext>
          </c:extLst>
        </c:ser>
        <c:dLbls>
          <c:dLblPos val="ctr"/>
          <c:showLegendKey val="0"/>
          <c:showVal val="1"/>
          <c:showCatName val="0"/>
          <c:showSerName val="0"/>
          <c:showPercent val="0"/>
          <c:showBubbleSize val="0"/>
        </c:dLbls>
        <c:gapWidth val="30"/>
        <c:overlap val="100"/>
        <c:axId val="1458095551"/>
        <c:axId val="1156148575"/>
        <c:extLst>
          <c:ext xmlns:c15="http://schemas.microsoft.com/office/drawing/2012/chart" uri="{02D57815-91ED-43cb-92C2-25804820EDAC}">
            <c15:filteredBarSeries>
              <c15:ser>
                <c:idx val="9"/>
                <c:order val="1"/>
                <c:tx>
                  <c:strRef>
                    <c:extLst>
                      <c:ext uri="{02D57815-91ED-43cb-92C2-25804820EDAC}">
                        <c15:formulaRef>
                          <c15:sqref>Sheet1!$G$1</c15:sqref>
                        </c15:formulaRef>
                      </c:ext>
                    </c:extLst>
                    <c:strCache>
                      <c:ptCount val="1"/>
                      <c:pt idx="0">
                        <c:v>Inventories</c:v>
                      </c:pt>
                    </c:strCache>
                  </c:strRef>
                </c:tx>
                <c:spPr>
                  <a:solidFill>
                    <a:schemeClr val="bg1">
                      <a:lumMod val="65000"/>
                    </a:schemeClr>
                  </a:solidFill>
                  <a:ln>
                    <a:solidFill>
                      <a:schemeClr val="bg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dLblPos val="ctr"/>
                  <c:showLegendKey val="0"/>
                  <c:showVal val="1"/>
                  <c:showCatName val="0"/>
                  <c:showSerName val="0"/>
                  <c:showPercent val="0"/>
                  <c:showBubbleSize val="0"/>
                  <c:showLeaderLines val="0"/>
                  <c:extLst>
                    <c:ex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extLst>
                      <c:ext uri="{02D57815-91ED-43cb-92C2-25804820EDAC}">
                        <c15:formulaRef>
                          <c15:sqref>Sheet1!$A$2:$B$111</c15:sqref>
                        </c15:formulaRef>
                      </c:ext>
                    </c:extLst>
                    <c:multiLvlStrCache>
                      <c:ptCount val="8"/>
                      <c:lvl>
                        <c:pt idx="0">
                          <c:v>A</c:v>
                        </c:pt>
                        <c:pt idx="1">
                          <c:v>E&amp;L</c:v>
                        </c:pt>
                        <c:pt idx="2">
                          <c:v>A</c:v>
                        </c:pt>
                        <c:pt idx="3">
                          <c:v>E&amp;L</c:v>
                        </c:pt>
                        <c:pt idx="4">
                          <c:v>A</c:v>
                        </c:pt>
                        <c:pt idx="5">
                          <c:v>E&amp;L</c:v>
                        </c:pt>
                        <c:pt idx="6">
                          <c:v>A</c:v>
                        </c:pt>
                        <c:pt idx="7">
                          <c:v>E&amp;L</c:v>
                        </c:pt>
                      </c:lvl>
                      <c:lvl>
                        <c:pt idx="0">
                          <c:v>FY21</c:v>
                        </c:pt>
                        <c:pt idx="2">
                          <c:v>FY22</c:v>
                        </c:pt>
                        <c:pt idx="4">
                          <c:v>FY23</c:v>
                        </c:pt>
                        <c:pt idx="6">
                          <c:v>FY24</c:v>
                        </c:pt>
                      </c:lvl>
                    </c:multiLvlStrCache>
                  </c:multiLvlStrRef>
                </c:cat>
                <c:val>
                  <c:numRef>
                    <c:extLst>
                      <c:ext uri="{02D57815-91ED-43cb-92C2-25804820EDAC}">
                        <c15:formulaRef>
                          <c15:sqref>Sheet1!$G$2:$G$11</c15:sqref>
                        </c15:formulaRef>
                      </c:ext>
                    </c:extLst>
                    <c:numCache>
                      <c:formatCode>General</c:formatCode>
                      <c:ptCount val="8"/>
                    </c:numCache>
                  </c:numRef>
                </c:val>
                <c:extLst>
                  <c:ext xmlns:c16="http://schemas.microsoft.com/office/drawing/2014/chart" uri="{C3380CC4-5D6E-409C-BE32-E72D297353CC}">
                    <c16:uniqueId val="{00000003-ABE6-4C78-A8A2-A9D8B88323C5}"/>
                  </c:ext>
                </c:extLst>
              </c15:ser>
            </c15:filteredBarSeries>
            <c15:filteredBarSeries>
              <c15:ser>
                <c:idx val="10"/>
                <c:order val="3"/>
                <c:tx>
                  <c:strRef>
                    <c:extLst xmlns:c15="http://schemas.microsoft.com/office/drawing/2012/chart">
                      <c:ext xmlns:c15="http://schemas.microsoft.com/office/drawing/2012/chart" uri="{02D57815-91ED-43cb-92C2-25804820EDAC}">
                        <c15:formulaRef>
                          <c15:sqref>Sheet1!$H$1</c15:sqref>
                        </c15:formulaRef>
                      </c:ext>
                    </c:extLst>
                    <c:strCache>
                      <c:ptCount val="1"/>
                      <c:pt idx="0">
                        <c:v>Cash</c:v>
                      </c:pt>
                    </c:strCache>
                  </c:strRef>
                </c:tx>
                <c:spPr>
                  <a:solidFill>
                    <a:schemeClr val="bg1">
                      <a:lumMod val="85000"/>
                    </a:schemeClr>
                  </a:solidFill>
                  <a:ln>
                    <a:solidFill>
                      <a:schemeClr val="bg1"/>
                    </a:solidFill>
                  </a:ln>
                  <a:effectLst/>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dLblPos val="ctr"/>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extLst xmlns:c15="http://schemas.microsoft.com/office/drawing/2012/chart">
                      <c:ext xmlns:c15="http://schemas.microsoft.com/office/drawing/2012/chart" uri="{02D57815-91ED-43cb-92C2-25804820EDAC}">
                        <c15:formulaRef>
                          <c15:sqref>Sheet1!$A$2:$B$111</c15:sqref>
                        </c15:formulaRef>
                      </c:ext>
                    </c:extLst>
                    <c:multiLvlStrCache>
                      <c:ptCount val="8"/>
                      <c:lvl>
                        <c:pt idx="0">
                          <c:v>A</c:v>
                        </c:pt>
                        <c:pt idx="1">
                          <c:v>E&amp;L</c:v>
                        </c:pt>
                        <c:pt idx="2">
                          <c:v>A</c:v>
                        </c:pt>
                        <c:pt idx="3">
                          <c:v>E&amp;L</c:v>
                        </c:pt>
                        <c:pt idx="4">
                          <c:v>A</c:v>
                        </c:pt>
                        <c:pt idx="5">
                          <c:v>E&amp;L</c:v>
                        </c:pt>
                        <c:pt idx="6">
                          <c:v>A</c:v>
                        </c:pt>
                        <c:pt idx="7">
                          <c:v>E&amp;L</c:v>
                        </c:pt>
                      </c:lvl>
                      <c:lvl>
                        <c:pt idx="0">
                          <c:v>FY21</c:v>
                        </c:pt>
                        <c:pt idx="2">
                          <c:v>FY22</c:v>
                        </c:pt>
                        <c:pt idx="4">
                          <c:v>FY23</c:v>
                        </c:pt>
                        <c:pt idx="6">
                          <c:v>FY24</c:v>
                        </c:pt>
                      </c:lvl>
                    </c:multiLvlStrCache>
                  </c:multiLvlStrRef>
                </c:cat>
                <c:val>
                  <c:numRef>
                    <c:extLst xmlns:c15="http://schemas.microsoft.com/office/drawing/2012/chart">
                      <c:ext xmlns:c15="http://schemas.microsoft.com/office/drawing/2012/chart" uri="{02D57815-91ED-43cb-92C2-25804820EDAC}">
                        <c15:formulaRef>
                          <c15:sqref>Sheet1!$H$2:$H$11</c15:sqref>
                        </c15:formulaRef>
                      </c:ext>
                    </c:extLst>
                    <c:numCache>
                      <c:formatCode>General</c:formatCode>
                      <c:ptCount val="8"/>
                    </c:numCache>
                  </c:numRef>
                </c:val>
                <c:extLst xmlns:c15="http://schemas.microsoft.com/office/drawing/2012/chart">
                  <c:ext xmlns:c16="http://schemas.microsoft.com/office/drawing/2014/chart" uri="{C3380CC4-5D6E-409C-BE32-E72D297353CC}">
                    <c16:uniqueId val="{00000000-ABE6-4C78-A8A2-A9D8B88323C5}"/>
                  </c:ext>
                </c:extLst>
              </c15:ser>
            </c15:filteredBarSeries>
            <c15:filteredBarSeries>
              <c15:ser>
                <c:idx val="7"/>
                <c:order val="5"/>
                <c:tx>
                  <c:strRef>
                    <c:extLst xmlns:c15="http://schemas.microsoft.com/office/drawing/2012/chart">
                      <c:ext xmlns:c15="http://schemas.microsoft.com/office/drawing/2012/chart" uri="{02D57815-91ED-43cb-92C2-25804820EDAC}">
                        <c15:formulaRef>
                          <c15:sqref>Sheet1!$C$1</c15:sqref>
                        </c15:formulaRef>
                      </c:ext>
                    </c:extLst>
                    <c:strCache>
                      <c:ptCount val="1"/>
                      <c:pt idx="0">
                        <c:v>Non-Current Liabilities</c:v>
                      </c:pt>
                    </c:strCache>
                  </c:strRef>
                </c:tx>
                <c:spPr>
                  <a:solidFill>
                    <a:schemeClr val="accent1">
                      <a:lumMod val="60000"/>
                      <a:lumOff val="40000"/>
                    </a:schemeClr>
                  </a:solidFill>
                  <a:ln>
                    <a:solidFill>
                      <a:schemeClr val="bg1"/>
                    </a:solidFill>
                  </a:ln>
                  <a:effectLst/>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dLblPos val="ctr"/>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extLst xmlns:c15="http://schemas.microsoft.com/office/drawing/2012/chart">
                      <c:ext xmlns:c15="http://schemas.microsoft.com/office/drawing/2012/chart" uri="{02D57815-91ED-43cb-92C2-25804820EDAC}">
                        <c15:formulaRef>
                          <c15:sqref>Sheet1!$A$2:$B$111</c15:sqref>
                        </c15:formulaRef>
                      </c:ext>
                    </c:extLst>
                    <c:multiLvlStrCache>
                      <c:ptCount val="8"/>
                      <c:lvl>
                        <c:pt idx="0">
                          <c:v>A</c:v>
                        </c:pt>
                        <c:pt idx="1">
                          <c:v>E&amp;L</c:v>
                        </c:pt>
                        <c:pt idx="2">
                          <c:v>A</c:v>
                        </c:pt>
                        <c:pt idx="3">
                          <c:v>E&amp;L</c:v>
                        </c:pt>
                        <c:pt idx="4">
                          <c:v>A</c:v>
                        </c:pt>
                        <c:pt idx="5">
                          <c:v>E&amp;L</c:v>
                        </c:pt>
                        <c:pt idx="6">
                          <c:v>A</c:v>
                        </c:pt>
                        <c:pt idx="7">
                          <c:v>E&amp;L</c:v>
                        </c:pt>
                      </c:lvl>
                      <c:lvl>
                        <c:pt idx="0">
                          <c:v>FY21</c:v>
                        </c:pt>
                        <c:pt idx="2">
                          <c:v>FY22</c:v>
                        </c:pt>
                        <c:pt idx="4">
                          <c:v>FY23</c:v>
                        </c:pt>
                        <c:pt idx="6">
                          <c:v>FY24</c:v>
                        </c:pt>
                      </c:lvl>
                    </c:multiLvlStrCache>
                  </c:multiLvlStrRef>
                </c:cat>
                <c:val>
                  <c:numRef>
                    <c:extLst xmlns:c15="http://schemas.microsoft.com/office/drawing/2012/chart">
                      <c:ext xmlns:c15="http://schemas.microsoft.com/office/drawing/2012/chart" uri="{02D57815-91ED-43cb-92C2-25804820EDAC}">
                        <c15:formulaRef>
                          <c15:sqref>Sheet1!$C$2:$C$11</c15:sqref>
                        </c15:formulaRef>
                      </c:ext>
                    </c:extLst>
                    <c:numCache>
                      <c:formatCode>General</c:formatCode>
                      <c:ptCount val="8"/>
                    </c:numCache>
                  </c:numRef>
                </c:val>
                <c:extLst xmlns:c15="http://schemas.microsoft.com/office/drawing/2012/chart">
                  <c:ext xmlns:c16="http://schemas.microsoft.com/office/drawing/2014/chart" uri="{C3380CC4-5D6E-409C-BE32-E72D297353CC}">
                    <c16:uniqueId val="{00000007-ABE6-4C78-A8A2-A9D8B88323C5}"/>
                  </c:ext>
                </c:extLst>
              </c15:ser>
            </c15:filteredBarSeries>
          </c:ext>
        </c:extLst>
      </c:barChart>
      <c:catAx>
        <c:axId val="1458095551"/>
        <c:scaling>
          <c:orientation val="minMax"/>
        </c:scaling>
        <c:delete val="0"/>
        <c:axPos val="b"/>
        <c:numFmt formatCode="General" sourceLinked="1"/>
        <c:majorTickMark val="out"/>
        <c:minorTickMark val="none"/>
        <c:tickLblPos val="low"/>
        <c:spPr>
          <a:noFill/>
          <a:ln w="9525" cap="flat" cmpd="sng" algn="ctr">
            <a:solidFill>
              <a:schemeClr val="tx1"/>
            </a:solidFill>
            <a:round/>
          </a:ln>
          <a:effectLst/>
        </c:spPr>
        <c:txPr>
          <a:bodyPr rot="-60000000" spcFirstLastPara="1" vertOverflow="ellipsis" vert="horz" wrap="square" anchor="ctr" anchorCtr="1"/>
          <a:lstStyle/>
          <a:p>
            <a:pPr>
              <a:defRPr lang="ja-JP"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crossAx val="1156148575"/>
        <c:crosses val="autoZero"/>
        <c:auto val="1"/>
        <c:lblAlgn val="ctr"/>
        <c:lblOffset val="100"/>
        <c:noMultiLvlLbl val="0"/>
      </c:catAx>
      <c:valAx>
        <c:axId val="1156148575"/>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solidFill>
              <a:schemeClr val="tx1"/>
            </a:solidFill>
          </a:ln>
          <a:effectLst/>
        </c:spPr>
        <c:txPr>
          <a:bodyPr rot="-60000000" spcFirstLastPara="1" vertOverflow="ellipsis" vert="horz" wrap="square" anchor="ctr" anchorCtr="1"/>
          <a:lstStyle/>
          <a:p>
            <a:pPr>
              <a:defRPr lang="ja-JP"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crossAx val="1458095551"/>
        <c:crosses val="autoZero"/>
        <c:crossBetween val="between"/>
        <c:majorUnit val="100"/>
      </c:valAx>
      <c:spPr>
        <a:noFill/>
        <a:ln>
          <a:noFill/>
        </a:ln>
        <a:effectLst/>
      </c:spPr>
    </c:plotArea>
    <c:legend>
      <c:legendPos val="t"/>
      <c:layout>
        <c:manualLayout>
          <c:xMode val="edge"/>
          <c:yMode val="edge"/>
          <c:x val="0.13148391668060722"/>
          <c:y val="1.6864645506036745E-2"/>
          <c:w val="0.85076545187577535"/>
          <c:h val="0.14114291835386897"/>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400">
          <a:solidFill>
            <a:schemeClr val="tx1"/>
          </a:solidFill>
          <a:latin typeface="Segoe UI" panose="020B0502040204020203" pitchFamily="34" charset="0"/>
          <a:ea typeface="Yu Gothic" panose="020B0400000000000000" pitchFamily="34" charset="-128"/>
          <a:cs typeface="Segoe UI" panose="020B0502040204020203" pitchFamily="34" charset="0"/>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6129032258064516E-2"/>
          <c:y val="2.6170105686965275E-2"/>
          <c:w val="0.967741935483871"/>
          <c:h val="0.8980099509968289"/>
        </c:manualLayout>
      </c:layout>
      <c:barChart>
        <c:barDir val="col"/>
        <c:grouping val="stacked"/>
        <c:varyColors val="0"/>
        <c:ser>
          <c:idx val="0"/>
          <c:order val="0"/>
          <c:spPr>
            <a:solidFill>
              <a:srgbClr val="1736B6"/>
            </a:solidFill>
            <a:ln>
              <a:solidFill>
                <a:schemeClr val="bg1"/>
              </a:solidFill>
            </a:ln>
          </c:spPr>
          <c:invertIfNegative val="0"/>
          <c:dLbls>
            <c:dLbl>
              <c:idx val="0"/>
              <c:layout>
                <c:manualLayout>
                  <c:x val="-1.510383889238516E-2"/>
                  <c:y val="2.2915260149851225E-2"/>
                </c:manualLayout>
              </c:layout>
              <c:tx>
                <c:rich>
                  <a:bodyPr/>
                  <a:lstStyle/>
                  <a:p>
                    <a:fld id="{7971442F-F8EA-4A7C-8768-261A1973605A}" type="CELLRANGE">
                      <a:rPr lang="en-US"/>
                      <a:pPr/>
                      <a:t>[CELLRANGE]</a:t>
                    </a:fld>
                    <a:endParaRPr lang="en-MY"/>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47C-46F0-8CF4-6DF9678D1E5F}"/>
                </c:ext>
              </c:extLst>
            </c:dLbl>
            <c:dLbl>
              <c:idx val="1"/>
              <c:layout>
                <c:manualLayout>
                  <c:x val="-3.775959723096287E-3"/>
                  <c:y val="3.4372890224777047E-2"/>
                </c:manualLayout>
              </c:layout>
              <c:tx>
                <c:rich>
                  <a:bodyPr/>
                  <a:lstStyle/>
                  <a:p>
                    <a:fld id="{CA015E00-5D36-481D-84FD-DF3048EE318D}" type="CELLRANGE">
                      <a:rPr lang="en-US"/>
                      <a:pPr/>
                      <a:t>[CELLRANGE]</a:t>
                    </a:fld>
                    <a:endParaRPr lang="en-MY"/>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47C-46F0-8CF4-6DF9678D1E5F}"/>
                </c:ext>
              </c:extLst>
            </c:dLbl>
            <c:dLbl>
              <c:idx val="2"/>
              <c:layout>
                <c:manualLayout>
                  <c:x val="-9.230017141623053E-17"/>
                  <c:y val="1.9096050124876141E-2"/>
                </c:manualLayout>
              </c:layout>
              <c:tx>
                <c:rich>
                  <a:bodyPr/>
                  <a:lstStyle/>
                  <a:p>
                    <a:fld id="{792883D4-DD46-4F99-86B0-4A623D3830A3}" type="CELLRANGE">
                      <a:rPr lang="en-US"/>
                      <a:pPr/>
                      <a:t>[CELLRANGE]</a:t>
                    </a:fld>
                    <a:endParaRPr lang="en-MY"/>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47C-46F0-8CF4-6DF9678D1E5F}"/>
                </c:ext>
              </c:extLst>
            </c:dLbl>
            <c:dLbl>
              <c:idx val="3"/>
              <c:layout>
                <c:manualLayout>
                  <c:x val="0"/>
                  <c:y val="0"/>
                </c:manualLayout>
              </c:layout>
              <c:tx>
                <c:rich>
                  <a:bodyPr/>
                  <a:lstStyle/>
                  <a:p>
                    <a:fld id="{A298281E-32A6-4921-B140-BBDFAFDC8B4D}" type="CELLRANGE">
                      <a:rPr lang="en-US"/>
                      <a:pPr/>
                      <a:t>[CELLRANGE]</a:t>
                    </a:fld>
                    <a:endParaRPr lang="en-MY"/>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47C-46F0-8CF4-6DF9678D1E5F}"/>
                </c:ext>
              </c:extLst>
            </c:dLbl>
            <c:dLbl>
              <c:idx val="4"/>
              <c:tx>
                <c:rich>
                  <a:bodyPr/>
                  <a:lstStyle/>
                  <a:p>
                    <a:fld id="{E6913BDC-9C92-4BEE-98B8-CCA55120274F}" type="CELLRANGE">
                      <a:rPr lang="en-MY"/>
                      <a:pPr/>
                      <a:t>[CELLRANGE]</a:t>
                    </a:fld>
                    <a:endParaRPr lang="en-MY"/>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47C-46F0-8CF4-6DF9678D1E5F}"/>
                </c:ext>
              </c:extLst>
            </c:dLbl>
            <c:spPr>
              <a:solidFill>
                <a:schemeClr val="accent3"/>
              </a:solidFill>
              <a:ln>
                <a:noFill/>
              </a:ln>
              <a:effectLst/>
            </c:spPr>
            <c:txPr>
              <a:bodyPr/>
              <a:lstStyle/>
              <a:p>
                <a:pPr>
                  <a:defRPr>
                    <a:solidFill>
                      <a:schemeClr val="bg1"/>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0"/>
              </c:ext>
            </c:extLst>
          </c:dLbls>
          <c:val>
            <c:numRef>
              <c:f>Sheet1!$A$1:$E$1</c:f>
              <c:numCache>
                <c:formatCode>General</c:formatCode>
                <c:ptCount val="5"/>
                <c:pt idx="0">
                  <c:v>4356</c:v>
                </c:pt>
                <c:pt idx="1">
                  <c:v>44148</c:v>
                </c:pt>
                <c:pt idx="2">
                  <c:v>34802</c:v>
                </c:pt>
                <c:pt idx="3">
                  <c:v>26372</c:v>
                </c:pt>
                <c:pt idx="4">
                  <c:v>108891.18</c:v>
                </c:pt>
              </c:numCache>
            </c:numRef>
          </c:val>
          <c:extLst>
            <c:ext xmlns:c15="http://schemas.microsoft.com/office/drawing/2012/chart" uri="{02D57815-91ED-43cb-92C2-25804820EDAC}">
              <c15:datalabelsRange>
                <c15:f>Sheet1!$A$7:$E$7</c15:f>
                <c15:dlblRangeCache>
                  <c:ptCount val="5"/>
                  <c:pt idx="0">
                    <c:v>16%</c:v>
                  </c:pt>
                  <c:pt idx="1">
                    <c:v>47%</c:v>
                  </c:pt>
                  <c:pt idx="2">
                    <c:v>14%</c:v>
                  </c:pt>
                  <c:pt idx="3">
                    <c:v>10%</c:v>
                  </c:pt>
                  <c:pt idx="4">
                    <c:v>13%</c:v>
                  </c:pt>
                </c15:dlblRangeCache>
              </c15:datalabelsRange>
            </c:ext>
            <c:ext xmlns:c16="http://schemas.microsoft.com/office/drawing/2014/chart" uri="{C3380CC4-5D6E-409C-BE32-E72D297353CC}">
              <c16:uniqueId val="{00000000-447C-46F0-8CF4-6DF9678D1E5F}"/>
            </c:ext>
          </c:extLst>
        </c:ser>
        <c:ser>
          <c:idx val="1"/>
          <c:order val="1"/>
          <c:spPr>
            <a:solidFill>
              <a:srgbClr val="8EC1FF"/>
            </a:solidFill>
            <a:ln>
              <a:solidFill>
                <a:schemeClr val="bg1"/>
              </a:solidFill>
            </a:ln>
          </c:spPr>
          <c:invertIfNegative val="0"/>
          <c:dLbls>
            <c:dLbl>
              <c:idx val="0"/>
              <c:layout>
                <c:manualLayout>
                  <c:x val="2.8949024543738201E-2"/>
                  <c:y val="7.6384200499503155E-3"/>
                </c:manualLayout>
              </c:layout>
              <c:tx>
                <c:rich>
                  <a:bodyPr/>
                  <a:lstStyle/>
                  <a:p>
                    <a:fld id="{73AFE2B1-B55A-4B82-88C3-D8703A8D335F}" type="CELLRANGE">
                      <a:rPr lang="en-US"/>
                      <a:pPr/>
                      <a:t>[CELLRANGE]</a:t>
                    </a:fld>
                    <a:endParaRPr lang="en-MY"/>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47C-46F0-8CF4-6DF9678D1E5F}"/>
                </c:ext>
              </c:extLst>
            </c:dLbl>
            <c:dLbl>
              <c:idx val="1"/>
              <c:tx>
                <c:rich>
                  <a:bodyPr/>
                  <a:lstStyle/>
                  <a:p>
                    <a:pPr>
                      <a:defRPr/>
                    </a:pPr>
                    <a:fld id="{82CA7B45-48C4-4CE6-9EEF-6600FAD80A5E}" type="CELLRANGE">
                      <a:rPr lang="en-MY"/>
                      <a:pPr>
                        <a:defRPr/>
                      </a:pPr>
                      <a:t>[CELLRANGE]</a:t>
                    </a:fld>
                    <a:endParaRPr lang="en-MY"/>
                  </a:p>
                </c:rich>
              </c:tx>
              <c:spPr>
                <a:solidFill>
                  <a:schemeClr val="accent5">
                    <a:lumMod val="25000"/>
                    <a:lumOff val="75000"/>
                  </a:schemeClr>
                </a:solidFill>
                <a:ln>
                  <a:noFill/>
                </a:ln>
                <a:effectLst/>
              </c:spPr>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47C-46F0-8CF4-6DF9678D1E5F}"/>
                </c:ext>
              </c:extLst>
            </c:dLbl>
            <c:dLbl>
              <c:idx val="2"/>
              <c:tx>
                <c:rich>
                  <a:bodyPr/>
                  <a:lstStyle/>
                  <a:p>
                    <a:fld id="{12B8B2D5-DF45-4F4E-8F9A-D07D1EAED43C}" type="CELLRANGE">
                      <a:rPr lang="en-MY"/>
                      <a:pPr/>
                      <a:t>[CELLRANGE]</a:t>
                    </a:fld>
                    <a:endParaRPr lang="en-MY"/>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47C-46F0-8CF4-6DF9678D1E5F}"/>
                </c:ext>
              </c:extLst>
            </c:dLbl>
            <c:dLbl>
              <c:idx val="3"/>
              <c:tx>
                <c:rich>
                  <a:bodyPr/>
                  <a:lstStyle/>
                  <a:p>
                    <a:fld id="{D12FFB22-7D49-4051-BEC5-8D4BF248745D}" type="CELLRANGE">
                      <a:rPr lang="en-MY"/>
                      <a:pPr/>
                      <a:t>[CELLRANGE]</a:t>
                    </a:fld>
                    <a:endParaRPr lang="en-MY"/>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47C-46F0-8CF4-6DF9678D1E5F}"/>
                </c:ext>
              </c:extLst>
            </c:dLbl>
            <c:dLbl>
              <c:idx val="4"/>
              <c:tx>
                <c:rich>
                  <a:bodyPr/>
                  <a:lstStyle/>
                  <a:p>
                    <a:fld id="{D0200650-A0C4-40E2-B1D2-155472C90A1E}" type="CELLRANGE">
                      <a:rPr lang="en-MY"/>
                      <a:pPr/>
                      <a:t>[CELLRANGE]</a:t>
                    </a:fld>
                    <a:endParaRPr lang="en-MY"/>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47C-46F0-8CF4-6DF9678D1E5F}"/>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val>
            <c:numRef>
              <c:f>Sheet1!$A$2:$E$2</c:f>
              <c:numCache>
                <c:formatCode>General</c:formatCode>
                <c:ptCount val="5"/>
                <c:pt idx="0">
                  <c:v>14551</c:v>
                </c:pt>
                <c:pt idx="1">
                  <c:v>27655</c:v>
                </c:pt>
                <c:pt idx="2">
                  <c:v>85109</c:v>
                </c:pt>
                <c:pt idx="3">
                  <c:v>121477</c:v>
                </c:pt>
                <c:pt idx="4">
                  <c:v>569584.62000000011</c:v>
                </c:pt>
              </c:numCache>
            </c:numRef>
          </c:val>
          <c:extLst>
            <c:ext xmlns:c15="http://schemas.microsoft.com/office/drawing/2012/chart" uri="{02D57815-91ED-43cb-92C2-25804820EDAC}">
              <c15:datalabelsRange>
                <c15:f>Sheet1!$A$8:$E$8</c15:f>
                <c15:dlblRangeCache>
                  <c:ptCount val="5"/>
                  <c:pt idx="0">
                    <c:v>55%</c:v>
                  </c:pt>
                  <c:pt idx="1">
                    <c:v>29%</c:v>
                  </c:pt>
                  <c:pt idx="2">
                    <c:v>35%</c:v>
                  </c:pt>
                  <c:pt idx="3">
                    <c:v>44%</c:v>
                  </c:pt>
                  <c:pt idx="4">
                    <c:v>68%</c:v>
                  </c:pt>
                </c15:dlblRangeCache>
              </c15:datalabelsRange>
            </c:ext>
            <c:ext xmlns:c16="http://schemas.microsoft.com/office/drawing/2014/chart" uri="{C3380CC4-5D6E-409C-BE32-E72D297353CC}">
              <c16:uniqueId val="{00000001-447C-46F0-8CF4-6DF9678D1E5F}"/>
            </c:ext>
          </c:extLst>
        </c:ser>
        <c:ser>
          <c:idx val="2"/>
          <c:order val="2"/>
          <c:spPr>
            <a:solidFill>
              <a:srgbClr val="D6D7D9"/>
            </a:solidFill>
            <a:ln>
              <a:solidFill>
                <a:schemeClr val="bg1"/>
              </a:solidFill>
            </a:ln>
          </c:spPr>
          <c:invertIfNegative val="0"/>
          <c:dLbls>
            <c:dLbl>
              <c:idx val="0"/>
              <c:layout>
                <c:manualLayout>
                  <c:x val="2.643171806167401E-2"/>
                  <c:y val="-5.3468940349653188E-2"/>
                </c:manualLayout>
              </c:layout>
              <c:tx>
                <c:rich>
                  <a:bodyPr/>
                  <a:lstStyle/>
                  <a:p>
                    <a:fld id="{D5A83BF4-8A5B-4FE7-8691-E252D2FBE3CC}" type="CELLRANGE">
                      <a:rPr lang="en-US"/>
                      <a:pPr/>
                      <a:t>[CELLRANGE]</a:t>
                    </a:fld>
                    <a:endParaRPr lang="en-MY"/>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47C-46F0-8CF4-6DF9678D1E5F}"/>
                </c:ext>
              </c:extLst>
            </c:dLbl>
            <c:dLbl>
              <c:idx val="1"/>
              <c:layout>
                <c:manualLayout>
                  <c:x val="2.8949024543738201E-2"/>
                  <c:y val="-3.8192100249753677E-3"/>
                </c:manualLayout>
              </c:layout>
              <c:tx>
                <c:rich>
                  <a:bodyPr/>
                  <a:lstStyle/>
                  <a:p>
                    <a:fld id="{F84683E2-E668-4CF5-AEF2-86801C6FF43A}" type="CELLRANGE">
                      <a:rPr lang="en-US"/>
                      <a:pPr/>
                      <a:t>[CELLRANGE]</a:t>
                    </a:fld>
                    <a:endParaRPr lang="en-MY"/>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47C-46F0-8CF4-6DF9678D1E5F}"/>
                </c:ext>
              </c:extLst>
            </c:dLbl>
            <c:dLbl>
              <c:idx val="2"/>
              <c:tx>
                <c:rich>
                  <a:bodyPr/>
                  <a:lstStyle/>
                  <a:p>
                    <a:fld id="{B831F7EA-5334-4D7F-99F1-CB2585C08706}" type="CELLRANGE">
                      <a:rPr lang="en-MY"/>
                      <a:pPr/>
                      <a:t>[CELLRANGE]</a:t>
                    </a:fld>
                    <a:endParaRPr lang="en-MY"/>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47C-46F0-8CF4-6DF9678D1E5F}"/>
                </c:ext>
              </c:extLst>
            </c:dLbl>
            <c:dLbl>
              <c:idx val="3"/>
              <c:tx>
                <c:rich>
                  <a:bodyPr/>
                  <a:lstStyle/>
                  <a:p>
                    <a:fld id="{76B9B96A-4232-4A62-AF78-BC020419BF19}" type="CELLRANGE">
                      <a:rPr lang="en-MY"/>
                      <a:pPr/>
                      <a:t>[CELLRANGE]</a:t>
                    </a:fld>
                    <a:endParaRPr lang="en-MY"/>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47C-46F0-8CF4-6DF9678D1E5F}"/>
                </c:ext>
              </c:extLst>
            </c:dLbl>
            <c:dLbl>
              <c:idx val="4"/>
              <c:tx>
                <c:rich>
                  <a:bodyPr/>
                  <a:lstStyle/>
                  <a:p>
                    <a:fld id="{041DA4F8-CD7F-4B47-8A64-C1494E338E73}" type="CELLRANGE">
                      <a:rPr lang="en-MY"/>
                      <a:pPr/>
                      <a:t>[CELLRANGE]</a:t>
                    </a:fld>
                    <a:endParaRPr lang="en-MY"/>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47C-46F0-8CF4-6DF9678D1E5F}"/>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val>
            <c:numRef>
              <c:f>Sheet1!$A$3:$E$3</c:f>
              <c:numCache>
                <c:formatCode>General</c:formatCode>
                <c:ptCount val="5"/>
                <c:pt idx="0">
                  <c:v>7654</c:v>
                </c:pt>
                <c:pt idx="1">
                  <c:v>23100</c:v>
                </c:pt>
                <c:pt idx="2">
                  <c:v>120210</c:v>
                </c:pt>
                <c:pt idx="3">
                  <c:v>126167</c:v>
                </c:pt>
                <c:pt idx="4">
                  <c:v>159148.64000000001</c:v>
                </c:pt>
              </c:numCache>
            </c:numRef>
          </c:val>
          <c:extLst>
            <c:ext xmlns:c15="http://schemas.microsoft.com/office/drawing/2012/chart" uri="{02D57815-91ED-43cb-92C2-25804820EDAC}">
              <c15:datalabelsRange>
                <c15:f>Sheet1!$A$9:$E$9</c15:f>
                <c15:dlblRangeCache>
                  <c:ptCount val="5"/>
                  <c:pt idx="0">
                    <c:v>29%</c:v>
                  </c:pt>
                  <c:pt idx="1">
                    <c:v>24%</c:v>
                  </c:pt>
                  <c:pt idx="2">
                    <c:v>50%</c:v>
                  </c:pt>
                  <c:pt idx="3">
                    <c:v>46%</c:v>
                  </c:pt>
                  <c:pt idx="4">
                    <c:v>19%</c:v>
                  </c:pt>
                </c15:dlblRangeCache>
              </c15:datalabelsRange>
            </c:ext>
            <c:ext xmlns:c16="http://schemas.microsoft.com/office/drawing/2014/chart" uri="{C3380CC4-5D6E-409C-BE32-E72D297353CC}">
              <c16:uniqueId val="{00000002-447C-46F0-8CF4-6DF9678D1E5F}"/>
            </c:ext>
          </c:extLst>
        </c:ser>
        <c:dLbls>
          <c:dLblPos val="ctr"/>
          <c:showLegendKey val="0"/>
          <c:showVal val="1"/>
          <c:showCatName val="0"/>
          <c:showSerName val="0"/>
          <c:showPercent val="0"/>
          <c:showBubbleSize val="0"/>
        </c:dLbls>
        <c:gapWidth val="80"/>
        <c:overlap val="100"/>
        <c:axId val="7941695"/>
        <c:axId val="1"/>
      </c:barChart>
      <c:catAx>
        <c:axId val="7941695"/>
        <c:scaling>
          <c:orientation val="minMax"/>
        </c:scaling>
        <c:delete val="0"/>
        <c:axPos val="b"/>
        <c:majorGridlines>
          <c:spPr>
            <a:ln>
              <a:noFill/>
            </a:ln>
          </c:spPr>
        </c:majorGridlines>
        <c:majorTickMark val="out"/>
        <c:minorTickMark val="none"/>
        <c:tickLblPos val="none"/>
        <c:spPr>
          <a:ln w="9525" cmpd="sng" algn="ctr">
            <a:solidFill>
              <a:schemeClr val="tx1"/>
            </a:solidFill>
            <a:prstDash val="solid"/>
          </a:ln>
        </c:spPr>
        <c:crossAx val="1"/>
        <c:crosses val="min"/>
        <c:auto val="0"/>
        <c:lblAlgn val="ctr"/>
        <c:lblOffset val="100"/>
        <c:noMultiLvlLbl val="0"/>
      </c:catAx>
      <c:valAx>
        <c:axId val="1"/>
        <c:scaling>
          <c:orientation val="minMax"/>
          <c:max val="1000000"/>
          <c:min val="0"/>
        </c:scaling>
        <c:delete val="0"/>
        <c:axPos val="l"/>
        <c:majorGridlines>
          <c:spPr>
            <a:ln>
              <a:solidFill>
                <a:schemeClr val="bg1">
                  <a:lumMod val="85000"/>
                </a:schemeClr>
              </a:solidFill>
            </a:ln>
          </c:spPr>
        </c:majorGridlines>
        <c:numFmt formatCode="General" sourceLinked="1"/>
        <c:majorTickMark val="out"/>
        <c:minorTickMark val="none"/>
        <c:tickLblPos val="none"/>
        <c:spPr>
          <a:ln w="9525" cmpd="sng" algn="ctr">
            <a:solidFill>
              <a:schemeClr val="tx1"/>
            </a:solidFill>
            <a:prstDash val="solid"/>
          </a:ln>
        </c:spPr>
        <c:crossAx val="7941695"/>
        <c:crosses val="min"/>
        <c:crossBetween val="between"/>
        <c:majorUnit val="200000"/>
      </c:valAx>
    </c:plotArea>
    <c:plotVisOnly val="0"/>
    <c:dispBlanksAs val="gap"/>
    <c:showDLblsOverMax val="1"/>
  </c:chart>
  <c:txPr>
    <a:bodyPr/>
    <a:lstStyle/>
    <a:p>
      <a:pPr>
        <a:defRPr sz="1400">
          <a:solidFill>
            <a:schemeClr val="tx1"/>
          </a:solidFill>
        </a:defRPr>
      </a:pPr>
      <a:endParaRPr lang="en-US"/>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825879143305192"/>
          <c:y val="5.8874504431594567E-2"/>
          <c:w val="0.77174120856694806"/>
          <c:h val="0.78719033086321333"/>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LNG</c:v>
                </c:pt>
                <c:pt idx="1">
                  <c:v>Wind</c:v>
                </c:pt>
                <c:pt idx="2">
                  <c:v>Coal</c:v>
                </c:pt>
                <c:pt idx="3">
                  <c:v>Solar</c:v>
                </c:pt>
                <c:pt idx="4">
                  <c:v>Hydropower</c:v>
                </c:pt>
              </c:strCache>
            </c:strRef>
          </c:cat>
          <c:val>
            <c:numRef>
              <c:f>Sheet1!$B$2:$B$6</c:f>
              <c:numCache>
                <c:formatCode>General</c:formatCode>
                <c:ptCount val="5"/>
                <c:pt idx="0">
                  <c:v>19.631778000000001</c:v>
                </c:pt>
                <c:pt idx="1">
                  <c:v>11.2018875</c:v>
                </c:pt>
                <c:pt idx="2">
                  <c:v>10.063511999999999</c:v>
                </c:pt>
                <c:pt idx="3">
                  <c:v>9.3040640000000003</c:v>
                </c:pt>
                <c:pt idx="4">
                  <c:v>6.5490000000000004</c:v>
                </c:pt>
              </c:numCache>
            </c:numRef>
          </c:val>
          <c:extLst>
            <c:ext xmlns:c16="http://schemas.microsoft.com/office/drawing/2014/chart" uri="{C3380CC4-5D6E-409C-BE32-E72D297353CC}">
              <c16:uniqueId val="{00000000-7791-4E08-89CD-1D44366DE351}"/>
            </c:ext>
          </c:extLst>
        </c:ser>
        <c:dLbls>
          <c:showLegendKey val="0"/>
          <c:showVal val="0"/>
          <c:showCatName val="0"/>
          <c:showSerName val="0"/>
          <c:showPercent val="0"/>
          <c:showBubbleSize val="0"/>
        </c:dLbls>
        <c:gapWidth val="60"/>
        <c:axId val="1893249679"/>
        <c:axId val="1893250159"/>
      </c:barChart>
      <c:catAx>
        <c:axId val="1893249679"/>
        <c:scaling>
          <c:orientation val="minMax"/>
        </c:scaling>
        <c:delete val="0"/>
        <c:axPos val="l"/>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1893250159"/>
        <c:crosses val="autoZero"/>
        <c:auto val="1"/>
        <c:lblAlgn val="ctr"/>
        <c:lblOffset val="100"/>
        <c:noMultiLvlLbl val="0"/>
      </c:catAx>
      <c:valAx>
        <c:axId val="1893250159"/>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solidFill>
              <a:schemeClr val="tx1"/>
            </a:solidFill>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1893249679"/>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572897761645493E-2"/>
          <c:y val="2.347629796839729E-2"/>
          <c:w val="0.96854204476709016"/>
          <c:h val="0.95304740406320543"/>
        </c:manualLayout>
      </c:layout>
      <c:barChart>
        <c:barDir val="col"/>
        <c:grouping val="stacked"/>
        <c:varyColors val="0"/>
        <c:ser>
          <c:idx val="0"/>
          <c:order val="0"/>
          <c:spPr>
            <a:solidFill>
              <a:schemeClr val="accent3"/>
            </a:solidFill>
            <a:ln w="12700" cmpd="sng" algn="ctr">
              <a:solidFill>
                <a:schemeClr val="bg1"/>
              </a:solidFill>
              <a:prstDash val="solid"/>
            </a:ln>
          </c:spPr>
          <c:invertIfNegative val="0"/>
          <c:val>
            <c:numRef>
              <c:f>Sheet1!$A$1:$G$1</c:f>
              <c:numCache>
                <c:formatCode>General</c:formatCode>
                <c:ptCount val="7"/>
                <c:pt idx="0">
                  <c:v>46874</c:v>
                </c:pt>
                <c:pt idx="1">
                  <c:v>340132</c:v>
                </c:pt>
                <c:pt idx="2">
                  <c:v>309781</c:v>
                </c:pt>
                <c:pt idx="3">
                  <c:v>271220</c:v>
                </c:pt>
                <c:pt idx="4">
                  <c:v>1292423</c:v>
                </c:pt>
                <c:pt idx="5">
                  <c:v>1672836</c:v>
                </c:pt>
                <c:pt idx="6">
                  <c:v>1301257</c:v>
                </c:pt>
              </c:numCache>
            </c:numRef>
          </c:val>
          <c:extLst>
            <c:ext xmlns:c16="http://schemas.microsoft.com/office/drawing/2014/chart" uri="{C3380CC4-5D6E-409C-BE32-E72D297353CC}">
              <c16:uniqueId val="{00000000-79D9-4323-8AFF-6DB52555ABEA}"/>
            </c:ext>
          </c:extLst>
        </c:ser>
        <c:ser>
          <c:idx val="1"/>
          <c:order val="1"/>
          <c:spPr>
            <a:solidFill>
              <a:srgbClr val="9BC9FF"/>
            </a:solidFill>
            <a:ln w="12700" cmpd="sng" algn="ctr">
              <a:solidFill>
                <a:schemeClr val="bg1"/>
              </a:solidFill>
              <a:prstDash val="solid"/>
            </a:ln>
          </c:spPr>
          <c:invertIfNegative val="0"/>
          <c:val>
            <c:numRef>
              <c:f>Sheet1!$A$2:$G$2</c:f>
              <c:numCache>
                <c:formatCode>General</c:formatCode>
                <c:ptCount val="7"/>
                <c:pt idx="0">
                  <c:v>646499</c:v>
                </c:pt>
                <c:pt idx="1">
                  <c:v>715244</c:v>
                </c:pt>
                <c:pt idx="2">
                  <c:v>614215</c:v>
                </c:pt>
                <c:pt idx="3">
                  <c:v>819221</c:v>
                </c:pt>
                <c:pt idx="4">
                  <c:v>1269856</c:v>
                </c:pt>
                <c:pt idx="5">
                  <c:v>4208655</c:v>
                </c:pt>
                <c:pt idx="6">
                  <c:v>11298205</c:v>
                </c:pt>
              </c:numCache>
            </c:numRef>
          </c:val>
          <c:extLst>
            <c:ext xmlns:c16="http://schemas.microsoft.com/office/drawing/2014/chart" uri="{C3380CC4-5D6E-409C-BE32-E72D297353CC}">
              <c16:uniqueId val="{00000001-79D9-4323-8AFF-6DB52555ABEA}"/>
            </c:ext>
          </c:extLst>
        </c:ser>
        <c:ser>
          <c:idx val="2"/>
          <c:order val="2"/>
          <c:spPr>
            <a:solidFill>
              <a:srgbClr val="D6D7D9"/>
            </a:solidFill>
            <a:ln>
              <a:solidFill>
                <a:schemeClr val="bg1"/>
              </a:solidFill>
            </a:ln>
          </c:spPr>
          <c:invertIfNegative val="0"/>
          <c:val>
            <c:numRef>
              <c:f>Sheet1!$A$3:$G$3</c:f>
              <c:numCache>
                <c:formatCode>General</c:formatCode>
                <c:ptCount val="7"/>
                <c:pt idx="0">
                  <c:v>509864</c:v>
                </c:pt>
                <c:pt idx="1">
                  <c:v>1381584</c:v>
                </c:pt>
                <c:pt idx="2">
                  <c:v>3141134</c:v>
                </c:pt>
                <c:pt idx="3">
                  <c:v>3174482</c:v>
                </c:pt>
                <c:pt idx="4">
                  <c:v>3924623</c:v>
                </c:pt>
                <c:pt idx="5">
                  <c:v>3527170</c:v>
                </c:pt>
                <c:pt idx="6">
                  <c:v>1421670</c:v>
                </c:pt>
              </c:numCache>
            </c:numRef>
          </c:val>
          <c:extLst>
            <c:ext xmlns:c16="http://schemas.microsoft.com/office/drawing/2014/chart" uri="{C3380CC4-5D6E-409C-BE32-E72D297353CC}">
              <c16:uniqueId val="{00000002-79D9-4323-8AFF-6DB52555ABEA}"/>
            </c:ext>
          </c:extLst>
        </c:ser>
        <c:dLbls>
          <c:showLegendKey val="0"/>
          <c:showVal val="0"/>
          <c:showCatName val="0"/>
          <c:showSerName val="0"/>
          <c:showPercent val="0"/>
          <c:showBubbleSize val="0"/>
        </c:dLbls>
        <c:gapWidth val="80"/>
        <c:overlap val="100"/>
        <c:axId val="81124928"/>
        <c:axId val="1"/>
      </c:barChart>
      <c:catAx>
        <c:axId val="81124928"/>
        <c:scaling>
          <c:orientation val="minMax"/>
        </c:scaling>
        <c:delete val="0"/>
        <c:axPos val="b"/>
        <c:majorGridlines>
          <c:spPr>
            <a:ln>
              <a:noFill/>
            </a:ln>
          </c:spPr>
        </c:majorGridlines>
        <c:majorTickMark val="out"/>
        <c:minorTickMark val="none"/>
        <c:tickLblPos val="none"/>
        <c:spPr>
          <a:ln w="9525" cmpd="sng" algn="ctr">
            <a:solidFill>
              <a:schemeClr val="tx1"/>
            </a:solidFill>
            <a:prstDash val="solid"/>
          </a:ln>
        </c:spPr>
        <c:txPr>
          <a:bodyPr wrap="none"/>
          <a:lstStyle/>
          <a:p>
            <a:pPr>
              <a:defRPr sz="1400" kern="1200">
                <a:latin typeface="+mn-lt"/>
                <a:ea typeface="+mn-ea"/>
                <a:cs typeface="+mn-cs"/>
              </a:defRPr>
            </a:pPr>
            <a:endParaRPr lang="en-US"/>
          </a:p>
        </c:txPr>
        <c:crossAx val="1"/>
        <c:crosses val="min"/>
        <c:auto val="0"/>
        <c:lblAlgn val="ctr"/>
        <c:lblOffset val="100"/>
        <c:noMultiLvlLbl val="0"/>
      </c:catAx>
      <c:valAx>
        <c:axId val="1"/>
        <c:scaling>
          <c:orientation val="minMax"/>
          <c:max val="16000000"/>
          <c:min val="0"/>
        </c:scaling>
        <c:delete val="0"/>
        <c:axPos val="l"/>
        <c:majorGridlines>
          <c:spPr>
            <a:ln>
              <a:noFill/>
            </a:ln>
          </c:spPr>
        </c:majorGridlines>
        <c:numFmt formatCode="General" sourceLinked="1"/>
        <c:majorTickMark val="out"/>
        <c:minorTickMark val="none"/>
        <c:tickLblPos val="none"/>
        <c:spPr>
          <a:ln w="9525" cmpd="sng" algn="ctr">
            <a:solidFill>
              <a:schemeClr val="tx1"/>
            </a:solidFill>
            <a:prstDash val="solid"/>
          </a:ln>
        </c:spPr>
        <c:txPr>
          <a:bodyPr wrap="none"/>
          <a:lstStyle/>
          <a:p>
            <a:pPr>
              <a:defRPr sz="1400" kern="1200">
                <a:latin typeface="+mn-lt"/>
                <a:ea typeface="+mn-ea"/>
                <a:cs typeface="+mn-cs"/>
              </a:defRPr>
            </a:pPr>
            <a:endParaRPr lang="en-US"/>
          </a:p>
        </c:txPr>
        <c:crossAx val="81124928"/>
        <c:crosses val="min"/>
        <c:crossBetween val="between"/>
        <c:majorUnit val="2000000"/>
      </c:valAx>
    </c:plotArea>
    <c:plotVisOnly val="0"/>
    <c:dispBlanksAs val="gap"/>
    <c:showDLblsOverMax val="1"/>
  </c:chart>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5743263699666971E-2"/>
          <c:y val="3.3290653008962869E-2"/>
          <c:w val="0.96851347260066611"/>
          <c:h val="0.93341869398207422"/>
        </c:manualLayout>
      </c:layout>
      <c:barChart>
        <c:barDir val="col"/>
        <c:grouping val="stacked"/>
        <c:varyColors val="0"/>
        <c:ser>
          <c:idx val="0"/>
          <c:order val="0"/>
          <c:spPr>
            <a:solidFill>
              <a:srgbClr val="3C57FE"/>
            </a:solidFill>
            <a:ln w="12700" cmpd="sng" algn="ctr">
              <a:solidFill>
                <a:schemeClr val="bg1"/>
              </a:solidFill>
              <a:prstDash val="solid"/>
            </a:ln>
          </c:spPr>
          <c:invertIfNegative val="0"/>
          <c:val>
            <c:numRef>
              <c:f>Sheet1!$A$1:$G$1</c:f>
              <c:numCache>
                <c:formatCode>General</c:formatCode>
                <c:ptCount val="7"/>
                <c:pt idx="0">
                  <c:v>329169</c:v>
                </c:pt>
                <c:pt idx="1">
                  <c:v>729363</c:v>
                </c:pt>
                <c:pt idx="2">
                  <c:v>1416955</c:v>
                </c:pt>
                <c:pt idx="3">
                  <c:v>1432159</c:v>
                </c:pt>
                <c:pt idx="4">
                  <c:v>1979876.3602686226</c:v>
                </c:pt>
                <c:pt idx="5">
                  <c:v>2739310.6463503712</c:v>
                </c:pt>
                <c:pt idx="6">
                  <c:v>3790046.170453995</c:v>
                </c:pt>
              </c:numCache>
            </c:numRef>
          </c:val>
          <c:extLst>
            <c:ext xmlns:c16="http://schemas.microsoft.com/office/drawing/2014/chart" uri="{C3380CC4-5D6E-409C-BE32-E72D297353CC}">
              <c16:uniqueId val="{00000000-C2CC-47DA-831E-9D4D0B474C44}"/>
            </c:ext>
          </c:extLst>
        </c:ser>
        <c:ser>
          <c:idx val="1"/>
          <c:order val="1"/>
          <c:spPr>
            <a:solidFill>
              <a:srgbClr val="9BC9FF"/>
            </a:solidFill>
            <a:ln w="12700" cmpd="sng" algn="ctr">
              <a:solidFill>
                <a:schemeClr val="bg1"/>
              </a:solidFill>
              <a:prstDash val="solid"/>
            </a:ln>
          </c:spPr>
          <c:invertIfNegative val="0"/>
          <c:val>
            <c:numRef>
              <c:f>Sheet1!$A$2:$G$2</c:f>
              <c:numCache>
                <c:formatCode>General</c:formatCode>
                <c:ptCount val="7"/>
                <c:pt idx="0">
                  <c:v>146509</c:v>
                </c:pt>
                <c:pt idx="1">
                  <c:v>432128</c:v>
                </c:pt>
                <c:pt idx="2">
                  <c:v>513825</c:v>
                </c:pt>
                <c:pt idx="3">
                  <c:v>636741</c:v>
                </c:pt>
                <c:pt idx="4">
                  <c:v>994978.27059573028</c:v>
                </c:pt>
                <c:pt idx="5">
                  <c:v>1605345.3639774597</c:v>
                </c:pt>
                <c:pt idx="6">
                  <c:v>2590140.7234762018</c:v>
                </c:pt>
              </c:numCache>
            </c:numRef>
          </c:val>
          <c:extLst>
            <c:ext xmlns:c16="http://schemas.microsoft.com/office/drawing/2014/chart" uri="{C3380CC4-5D6E-409C-BE32-E72D297353CC}">
              <c16:uniqueId val="{00000001-C2CC-47DA-831E-9D4D0B474C44}"/>
            </c:ext>
          </c:extLst>
        </c:ser>
        <c:ser>
          <c:idx val="2"/>
          <c:order val="2"/>
          <c:spPr>
            <a:solidFill>
              <a:srgbClr val="D6D7D9"/>
            </a:solidFill>
            <a:ln>
              <a:noFill/>
            </a:ln>
          </c:spPr>
          <c:invertIfNegative val="0"/>
          <c:val>
            <c:numRef>
              <c:f>Sheet1!$A$3:$G$3</c:f>
              <c:numCache>
                <c:formatCode>General</c:formatCode>
                <c:ptCount val="7"/>
                <c:pt idx="0">
                  <c:v>568869</c:v>
                </c:pt>
                <c:pt idx="1">
                  <c:v>863183</c:v>
                </c:pt>
                <c:pt idx="2">
                  <c:v>772297</c:v>
                </c:pt>
                <c:pt idx="3">
                  <c:v>815872</c:v>
                </c:pt>
                <c:pt idx="4">
                  <c:v>950075.7008375749</c:v>
                </c:pt>
                <c:pt idx="5">
                  <c:v>1354433.6229729597</c:v>
                </c:pt>
                <c:pt idx="6">
                  <c:v>1895023.0852269977</c:v>
                </c:pt>
              </c:numCache>
            </c:numRef>
          </c:val>
          <c:extLst>
            <c:ext xmlns:c16="http://schemas.microsoft.com/office/drawing/2014/chart" uri="{C3380CC4-5D6E-409C-BE32-E72D297353CC}">
              <c16:uniqueId val="{00000002-C2CC-47DA-831E-9D4D0B474C44}"/>
            </c:ext>
          </c:extLst>
        </c:ser>
        <c:dLbls>
          <c:showLegendKey val="0"/>
          <c:showVal val="0"/>
          <c:showCatName val="0"/>
          <c:showSerName val="0"/>
          <c:showPercent val="0"/>
          <c:showBubbleSize val="0"/>
        </c:dLbls>
        <c:gapWidth val="80"/>
        <c:overlap val="100"/>
        <c:axId val="1344382480"/>
        <c:axId val="1"/>
      </c:barChart>
      <c:catAx>
        <c:axId val="1344382480"/>
        <c:scaling>
          <c:orientation val="minMax"/>
        </c:scaling>
        <c:delete val="0"/>
        <c:axPos val="b"/>
        <c:majorGridlines>
          <c:spPr>
            <a:ln>
              <a:noFill/>
            </a:ln>
          </c:spPr>
        </c:majorGridlines>
        <c:majorTickMark val="out"/>
        <c:minorTickMark val="none"/>
        <c:tickLblPos val="none"/>
        <c:spPr>
          <a:ln w="9525" cmpd="sng" algn="ctr">
            <a:solidFill>
              <a:schemeClr val="tx1"/>
            </a:solidFill>
            <a:prstDash val="solid"/>
          </a:ln>
        </c:spPr>
        <c:txPr>
          <a:bodyPr wrap="none"/>
          <a:lstStyle/>
          <a:p>
            <a:pPr>
              <a:defRPr sz="1400" kern="1200">
                <a:latin typeface="+mn-lt"/>
                <a:ea typeface="+mn-ea"/>
                <a:cs typeface="+mn-cs"/>
                <a:sym typeface="Segoe UI"/>
              </a:defRPr>
            </a:pPr>
            <a:endParaRPr lang="en-US"/>
          </a:p>
        </c:txPr>
        <c:crossAx val="1"/>
        <c:crosses val="min"/>
        <c:auto val="0"/>
        <c:lblAlgn val="ctr"/>
        <c:lblOffset val="100"/>
        <c:noMultiLvlLbl val="0"/>
      </c:catAx>
      <c:valAx>
        <c:axId val="1"/>
        <c:scaling>
          <c:orientation val="minMax"/>
          <c:max val="10000000"/>
          <c:min val="0"/>
        </c:scaling>
        <c:delete val="0"/>
        <c:axPos val="l"/>
        <c:majorGridlines>
          <c:spPr>
            <a:ln>
              <a:noFill/>
            </a:ln>
          </c:spPr>
        </c:majorGridlines>
        <c:numFmt formatCode="General" sourceLinked="1"/>
        <c:majorTickMark val="out"/>
        <c:minorTickMark val="none"/>
        <c:tickLblPos val="none"/>
        <c:spPr>
          <a:ln w="9525" cmpd="sng" algn="ctr">
            <a:solidFill>
              <a:schemeClr val="tx1"/>
            </a:solidFill>
            <a:prstDash val="solid"/>
          </a:ln>
        </c:spPr>
        <c:txPr>
          <a:bodyPr wrap="none"/>
          <a:lstStyle/>
          <a:p>
            <a:pPr>
              <a:defRPr sz="1400" kern="1200">
                <a:latin typeface="+mn-lt"/>
                <a:ea typeface="+mn-ea"/>
                <a:cs typeface="+mn-cs"/>
                <a:sym typeface="Segoe UI"/>
              </a:defRPr>
            </a:pPr>
            <a:endParaRPr lang="en-US"/>
          </a:p>
        </c:txPr>
        <c:crossAx val="1344382480"/>
        <c:crosses val="min"/>
        <c:crossBetween val="between"/>
        <c:majorUnit val="2000000"/>
      </c:valAx>
    </c:plotArea>
    <c:plotVisOnly val="0"/>
    <c:dispBlanksAs val="gap"/>
    <c:showDLblsOverMax val="1"/>
  </c:chart>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0.30338757519376786"/>
          <c:y val="0.1979571696684081"/>
          <c:w val="0.37198890420972425"/>
          <c:h val="0.58686625749694676"/>
        </c:manualLayout>
      </c:layout>
      <c:pieChart>
        <c:varyColors val="1"/>
        <c:ser>
          <c:idx val="0"/>
          <c:order val="0"/>
          <c:tx>
            <c:strRef>
              <c:f>Sheet1!$B$1</c:f>
              <c:strCache>
                <c:ptCount val="1"/>
                <c:pt idx="0">
                  <c:v>Share</c:v>
                </c:pt>
              </c:strCache>
            </c:strRef>
          </c:tx>
          <c:dPt>
            <c:idx val="0"/>
            <c:bubble3D val="0"/>
            <c:spPr>
              <a:solidFill>
                <a:schemeClr val="accent1">
                  <a:shade val="45000"/>
                </a:schemeClr>
              </a:solidFill>
              <a:ln w="19050">
                <a:solidFill>
                  <a:schemeClr val="lt1"/>
                </a:solidFill>
              </a:ln>
              <a:effectLst/>
            </c:spPr>
            <c:extLst>
              <c:ext xmlns:c16="http://schemas.microsoft.com/office/drawing/2014/chart" uri="{C3380CC4-5D6E-409C-BE32-E72D297353CC}">
                <c16:uniqueId val="{00000001-4547-4073-A61A-3DA20CF1C183}"/>
              </c:ext>
            </c:extLst>
          </c:dPt>
          <c:dPt>
            <c:idx val="1"/>
            <c:bubble3D val="0"/>
            <c:spPr>
              <a:solidFill>
                <a:schemeClr val="accent1">
                  <a:shade val="61000"/>
                </a:schemeClr>
              </a:solidFill>
              <a:ln w="19050">
                <a:solidFill>
                  <a:schemeClr val="lt1"/>
                </a:solidFill>
              </a:ln>
              <a:effectLst/>
            </c:spPr>
            <c:extLst>
              <c:ext xmlns:c16="http://schemas.microsoft.com/office/drawing/2014/chart" uri="{C3380CC4-5D6E-409C-BE32-E72D297353CC}">
                <c16:uniqueId val="{00000003-4547-4073-A61A-3DA20CF1C183}"/>
              </c:ext>
            </c:extLst>
          </c:dPt>
          <c:dPt>
            <c:idx val="2"/>
            <c:bubble3D val="0"/>
            <c:spPr>
              <a:solidFill>
                <a:schemeClr val="accent1">
                  <a:shade val="76000"/>
                </a:schemeClr>
              </a:solidFill>
              <a:ln w="19050">
                <a:solidFill>
                  <a:schemeClr val="lt1"/>
                </a:solidFill>
              </a:ln>
              <a:effectLst/>
            </c:spPr>
            <c:extLst>
              <c:ext xmlns:c16="http://schemas.microsoft.com/office/drawing/2014/chart" uri="{C3380CC4-5D6E-409C-BE32-E72D297353CC}">
                <c16:uniqueId val="{00000005-4547-4073-A61A-3DA20CF1C183}"/>
              </c:ext>
            </c:extLst>
          </c:dPt>
          <c:dPt>
            <c:idx val="3"/>
            <c:bubble3D val="0"/>
            <c:spPr>
              <a:solidFill>
                <a:schemeClr val="accent1">
                  <a:shade val="92000"/>
                </a:schemeClr>
              </a:solidFill>
              <a:ln w="19050">
                <a:solidFill>
                  <a:schemeClr val="lt1"/>
                </a:solidFill>
              </a:ln>
              <a:effectLst/>
            </c:spPr>
            <c:extLst>
              <c:ext xmlns:c16="http://schemas.microsoft.com/office/drawing/2014/chart" uri="{C3380CC4-5D6E-409C-BE32-E72D297353CC}">
                <c16:uniqueId val="{00000007-4547-4073-A61A-3DA20CF1C183}"/>
              </c:ext>
            </c:extLst>
          </c:dPt>
          <c:dPt>
            <c:idx val="4"/>
            <c:bubble3D val="0"/>
            <c:spPr>
              <a:solidFill>
                <a:schemeClr val="accent1">
                  <a:tint val="93000"/>
                </a:schemeClr>
              </a:solidFill>
              <a:ln w="19050">
                <a:solidFill>
                  <a:schemeClr val="lt1"/>
                </a:solidFill>
              </a:ln>
              <a:effectLst/>
            </c:spPr>
            <c:extLst>
              <c:ext xmlns:c16="http://schemas.microsoft.com/office/drawing/2014/chart" uri="{C3380CC4-5D6E-409C-BE32-E72D297353CC}">
                <c16:uniqueId val="{00000009-4547-4073-A61A-3DA20CF1C183}"/>
              </c:ext>
            </c:extLst>
          </c:dPt>
          <c:dPt>
            <c:idx val="5"/>
            <c:bubble3D val="0"/>
            <c:spPr>
              <a:solidFill>
                <a:schemeClr val="accent1">
                  <a:tint val="77000"/>
                </a:schemeClr>
              </a:solidFill>
              <a:ln w="19050">
                <a:solidFill>
                  <a:schemeClr val="lt1"/>
                </a:solidFill>
              </a:ln>
              <a:effectLst/>
            </c:spPr>
            <c:extLst>
              <c:ext xmlns:c16="http://schemas.microsoft.com/office/drawing/2014/chart" uri="{C3380CC4-5D6E-409C-BE32-E72D297353CC}">
                <c16:uniqueId val="{00000002-CEEB-4C1E-A1EF-BE3B8773DDF7}"/>
              </c:ext>
            </c:extLst>
          </c:dPt>
          <c:dPt>
            <c:idx val="6"/>
            <c:bubble3D val="0"/>
            <c:spPr>
              <a:solidFill>
                <a:schemeClr val="accent1">
                  <a:tint val="62000"/>
                </a:schemeClr>
              </a:solidFill>
              <a:ln w="19050">
                <a:solidFill>
                  <a:schemeClr val="lt1"/>
                </a:solidFill>
              </a:ln>
              <a:effectLst/>
            </c:spPr>
            <c:extLst>
              <c:ext xmlns:c16="http://schemas.microsoft.com/office/drawing/2014/chart" uri="{C3380CC4-5D6E-409C-BE32-E72D297353CC}">
                <c16:uniqueId val="{00000003-CEEB-4C1E-A1EF-BE3B8773DDF7}"/>
              </c:ext>
            </c:extLst>
          </c:dPt>
          <c:dPt>
            <c:idx val="7"/>
            <c:bubble3D val="0"/>
            <c:spPr>
              <a:solidFill>
                <a:schemeClr val="accent1">
                  <a:tint val="46000"/>
                </a:schemeClr>
              </a:solidFill>
              <a:ln w="19050">
                <a:solidFill>
                  <a:schemeClr val="lt1"/>
                </a:solidFill>
              </a:ln>
              <a:effectLst/>
            </c:spPr>
            <c:extLst>
              <c:ext xmlns:c16="http://schemas.microsoft.com/office/drawing/2014/chart" uri="{C3380CC4-5D6E-409C-BE32-E72D297353CC}">
                <c16:uniqueId val="{00000004-CEEB-4C1E-A1EF-BE3B8773DDF7}"/>
              </c:ext>
            </c:extLst>
          </c:dPt>
          <c:dPt>
            <c:idx val="8"/>
            <c:bubble3D val="0"/>
            <c:spPr>
              <a:solidFill>
                <a:schemeClr val="accent1">
                  <a:tint val="44000"/>
                </a:schemeClr>
              </a:solidFill>
              <a:ln w="19050">
                <a:solidFill>
                  <a:schemeClr val="lt1"/>
                </a:solidFill>
              </a:ln>
              <a:effectLst/>
            </c:spPr>
            <c:extLst>
              <c:ext xmlns:c16="http://schemas.microsoft.com/office/drawing/2014/chart" uri="{C3380CC4-5D6E-409C-BE32-E72D297353CC}">
                <c16:uniqueId val="{00000020-21B5-4A5E-A274-9DFF8CA74421}"/>
              </c:ext>
            </c:extLst>
          </c:dPt>
          <c:dLbls>
            <c:dLbl>
              <c:idx val="0"/>
              <c:layout>
                <c:manualLayout>
                  <c:x val="-1.6963580230394692E-2"/>
                  <c:y val="0.194893396354025"/>
                </c:manualLayout>
              </c:layout>
              <c:tx>
                <c:rich>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fld id="{0FB1DA12-C1B8-497F-8D26-666D30AE75B3}" type="CATEGORYNAME">
                      <a:rPr lang="en-US">
                        <a:solidFill>
                          <a:schemeClr val="tx1"/>
                        </a:solidFill>
                      </a:rPr>
                      <a:pPr>
                        <a:defRPr sz="1400">
                          <a:solidFill>
                            <a:schemeClr val="tx1"/>
                          </a:solidFill>
                        </a:defRPr>
                      </a:pPr>
                      <a:t>[CATEGORY NAME]</a:t>
                    </a:fld>
                    <a:r>
                      <a:rPr lang="en-US" baseline="0">
                        <a:solidFill>
                          <a:schemeClr val="tx1"/>
                        </a:solidFill>
                      </a:rPr>
                      <a:t>, </a:t>
                    </a:r>
                  </a:p>
                  <a:p>
                    <a:pPr>
                      <a:defRPr sz="1400">
                        <a:solidFill>
                          <a:schemeClr val="tx1"/>
                        </a:solidFill>
                      </a:defRPr>
                    </a:pPr>
                    <a:fld id="{F6CD4C94-3281-4C40-BC8A-FB1DB386409D}" type="VALUE">
                      <a:rPr lang="en-US" baseline="0" smtClean="0">
                        <a:solidFill>
                          <a:schemeClr val="tx1"/>
                        </a:solidFill>
                      </a:rPr>
                      <a:pPr>
                        <a:defRPr sz="1400">
                          <a:solidFill>
                            <a:schemeClr val="tx1"/>
                          </a:solidFill>
                        </a:defRPr>
                      </a:pPr>
                      <a:t>[VALUE]</a:t>
                    </a:fld>
                    <a:endParaRPr lang="en-MY"/>
                  </a:p>
                </c:rich>
              </c:tx>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15:layout>
                    <c:manualLayout>
                      <c:w val="0.25013221849608241"/>
                      <c:h val="0.27330952234800493"/>
                    </c:manualLayout>
                  </c15:layout>
                  <c15:dlblFieldTable/>
                  <c15:showDataLabelsRange val="0"/>
                </c:ext>
                <c:ext xmlns:c16="http://schemas.microsoft.com/office/drawing/2014/chart" uri="{C3380CC4-5D6E-409C-BE32-E72D297353CC}">
                  <c16:uniqueId val="{00000001-4547-4073-A61A-3DA20CF1C183}"/>
                </c:ext>
              </c:extLst>
            </c:dLbl>
            <c:dLbl>
              <c:idx val="1"/>
              <c:layout>
                <c:manualLayout>
                  <c:x val="-6.2420422423130256E-2"/>
                  <c:y val="-9.8047412173266714E-5"/>
                </c:manualLayout>
              </c:layout>
              <c:tx>
                <c:rich>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fld id="{41395353-6DE2-479A-B9A9-2D1994699985}" type="CATEGORYNAME">
                      <a:rPr lang="en-US">
                        <a:solidFill>
                          <a:schemeClr val="tx1"/>
                        </a:solidFill>
                      </a:rPr>
                      <a:pPr>
                        <a:defRPr sz="1400">
                          <a:solidFill>
                            <a:schemeClr val="tx1"/>
                          </a:solidFill>
                        </a:defRPr>
                      </a:pPr>
                      <a:t>[CATEGORY NAME]</a:t>
                    </a:fld>
                    <a:r>
                      <a:rPr lang="en-US" baseline="0">
                        <a:solidFill>
                          <a:schemeClr val="tx1"/>
                        </a:solidFill>
                      </a:rPr>
                      <a:t>, </a:t>
                    </a:r>
                  </a:p>
                  <a:p>
                    <a:pPr>
                      <a:defRPr sz="1400">
                        <a:solidFill>
                          <a:schemeClr val="tx1"/>
                        </a:solidFill>
                      </a:defRPr>
                    </a:pPr>
                    <a:fld id="{0EF7459D-D200-4C88-A90F-C76023B50A0F}" type="VALUE">
                      <a:rPr lang="en-US" baseline="0" smtClean="0">
                        <a:solidFill>
                          <a:schemeClr val="tx1"/>
                        </a:solidFill>
                      </a:rPr>
                      <a:pPr>
                        <a:defRPr sz="1400">
                          <a:solidFill>
                            <a:schemeClr val="tx1"/>
                          </a:solidFill>
                        </a:defRPr>
                      </a:pPr>
                      <a:t>[VALUE]</a:t>
                    </a:fld>
                    <a:endParaRPr lang="en-MY"/>
                  </a:p>
                </c:rich>
              </c:tx>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15:layout>
                    <c:manualLayout>
                      <c:w val="0.33333075117007205"/>
                      <c:h val="0.20762775536142972"/>
                    </c:manualLayout>
                  </c15:layout>
                  <c15:dlblFieldTable/>
                  <c15:showDataLabelsRange val="0"/>
                </c:ext>
                <c:ext xmlns:c16="http://schemas.microsoft.com/office/drawing/2014/chart" uri="{C3380CC4-5D6E-409C-BE32-E72D297353CC}">
                  <c16:uniqueId val="{00000003-4547-4073-A61A-3DA20CF1C183}"/>
                </c:ext>
              </c:extLst>
            </c:dLbl>
            <c:dLbl>
              <c:idx val="2"/>
              <c:layout>
                <c:manualLayout>
                  <c:x val="-2.8228912998469011E-2"/>
                  <c:y val="-3.5726754916744416E-2"/>
                </c:manualLayout>
              </c:layout>
              <c:spPr>
                <a:noFill/>
                <a:ln>
                  <a:noFill/>
                </a:ln>
                <a:effectLst/>
              </c:spPr>
              <c:txPr>
                <a:bodyPr rot="0" spcFirstLastPara="1" vertOverflow="ellipsis" vert="horz" wrap="square" lIns="38100" tIns="19050" rIns="38100" bIns="19050" anchor="ctr" anchorCtr="1">
                  <a:noAutofit/>
                </a:bodyPr>
                <a:lstStyle/>
                <a:p>
                  <a:pPr>
                    <a:defRPr sz="1400" b="0" i="0" u="none" strike="noStrike" kern="1200" baseline="0">
                      <a:solidFill>
                        <a:schemeClr val="tx1"/>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15:layout>
                    <c:manualLayout>
                      <c:w val="0.22591721960171776"/>
                      <c:h val="0.21115524016199766"/>
                    </c:manualLayout>
                  </c15:layout>
                </c:ext>
                <c:ext xmlns:c16="http://schemas.microsoft.com/office/drawing/2014/chart" uri="{C3380CC4-5D6E-409C-BE32-E72D297353CC}">
                  <c16:uniqueId val="{00000005-4547-4073-A61A-3DA20CF1C183}"/>
                </c:ext>
              </c:extLst>
            </c:dLbl>
            <c:dLbl>
              <c:idx val="3"/>
              <c:layout>
                <c:manualLayout>
                  <c:x val="9.9544154287541254E-3"/>
                  <c:y val="-3.0731614235373229E-2"/>
                </c:manualLayout>
              </c:layout>
              <c:tx>
                <c:rich>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fld id="{71962CDF-4C89-4A81-82A8-D45CCAB73DEC}" type="CATEGORYNAME">
                      <a:rPr lang="en-US"/>
                      <a:pPr>
                        <a:defRPr sz="1400">
                          <a:solidFill>
                            <a:schemeClr val="tx1"/>
                          </a:solidFill>
                        </a:defRPr>
                      </a:pPr>
                      <a:t>[CATEGORY NAME]</a:t>
                    </a:fld>
                    <a:r>
                      <a:rPr lang="en-US" baseline="0"/>
                      <a:t>, </a:t>
                    </a:r>
                  </a:p>
                  <a:p>
                    <a:pPr>
                      <a:defRPr sz="1400">
                        <a:solidFill>
                          <a:schemeClr val="tx1"/>
                        </a:solidFill>
                      </a:defRPr>
                    </a:pPr>
                    <a:fld id="{B50D20EC-D861-4223-8DE4-771FCF1A3560}" type="VALUE">
                      <a:rPr lang="en-US" baseline="0" smtClean="0"/>
                      <a:pPr>
                        <a:defRPr sz="1400">
                          <a:solidFill>
                            <a:schemeClr val="tx1"/>
                          </a:solidFill>
                        </a:defRPr>
                      </a:pPr>
                      <a:t>[VALUE]</a:t>
                    </a:fld>
                    <a:endParaRPr lang="en-MY"/>
                  </a:p>
                </c:rich>
              </c:tx>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7-4547-4073-A61A-3DA20CF1C183}"/>
                </c:ext>
              </c:extLst>
            </c:dLbl>
            <c:dLbl>
              <c:idx val="4"/>
              <c:layout>
                <c:manualLayout>
                  <c:x val="5.3783966597136051E-2"/>
                  <c:y val="2.2318979618081786E-2"/>
                </c:manualLayout>
              </c:layout>
              <c:tx>
                <c:rich>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fld id="{656F95FB-A3CA-488B-BBCB-F7DA094D4A52}" type="CATEGORYNAME">
                      <a:rPr lang="en-US"/>
                      <a:pPr>
                        <a:defRPr sz="1400">
                          <a:solidFill>
                            <a:schemeClr val="tx1"/>
                          </a:solidFill>
                        </a:defRPr>
                      </a:pPr>
                      <a:t>[CATEGORY NAME]</a:t>
                    </a:fld>
                    <a:r>
                      <a:rPr lang="en-US" baseline="0"/>
                      <a:t>, </a:t>
                    </a:r>
                  </a:p>
                  <a:p>
                    <a:pPr>
                      <a:defRPr sz="1400">
                        <a:solidFill>
                          <a:schemeClr val="tx1"/>
                        </a:solidFill>
                      </a:defRPr>
                    </a:pPr>
                    <a:fld id="{5FF33293-BC72-4E14-95E3-0D6F05D4B6B5}" type="VALUE">
                      <a:rPr lang="en-US" baseline="0" smtClean="0"/>
                      <a:pPr>
                        <a:defRPr sz="1400">
                          <a:solidFill>
                            <a:schemeClr val="tx1"/>
                          </a:solidFill>
                        </a:defRPr>
                      </a:pPr>
                      <a:t>[VALUE]</a:t>
                    </a:fld>
                    <a:endParaRPr lang="en-MY"/>
                  </a:p>
                </c:rich>
              </c:tx>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15:layout>
                    <c:manualLayout>
                      <c:w val="0.34106438882308282"/>
                      <c:h val="0.2156784755932771"/>
                    </c:manualLayout>
                  </c15:layout>
                  <c15:dlblFieldTable/>
                  <c15:showDataLabelsRange val="0"/>
                </c:ext>
                <c:ext xmlns:c16="http://schemas.microsoft.com/office/drawing/2014/chart" uri="{C3380CC4-5D6E-409C-BE32-E72D297353CC}">
                  <c16:uniqueId val="{00000009-4547-4073-A61A-3DA20CF1C183}"/>
                </c:ext>
              </c:extLst>
            </c:dLbl>
            <c:dLbl>
              <c:idx val="5"/>
              <c:layout>
                <c:manualLayout>
                  <c:x val="1.7887349137111461E-2"/>
                  <c:y val="0.10369569305216035"/>
                </c:manualLayout>
              </c:layout>
              <c:tx>
                <c:rich>
                  <a:bodyPr rot="0" spcFirstLastPara="1" vertOverflow="ellipsis" vert="horz" wrap="square" lIns="38100" tIns="19050" rIns="38100" bIns="19050" anchor="ctr" anchorCtr="1">
                    <a:noAutofit/>
                  </a:bodyPr>
                  <a:lstStyle/>
                  <a:p>
                    <a:pPr>
                      <a:defRPr sz="1400" b="0" i="0" u="none" strike="noStrike" kern="1200" baseline="0">
                        <a:solidFill>
                          <a:schemeClr val="tx1"/>
                        </a:solidFill>
                        <a:latin typeface="+mn-lt"/>
                        <a:ea typeface="+mn-ea"/>
                        <a:cs typeface="+mn-cs"/>
                      </a:defRPr>
                    </a:pPr>
                    <a:fld id="{94CD07CE-A649-4195-A1A1-BBC8D2668DE7}" type="CATEGORYNAME">
                      <a:rPr lang="en-US"/>
                      <a:pPr>
                        <a:defRPr sz="1400">
                          <a:solidFill>
                            <a:schemeClr val="tx1"/>
                          </a:solidFill>
                        </a:defRPr>
                      </a:pPr>
                      <a:t>[CATEGORY NAME]</a:t>
                    </a:fld>
                    <a:r>
                      <a:rPr lang="en-US" baseline="0"/>
                      <a:t>, </a:t>
                    </a:r>
                  </a:p>
                  <a:p>
                    <a:pPr>
                      <a:defRPr sz="1400">
                        <a:solidFill>
                          <a:schemeClr val="tx1"/>
                        </a:solidFill>
                      </a:defRPr>
                    </a:pPr>
                    <a:fld id="{306378FD-140B-4285-B2DE-82061963D86E}" type="VALUE">
                      <a:rPr lang="en-US" baseline="0" smtClean="0"/>
                      <a:pPr>
                        <a:defRPr sz="1400">
                          <a:solidFill>
                            <a:schemeClr val="tx1"/>
                          </a:solidFill>
                        </a:defRPr>
                      </a:pPr>
                      <a:t>[VALUE]</a:t>
                    </a:fld>
                    <a:endParaRPr lang="en-MY"/>
                  </a:p>
                </c:rich>
              </c:tx>
              <c:spPr>
                <a:noFill/>
                <a:ln>
                  <a:noFill/>
                </a:ln>
                <a:effectLst/>
              </c:spPr>
              <c:txPr>
                <a:bodyPr rot="0" spcFirstLastPara="1" vertOverflow="ellipsis" vert="horz" wrap="square" lIns="38100" tIns="19050" rIns="38100" bIns="19050" anchor="ctr" anchorCtr="1">
                  <a:noAutofit/>
                </a:bodyPr>
                <a:lstStyle/>
                <a:p>
                  <a:pPr>
                    <a:defRPr sz="1400" b="0" i="0" u="none" strike="noStrike" kern="1200" baseline="0">
                      <a:solidFill>
                        <a:schemeClr val="tx1"/>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15:layout>
                    <c:manualLayout>
                      <c:w val="0.37530528212011577"/>
                      <c:h val="0.23123718335616011"/>
                    </c:manualLayout>
                  </c15:layout>
                  <c15:dlblFieldTable/>
                  <c15:showDataLabelsRange val="0"/>
                </c:ext>
                <c:ext xmlns:c16="http://schemas.microsoft.com/office/drawing/2014/chart" uri="{C3380CC4-5D6E-409C-BE32-E72D297353CC}">
                  <c16:uniqueId val="{00000002-CEEB-4C1E-A1EF-BE3B8773DDF7}"/>
                </c:ext>
              </c:extLst>
            </c:dLbl>
            <c:dLbl>
              <c:idx val="6"/>
              <c:layout>
                <c:manualLayout>
                  <c:x val="5.371486438713294E-4"/>
                  <c:y val="7.0549696011359062E-2"/>
                </c:manualLayout>
              </c:layout>
              <c:tx>
                <c:rich>
                  <a:bodyPr rot="0" spcFirstLastPara="1" vertOverflow="ellipsis" vert="horz" wrap="square" lIns="38100" tIns="19050" rIns="38100" bIns="19050" anchor="ctr" anchorCtr="1">
                    <a:noAutofit/>
                  </a:bodyPr>
                  <a:lstStyle/>
                  <a:p>
                    <a:pPr>
                      <a:defRPr sz="1400" b="0" i="0" u="none" strike="noStrike" kern="1200" baseline="0">
                        <a:solidFill>
                          <a:schemeClr val="tx1"/>
                        </a:solidFill>
                        <a:latin typeface="+mn-lt"/>
                        <a:ea typeface="+mn-ea"/>
                        <a:cs typeface="+mn-cs"/>
                      </a:defRPr>
                    </a:pPr>
                    <a:fld id="{2A2D1757-8208-4F06-B5C7-71D1C064BFF9}" type="CATEGORYNAME">
                      <a:rPr lang="en-US"/>
                      <a:pPr>
                        <a:defRPr sz="1400">
                          <a:solidFill>
                            <a:schemeClr val="tx1"/>
                          </a:solidFill>
                        </a:defRPr>
                      </a:pPr>
                      <a:t>[CATEGORY NAME]</a:t>
                    </a:fld>
                    <a:r>
                      <a:rPr lang="en-US" baseline="0"/>
                      <a:t>, </a:t>
                    </a:r>
                  </a:p>
                  <a:p>
                    <a:pPr>
                      <a:defRPr sz="1400">
                        <a:solidFill>
                          <a:schemeClr val="tx1"/>
                        </a:solidFill>
                      </a:defRPr>
                    </a:pPr>
                    <a:fld id="{CAEDE498-78EB-4803-88A4-4E6862B9AFA0}" type="VALUE">
                      <a:rPr lang="en-US" baseline="0" smtClean="0"/>
                      <a:pPr>
                        <a:defRPr sz="1400">
                          <a:solidFill>
                            <a:schemeClr val="tx1"/>
                          </a:solidFill>
                        </a:defRPr>
                      </a:pPr>
                      <a:t>[VALUE]</a:t>
                    </a:fld>
                    <a:endParaRPr lang="en-MY"/>
                  </a:p>
                </c:rich>
              </c:tx>
              <c:spPr>
                <a:noFill/>
                <a:ln>
                  <a:noFill/>
                </a:ln>
                <a:effectLst/>
              </c:spPr>
              <c:txPr>
                <a:bodyPr rot="0" spcFirstLastPara="1" vertOverflow="ellipsis" vert="horz" wrap="square" lIns="38100" tIns="19050" rIns="38100" bIns="19050" anchor="ctr" anchorCtr="1">
                  <a:noAutofit/>
                </a:bodyPr>
                <a:lstStyle/>
                <a:p>
                  <a:pPr>
                    <a:defRPr sz="1400" b="0" i="0" u="none" strike="noStrike" kern="1200" baseline="0">
                      <a:solidFill>
                        <a:schemeClr val="tx1"/>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15:layout>
                    <c:manualLayout>
                      <c:w val="0.32446771051790219"/>
                      <c:h val="0.23476466815672808"/>
                    </c:manualLayout>
                  </c15:layout>
                  <c15:dlblFieldTable/>
                  <c15:showDataLabelsRange val="0"/>
                </c:ext>
                <c:ext xmlns:c16="http://schemas.microsoft.com/office/drawing/2014/chart" uri="{C3380CC4-5D6E-409C-BE32-E72D297353CC}">
                  <c16:uniqueId val="{00000003-CEEB-4C1E-A1EF-BE3B8773DDF7}"/>
                </c:ext>
              </c:extLst>
            </c:dLbl>
            <c:dLbl>
              <c:idx val="7"/>
              <c:layout>
                <c:manualLayout>
                  <c:x val="9.8950931621030455E-2"/>
                  <c:y val="-3.9071615996338079E-2"/>
                </c:manualLayout>
              </c:layout>
              <c:tx>
                <c:rich>
                  <a:bodyPr rot="0" spcFirstLastPara="1" vertOverflow="ellipsis" vert="horz" wrap="square" lIns="38100" tIns="19050" rIns="38100" bIns="19050" anchor="ctr" anchorCtr="1">
                    <a:noAutofit/>
                  </a:bodyPr>
                  <a:lstStyle/>
                  <a:p>
                    <a:pPr>
                      <a:defRPr sz="1400" b="0" i="0" u="none" strike="noStrike" kern="1200" baseline="0">
                        <a:solidFill>
                          <a:schemeClr val="tx1"/>
                        </a:solidFill>
                        <a:latin typeface="+mn-lt"/>
                        <a:ea typeface="+mn-ea"/>
                        <a:cs typeface="+mn-cs"/>
                      </a:defRPr>
                    </a:pPr>
                    <a:fld id="{6334ABF8-1EF1-4FF4-9CAA-683781653900}" type="CATEGORYNAME">
                      <a:rPr lang="en-US"/>
                      <a:pPr>
                        <a:defRPr sz="1400">
                          <a:solidFill>
                            <a:schemeClr val="tx1"/>
                          </a:solidFill>
                        </a:defRPr>
                      </a:pPr>
                      <a:t>[CATEGORY NAME]</a:t>
                    </a:fld>
                    <a:r>
                      <a:rPr lang="en-US" baseline="0"/>
                      <a:t>, </a:t>
                    </a:r>
                  </a:p>
                  <a:p>
                    <a:pPr>
                      <a:defRPr sz="1400">
                        <a:solidFill>
                          <a:schemeClr val="tx1"/>
                        </a:solidFill>
                      </a:defRPr>
                    </a:pPr>
                    <a:fld id="{582A1391-3821-44A9-972A-7581CD6B276B}" type="VALUE">
                      <a:rPr lang="en-US" baseline="0" smtClean="0"/>
                      <a:pPr>
                        <a:defRPr sz="1400">
                          <a:solidFill>
                            <a:schemeClr val="tx1"/>
                          </a:solidFill>
                        </a:defRPr>
                      </a:pPr>
                      <a:t>[VALUE]</a:t>
                    </a:fld>
                    <a:endParaRPr lang="en-MY"/>
                  </a:p>
                </c:rich>
              </c:tx>
              <c:spPr>
                <a:noFill/>
                <a:ln>
                  <a:noFill/>
                </a:ln>
                <a:effectLst/>
              </c:spPr>
              <c:txPr>
                <a:bodyPr rot="0" spcFirstLastPara="1" vertOverflow="ellipsis" vert="horz" wrap="square" lIns="38100" tIns="19050" rIns="38100" bIns="19050" anchor="ctr" anchorCtr="1">
                  <a:noAutofit/>
                </a:bodyPr>
                <a:lstStyle/>
                <a:p>
                  <a:pPr>
                    <a:defRPr sz="1400" b="0" i="0" u="none" strike="noStrike" kern="1200" baseline="0">
                      <a:solidFill>
                        <a:schemeClr val="tx1"/>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15:layout>
                    <c:manualLayout>
                      <c:w val="0.31818249039787377"/>
                      <c:h val="0.14547347317542236"/>
                    </c:manualLayout>
                  </c15:layout>
                  <c15:dlblFieldTable/>
                  <c15:showDataLabelsRange val="0"/>
                </c:ext>
                <c:ext xmlns:c16="http://schemas.microsoft.com/office/drawing/2014/chart" uri="{C3380CC4-5D6E-409C-BE32-E72D297353CC}">
                  <c16:uniqueId val="{00000004-CEEB-4C1E-A1EF-BE3B8773DDF7}"/>
                </c:ext>
              </c:extLst>
            </c:dLbl>
            <c:dLbl>
              <c:idx val="8"/>
              <c:layout>
                <c:manualLayout>
                  <c:x val="0.16715798191265058"/>
                  <c:y val="1.4109939202271804E-2"/>
                </c:manualLayout>
              </c:layout>
              <c:tx>
                <c:rich>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fld id="{D56C884F-CBB6-461C-A40F-EACA3237E9D9}" type="CATEGORYNAME">
                      <a:rPr lang="en-US"/>
                      <a:pPr>
                        <a:defRPr sz="1400">
                          <a:solidFill>
                            <a:schemeClr val="tx1"/>
                          </a:solidFill>
                        </a:defRPr>
                      </a:pPr>
                      <a:t>[CATEGORY NAME]</a:t>
                    </a:fld>
                    <a:r>
                      <a:rPr lang="en-US" baseline="0"/>
                      <a:t>, </a:t>
                    </a:r>
                  </a:p>
                  <a:p>
                    <a:pPr>
                      <a:defRPr sz="1400">
                        <a:solidFill>
                          <a:schemeClr val="tx1"/>
                        </a:solidFill>
                      </a:defRPr>
                    </a:pPr>
                    <a:fld id="{543361D4-E33E-42BD-9A71-96F36ACDB5D2}" type="VALUE">
                      <a:rPr lang="en-US" baseline="0" smtClean="0"/>
                      <a:pPr>
                        <a:defRPr sz="1400">
                          <a:solidFill>
                            <a:schemeClr val="tx1"/>
                          </a:solidFill>
                        </a:defRPr>
                      </a:pPr>
                      <a:t>[VALUE]</a:t>
                    </a:fld>
                    <a:endParaRPr lang="en-MY"/>
                  </a:p>
                </c:rich>
              </c:tx>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20-21B5-4A5E-A274-9DFF8CA74421}"/>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1"/>
                    </a:solidFill>
                    <a:latin typeface="+mn-lt"/>
                    <a:ea typeface="+mn-ea"/>
                    <a:cs typeface="+mn-cs"/>
                  </a:defRPr>
                </a:pPr>
                <a:endParaRPr lang="en-US"/>
              </a:p>
            </c:txPr>
            <c:dLblPos val="bestFit"/>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Sheet1!$A$2:$A$10</c:f>
              <c:strCache>
                <c:ptCount val="9"/>
                <c:pt idx="0">
                  <c:v>Cement, Glass, Ceramics</c:v>
                </c:pt>
                <c:pt idx="1">
                  <c:v>Metal Products</c:v>
                </c:pt>
                <c:pt idx="2">
                  <c:v>Mining &amp; Construction</c:v>
                </c:pt>
                <c:pt idx="3">
                  <c:v>Textile &amp; Apparel</c:v>
                </c:pt>
                <c:pt idx="4">
                  <c:v>Food &amp; Beverage</c:v>
                </c:pt>
                <c:pt idx="5">
                  <c:v>Electrical &amp; Electronics</c:v>
                </c:pt>
                <c:pt idx="6">
                  <c:v>Chemical &amp; Pharmaceuticals</c:v>
                </c:pt>
                <c:pt idx="7">
                  <c:v>Pulp, Paper &amp; Wood</c:v>
                </c:pt>
                <c:pt idx="8">
                  <c:v>Others</c:v>
                </c:pt>
              </c:strCache>
            </c:strRef>
          </c:cat>
          <c:val>
            <c:numRef>
              <c:f>Sheet1!$B$2:$B$10</c:f>
              <c:numCache>
                <c:formatCode>0%</c:formatCode>
                <c:ptCount val="9"/>
                <c:pt idx="0">
                  <c:v>0.27</c:v>
                </c:pt>
                <c:pt idx="1">
                  <c:v>0.16</c:v>
                </c:pt>
                <c:pt idx="2">
                  <c:v>0.12</c:v>
                </c:pt>
                <c:pt idx="3">
                  <c:v>0.12</c:v>
                </c:pt>
                <c:pt idx="4">
                  <c:v>0.11</c:v>
                </c:pt>
                <c:pt idx="5">
                  <c:v>0.1</c:v>
                </c:pt>
                <c:pt idx="6">
                  <c:v>0.06</c:v>
                </c:pt>
                <c:pt idx="7">
                  <c:v>0.04</c:v>
                </c:pt>
                <c:pt idx="8">
                  <c:v>0.02</c:v>
                </c:pt>
              </c:numCache>
            </c:numRef>
          </c:val>
          <c:extLst>
            <c:ext xmlns:c16="http://schemas.microsoft.com/office/drawing/2014/chart" uri="{C3380CC4-5D6E-409C-BE32-E72D297353CC}">
              <c16:uniqueId val="{00000000-CEEB-4C1E-A1EF-BE3B8773DDF7}"/>
            </c:ext>
          </c:extLst>
        </c:ser>
        <c:ser>
          <c:idx val="1"/>
          <c:order val="1"/>
          <c:tx>
            <c:strRef>
              <c:f>Sheet1!$C$1</c:f>
              <c:strCache>
                <c:ptCount val="1"/>
                <c:pt idx="0">
                  <c:v>Consumption (KTOE)</c:v>
                </c:pt>
              </c:strCache>
            </c:strRef>
          </c:tx>
          <c:dPt>
            <c:idx val="0"/>
            <c:bubble3D val="0"/>
            <c:spPr>
              <a:solidFill>
                <a:schemeClr val="accent1">
                  <a:shade val="45000"/>
                </a:schemeClr>
              </a:solidFill>
              <a:ln w="19050">
                <a:solidFill>
                  <a:schemeClr val="lt1"/>
                </a:solidFill>
              </a:ln>
              <a:effectLst/>
            </c:spPr>
            <c:extLst>
              <c:ext xmlns:c16="http://schemas.microsoft.com/office/drawing/2014/chart" uri="{C3380CC4-5D6E-409C-BE32-E72D297353CC}">
                <c16:uniqueId val="{00000011-4547-4073-A61A-3DA20CF1C183}"/>
              </c:ext>
            </c:extLst>
          </c:dPt>
          <c:dPt>
            <c:idx val="1"/>
            <c:bubble3D val="0"/>
            <c:spPr>
              <a:solidFill>
                <a:schemeClr val="accent1">
                  <a:shade val="61000"/>
                </a:schemeClr>
              </a:solidFill>
              <a:ln w="19050">
                <a:solidFill>
                  <a:schemeClr val="lt1"/>
                </a:solidFill>
              </a:ln>
              <a:effectLst/>
            </c:spPr>
            <c:extLst>
              <c:ext xmlns:c16="http://schemas.microsoft.com/office/drawing/2014/chart" uri="{C3380CC4-5D6E-409C-BE32-E72D297353CC}">
                <c16:uniqueId val="{00000013-4547-4073-A61A-3DA20CF1C183}"/>
              </c:ext>
            </c:extLst>
          </c:dPt>
          <c:dPt>
            <c:idx val="2"/>
            <c:bubble3D val="0"/>
            <c:spPr>
              <a:solidFill>
                <a:schemeClr val="accent1">
                  <a:shade val="76000"/>
                </a:schemeClr>
              </a:solidFill>
              <a:ln w="19050">
                <a:solidFill>
                  <a:schemeClr val="lt1"/>
                </a:solidFill>
              </a:ln>
              <a:effectLst/>
            </c:spPr>
            <c:extLst>
              <c:ext xmlns:c16="http://schemas.microsoft.com/office/drawing/2014/chart" uri="{C3380CC4-5D6E-409C-BE32-E72D297353CC}">
                <c16:uniqueId val="{00000015-4547-4073-A61A-3DA20CF1C183}"/>
              </c:ext>
            </c:extLst>
          </c:dPt>
          <c:dPt>
            <c:idx val="3"/>
            <c:bubble3D val="0"/>
            <c:spPr>
              <a:solidFill>
                <a:schemeClr val="accent1">
                  <a:shade val="92000"/>
                </a:schemeClr>
              </a:solidFill>
              <a:ln w="19050">
                <a:solidFill>
                  <a:schemeClr val="lt1"/>
                </a:solidFill>
              </a:ln>
              <a:effectLst/>
            </c:spPr>
            <c:extLst>
              <c:ext xmlns:c16="http://schemas.microsoft.com/office/drawing/2014/chart" uri="{C3380CC4-5D6E-409C-BE32-E72D297353CC}">
                <c16:uniqueId val="{00000017-4547-4073-A61A-3DA20CF1C183}"/>
              </c:ext>
            </c:extLst>
          </c:dPt>
          <c:dPt>
            <c:idx val="4"/>
            <c:bubble3D val="0"/>
            <c:spPr>
              <a:solidFill>
                <a:schemeClr val="accent1">
                  <a:tint val="93000"/>
                </a:schemeClr>
              </a:solidFill>
              <a:ln w="19050">
                <a:solidFill>
                  <a:schemeClr val="lt1"/>
                </a:solidFill>
              </a:ln>
              <a:effectLst/>
            </c:spPr>
            <c:extLst>
              <c:ext xmlns:c16="http://schemas.microsoft.com/office/drawing/2014/chart" uri="{C3380CC4-5D6E-409C-BE32-E72D297353CC}">
                <c16:uniqueId val="{00000019-4547-4073-A61A-3DA20CF1C183}"/>
              </c:ext>
            </c:extLst>
          </c:dPt>
          <c:dPt>
            <c:idx val="5"/>
            <c:bubble3D val="0"/>
            <c:spPr>
              <a:solidFill>
                <a:schemeClr val="accent1">
                  <a:tint val="77000"/>
                </a:schemeClr>
              </a:solidFill>
              <a:ln w="19050">
                <a:solidFill>
                  <a:schemeClr val="lt1"/>
                </a:solidFill>
              </a:ln>
              <a:effectLst/>
            </c:spPr>
            <c:extLst>
              <c:ext xmlns:c16="http://schemas.microsoft.com/office/drawing/2014/chart" uri="{C3380CC4-5D6E-409C-BE32-E72D297353CC}">
                <c16:uniqueId val="{0000001B-4547-4073-A61A-3DA20CF1C183}"/>
              </c:ext>
            </c:extLst>
          </c:dPt>
          <c:dPt>
            <c:idx val="6"/>
            <c:bubble3D val="0"/>
            <c:spPr>
              <a:solidFill>
                <a:schemeClr val="accent1">
                  <a:tint val="62000"/>
                </a:schemeClr>
              </a:solidFill>
              <a:ln w="19050">
                <a:solidFill>
                  <a:schemeClr val="lt1"/>
                </a:solidFill>
              </a:ln>
              <a:effectLst/>
            </c:spPr>
            <c:extLst>
              <c:ext xmlns:c16="http://schemas.microsoft.com/office/drawing/2014/chart" uri="{C3380CC4-5D6E-409C-BE32-E72D297353CC}">
                <c16:uniqueId val="{0000001D-4547-4073-A61A-3DA20CF1C183}"/>
              </c:ext>
            </c:extLst>
          </c:dPt>
          <c:dPt>
            <c:idx val="7"/>
            <c:bubble3D val="0"/>
            <c:spPr>
              <a:solidFill>
                <a:schemeClr val="accent1">
                  <a:tint val="46000"/>
                </a:schemeClr>
              </a:solidFill>
              <a:ln w="19050">
                <a:solidFill>
                  <a:schemeClr val="lt1"/>
                </a:solidFill>
              </a:ln>
              <a:effectLst/>
            </c:spPr>
            <c:extLst>
              <c:ext xmlns:c16="http://schemas.microsoft.com/office/drawing/2014/chart" uri="{C3380CC4-5D6E-409C-BE32-E72D297353CC}">
                <c16:uniqueId val="{0000001F-4547-4073-A61A-3DA20CF1C183}"/>
              </c:ext>
            </c:extLst>
          </c:dPt>
          <c:dPt>
            <c:idx val="8"/>
            <c:bubble3D val="0"/>
            <c:spPr>
              <a:solidFill>
                <a:schemeClr val="accent1">
                  <a:tint val="44000"/>
                </a:schemeClr>
              </a:solidFill>
              <a:ln w="19050">
                <a:solidFill>
                  <a:schemeClr val="lt1"/>
                </a:solidFill>
              </a:ln>
              <a:effectLst/>
            </c:spPr>
            <c:extLst>
              <c:ext xmlns:c16="http://schemas.microsoft.com/office/drawing/2014/chart" uri="{C3380CC4-5D6E-409C-BE32-E72D297353CC}">
                <c16:uniqueId val="{00000023-2CD6-4224-B462-DA2B13DF56EA}"/>
              </c:ext>
            </c:extLst>
          </c:dPt>
          <c:cat>
            <c:strRef>
              <c:f>Sheet1!$A$2:$A$10</c:f>
              <c:strCache>
                <c:ptCount val="9"/>
                <c:pt idx="0">
                  <c:v>Cement, Glass, Ceramics</c:v>
                </c:pt>
                <c:pt idx="1">
                  <c:v>Metal Products</c:v>
                </c:pt>
                <c:pt idx="2">
                  <c:v>Mining &amp; Construction</c:v>
                </c:pt>
                <c:pt idx="3">
                  <c:v>Textile &amp; Apparel</c:v>
                </c:pt>
                <c:pt idx="4">
                  <c:v>Food &amp; Beverage</c:v>
                </c:pt>
                <c:pt idx="5">
                  <c:v>Electrical &amp; Electronics</c:v>
                </c:pt>
                <c:pt idx="6">
                  <c:v>Chemical &amp; Pharmaceuticals</c:v>
                </c:pt>
                <c:pt idx="7">
                  <c:v>Pulp, Paper &amp; Wood</c:v>
                </c:pt>
                <c:pt idx="8">
                  <c:v>Others</c:v>
                </c:pt>
              </c:strCache>
            </c:strRef>
          </c:cat>
          <c:val>
            <c:numRef>
              <c:f>Sheet1!$C$2:$C$10</c:f>
              <c:numCache>
                <c:formatCode>General</c:formatCode>
                <c:ptCount val="9"/>
                <c:pt idx="0">
                  <c:v>18588.106233719685</c:v>
                </c:pt>
                <c:pt idx="1">
                  <c:v>9593.861281919837</c:v>
                </c:pt>
                <c:pt idx="2">
                  <c:v>8394.628621679858</c:v>
                </c:pt>
                <c:pt idx="3">
                  <c:v>7195.3959614398773</c:v>
                </c:pt>
                <c:pt idx="4">
                  <c:v>6595.7796313198878</c:v>
                </c:pt>
                <c:pt idx="5">
                  <c:v>3597.6979807199386</c:v>
                </c:pt>
                <c:pt idx="6">
                  <c:v>3597.6979807199386</c:v>
                </c:pt>
                <c:pt idx="7">
                  <c:v>2398.4653204799592</c:v>
                </c:pt>
              </c:numCache>
            </c:numRef>
          </c:val>
          <c:extLst>
            <c:ext xmlns:c16="http://schemas.microsoft.com/office/drawing/2014/chart" uri="{C3380CC4-5D6E-409C-BE32-E72D297353CC}">
              <c16:uniqueId val="{00000001-CEEB-4C1E-A1EF-BE3B8773DDF7}"/>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7.0382378527583625E-2"/>
          <c:y val="0.19234819022762617"/>
          <c:w val="0.84206901889069308"/>
          <c:h val="0.69186889845170918"/>
        </c:manualLayout>
      </c:layout>
      <c:barChart>
        <c:barDir val="col"/>
        <c:grouping val="stacked"/>
        <c:varyColors val="0"/>
        <c:ser>
          <c:idx val="1"/>
          <c:order val="1"/>
          <c:tx>
            <c:strRef>
              <c:f>Sheet1!$C$1</c:f>
              <c:strCache>
                <c:ptCount val="1"/>
                <c:pt idx="0">
                  <c:v>Coal</c:v>
                </c:pt>
              </c:strCache>
            </c:strRef>
          </c:tx>
          <c:spPr>
            <a:solidFill>
              <a:schemeClr val="bg1">
                <a:lumMod val="50000"/>
              </a:schemeClr>
            </a:solidFill>
            <a:ln>
              <a:solidFill>
                <a:schemeClr val="bg1"/>
              </a:solidFill>
            </a:ln>
            <a:effectLst/>
          </c:spPr>
          <c:invertIfNegative val="0"/>
          <c:dLbls>
            <c:dLbl>
              <c:idx val="0"/>
              <c:tx>
                <c:rich>
                  <a:bodyPr/>
                  <a:lstStyle/>
                  <a:p>
                    <a:fld id="{6B9EBC8B-C006-4BD2-8DAC-F84518884B0A}" type="CELLRANGE">
                      <a:rPr lang="en-MY"/>
                      <a:pPr/>
                      <a:t>[CELLRANGE]</a:t>
                    </a:fld>
                    <a:endParaRPr lang="en-MY"/>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D3E3-4DEB-B0CA-DE33EFB14352}"/>
                </c:ext>
              </c:extLst>
            </c:dLbl>
            <c:dLbl>
              <c:idx val="1"/>
              <c:delete val="1"/>
              <c:extLst>
                <c:ext xmlns:c15="http://schemas.microsoft.com/office/drawing/2012/chart" uri="{CE6537A1-D6FC-4f65-9D91-7224C49458BB}"/>
                <c:ext xmlns:c16="http://schemas.microsoft.com/office/drawing/2014/chart" uri="{C3380CC4-5D6E-409C-BE32-E72D297353CC}">
                  <c16:uniqueId val="{00000001-D3E3-4DEB-B0CA-DE33EFB14352}"/>
                </c:ext>
              </c:extLst>
            </c:dLbl>
            <c:dLbl>
              <c:idx val="2"/>
              <c:delete val="1"/>
              <c:extLst>
                <c:ext xmlns:c15="http://schemas.microsoft.com/office/drawing/2012/chart" uri="{CE6537A1-D6FC-4f65-9D91-7224C49458BB}"/>
                <c:ext xmlns:c16="http://schemas.microsoft.com/office/drawing/2014/chart" uri="{C3380CC4-5D6E-409C-BE32-E72D297353CC}">
                  <c16:uniqueId val="{00000002-D3E3-4DEB-B0CA-DE33EFB14352}"/>
                </c:ext>
              </c:extLst>
            </c:dLbl>
            <c:dLbl>
              <c:idx val="3"/>
              <c:delete val="1"/>
              <c:extLst>
                <c:ext xmlns:c15="http://schemas.microsoft.com/office/drawing/2012/chart" uri="{CE6537A1-D6FC-4f65-9D91-7224C49458BB}"/>
                <c:ext xmlns:c16="http://schemas.microsoft.com/office/drawing/2014/chart" uri="{C3380CC4-5D6E-409C-BE32-E72D297353CC}">
                  <c16:uniqueId val="{00000003-D3E3-4DEB-B0CA-DE33EFB14352}"/>
                </c:ext>
              </c:extLst>
            </c:dLbl>
            <c:dLbl>
              <c:idx val="4"/>
              <c:delete val="1"/>
              <c:extLst>
                <c:ext xmlns:c15="http://schemas.microsoft.com/office/drawing/2012/chart" uri="{CE6537A1-D6FC-4f65-9D91-7224C49458BB}"/>
                <c:ext xmlns:c16="http://schemas.microsoft.com/office/drawing/2014/chart" uri="{C3380CC4-5D6E-409C-BE32-E72D297353CC}">
                  <c16:uniqueId val="{00000004-D3E3-4DEB-B0CA-DE33EFB14352}"/>
                </c:ext>
              </c:extLst>
            </c:dLbl>
            <c:dLbl>
              <c:idx val="5"/>
              <c:delete val="1"/>
              <c:extLst>
                <c:ext xmlns:c15="http://schemas.microsoft.com/office/drawing/2012/chart" uri="{CE6537A1-D6FC-4f65-9D91-7224C49458BB}"/>
                <c:ext xmlns:c16="http://schemas.microsoft.com/office/drawing/2014/chart" uri="{C3380CC4-5D6E-409C-BE32-E72D297353CC}">
                  <c16:uniqueId val="{00000005-D3E3-4DEB-B0CA-DE33EFB14352}"/>
                </c:ext>
              </c:extLst>
            </c:dLbl>
            <c:dLbl>
              <c:idx val="6"/>
              <c:tx>
                <c:rich>
                  <a:bodyPr/>
                  <a:lstStyle/>
                  <a:p>
                    <a:fld id="{F89601D5-85C0-4C7F-AA71-0BB34C803024}" type="CELLRANGE">
                      <a:rPr lang="en-MY"/>
                      <a:pPr/>
                      <a:t>[CELLRANGE]</a:t>
                    </a:fld>
                    <a:endParaRPr lang="en-MY"/>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3E3-4DEB-B0CA-DE33EFB14352}"/>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numRef>
              <c:f>Sheet1!$A$2:$A$8</c:f>
              <c:numCache>
                <c:formatCode>General</c:formatCode>
                <c:ptCount val="7"/>
                <c:pt idx="0">
                  <c:v>2019</c:v>
                </c:pt>
                <c:pt idx="1">
                  <c:v>2020</c:v>
                </c:pt>
                <c:pt idx="2">
                  <c:v>2021</c:v>
                </c:pt>
                <c:pt idx="3">
                  <c:v>2022</c:v>
                </c:pt>
                <c:pt idx="4">
                  <c:v>2023</c:v>
                </c:pt>
                <c:pt idx="5">
                  <c:v>2024</c:v>
                </c:pt>
                <c:pt idx="6">
                  <c:v>2025</c:v>
                </c:pt>
              </c:numCache>
            </c:numRef>
          </c:cat>
          <c:val>
            <c:numRef>
              <c:f>Sheet1!$C$2:$C$8</c:f>
              <c:numCache>
                <c:formatCode>_(* #,##0_);_(* \(#,##0\);_(* "-"??_);_(@_)</c:formatCode>
                <c:ptCount val="7"/>
                <c:pt idx="0">
                  <c:v>19.744838099999999</c:v>
                </c:pt>
                <c:pt idx="1">
                  <c:v>21.551366999999999</c:v>
                </c:pt>
                <c:pt idx="2">
                  <c:v>24.674000000000003</c:v>
                </c:pt>
                <c:pt idx="3">
                  <c:v>25.311999999999998</c:v>
                </c:pt>
                <c:pt idx="4">
                  <c:v>26.757000000000001</c:v>
                </c:pt>
                <c:pt idx="5">
                  <c:v>26.757000000000001</c:v>
                </c:pt>
                <c:pt idx="6">
                  <c:v>28.119599999999998</c:v>
                </c:pt>
              </c:numCache>
            </c:numRef>
          </c:val>
          <c:extLst>
            <c:ext xmlns:c15="http://schemas.microsoft.com/office/drawing/2012/chart" uri="{02D57815-91ED-43cb-92C2-25804820EDAC}">
              <c15:datalabelsRange>
                <c15:f>Sheet1!$K$2:$K$8</c15:f>
                <c15:dlblRangeCache>
                  <c:ptCount val="7"/>
                  <c:pt idx="0">
                    <c:v>36%</c:v>
                  </c:pt>
                  <c:pt idx="1">
                    <c:v>31%</c:v>
                  </c:pt>
                  <c:pt idx="2">
                    <c:v>32%</c:v>
                  </c:pt>
                  <c:pt idx="3">
                    <c:v>33%</c:v>
                  </c:pt>
                  <c:pt idx="4">
                    <c:v>33%</c:v>
                  </c:pt>
                  <c:pt idx="5">
                    <c:v>32%</c:v>
                  </c:pt>
                  <c:pt idx="6">
                    <c:v>32%</c:v>
                  </c:pt>
                </c15:dlblRangeCache>
              </c15:datalabelsRange>
            </c:ext>
            <c:ext xmlns:c16="http://schemas.microsoft.com/office/drawing/2014/chart" uri="{C3380CC4-5D6E-409C-BE32-E72D297353CC}">
              <c16:uniqueId val="{00000001-8701-4794-9CAE-56E40AD5D33C}"/>
            </c:ext>
          </c:extLst>
        </c:ser>
        <c:ser>
          <c:idx val="2"/>
          <c:order val="2"/>
          <c:tx>
            <c:strRef>
              <c:f>Sheet1!$D$1</c:f>
              <c:strCache>
                <c:ptCount val="1"/>
                <c:pt idx="0">
                  <c:v>O&amp;G</c:v>
                </c:pt>
              </c:strCache>
            </c:strRef>
          </c:tx>
          <c:spPr>
            <a:solidFill>
              <a:schemeClr val="bg1">
                <a:lumMod val="75000"/>
              </a:schemeClr>
            </a:solidFill>
            <a:ln>
              <a:solidFill>
                <a:schemeClr val="bg1"/>
              </a:solidFill>
            </a:ln>
            <a:effectLst/>
          </c:spPr>
          <c:invertIfNegative val="0"/>
          <c:dLbls>
            <c:dLbl>
              <c:idx val="0"/>
              <c:tx>
                <c:rich>
                  <a:bodyPr/>
                  <a:lstStyle/>
                  <a:p>
                    <a:fld id="{AC6C9A4D-6FB3-4A9E-89A0-819EF7E2F1DE}" type="CELLRANGE">
                      <a:rPr lang="en-MY"/>
                      <a:pPr/>
                      <a:t>[CELLRANGE]</a:t>
                    </a:fld>
                    <a:endParaRPr lang="en-MY"/>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3E3-4DEB-B0CA-DE33EFB14352}"/>
                </c:ext>
              </c:extLst>
            </c:dLbl>
            <c:dLbl>
              <c:idx val="1"/>
              <c:delete val="1"/>
              <c:extLst>
                <c:ext xmlns:c15="http://schemas.microsoft.com/office/drawing/2012/chart" uri="{CE6537A1-D6FC-4f65-9D91-7224C49458BB}"/>
                <c:ext xmlns:c16="http://schemas.microsoft.com/office/drawing/2014/chart" uri="{C3380CC4-5D6E-409C-BE32-E72D297353CC}">
                  <c16:uniqueId val="{00000008-D3E3-4DEB-B0CA-DE33EFB14352}"/>
                </c:ext>
              </c:extLst>
            </c:dLbl>
            <c:dLbl>
              <c:idx val="2"/>
              <c:delete val="1"/>
              <c:extLst>
                <c:ext xmlns:c15="http://schemas.microsoft.com/office/drawing/2012/chart" uri="{CE6537A1-D6FC-4f65-9D91-7224C49458BB}"/>
                <c:ext xmlns:c16="http://schemas.microsoft.com/office/drawing/2014/chart" uri="{C3380CC4-5D6E-409C-BE32-E72D297353CC}">
                  <c16:uniqueId val="{00000009-D3E3-4DEB-B0CA-DE33EFB14352}"/>
                </c:ext>
              </c:extLst>
            </c:dLbl>
            <c:dLbl>
              <c:idx val="3"/>
              <c:delete val="1"/>
              <c:extLst>
                <c:ext xmlns:c15="http://schemas.microsoft.com/office/drawing/2012/chart" uri="{CE6537A1-D6FC-4f65-9D91-7224C49458BB}"/>
                <c:ext xmlns:c16="http://schemas.microsoft.com/office/drawing/2014/chart" uri="{C3380CC4-5D6E-409C-BE32-E72D297353CC}">
                  <c16:uniqueId val="{0000000A-D3E3-4DEB-B0CA-DE33EFB14352}"/>
                </c:ext>
              </c:extLst>
            </c:dLbl>
            <c:dLbl>
              <c:idx val="4"/>
              <c:delete val="1"/>
              <c:extLst>
                <c:ext xmlns:c15="http://schemas.microsoft.com/office/drawing/2012/chart" uri="{CE6537A1-D6FC-4f65-9D91-7224C49458BB}"/>
                <c:ext xmlns:c16="http://schemas.microsoft.com/office/drawing/2014/chart" uri="{C3380CC4-5D6E-409C-BE32-E72D297353CC}">
                  <c16:uniqueId val="{0000000B-D3E3-4DEB-B0CA-DE33EFB14352}"/>
                </c:ext>
              </c:extLst>
            </c:dLbl>
            <c:dLbl>
              <c:idx val="5"/>
              <c:delete val="1"/>
              <c:extLst>
                <c:ext xmlns:c15="http://schemas.microsoft.com/office/drawing/2012/chart" uri="{CE6537A1-D6FC-4f65-9D91-7224C49458BB}"/>
                <c:ext xmlns:c16="http://schemas.microsoft.com/office/drawing/2014/chart" uri="{C3380CC4-5D6E-409C-BE32-E72D297353CC}">
                  <c16:uniqueId val="{0000000C-D3E3-4DEB-B0CA-DE33EFB14352}"/>
                </c:ext>
              </c:extLst>
            </c:dLbl>
            <c:dLbl>
              <c:idx val="6"/>
              <c:tx>
                <c:rich>
                  <a:bodyPr/>
                  <a:lstStyle/>
                  <a:p>
                    <a:fld id="{5A2DBE56-559F-4C03-B7B5-D9EC97D01DDA}" type="CELLRANGE">
                      <a:rPr lang="en-MY"/>
                      <a:pPr/>
                      <a:t>[CELLRANGE]</a:t>
                    </a:fld>
                    <a:endParaRPr lang="en-MY"/>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D3E3-4DEB-B0CA-DE33EFB14352}"/>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numRef>
              <c:f>Sheet1!$A$2:$A$8</c:f>
              <c:numCache>
                <c:formatCode>General</c:formatCode>
                <c:ptCount val="7"/>
                <c:pt idx="0">
                  <c:v>2019</c:v>
                </c:pt>
                <c:pt idx="1">
                  <c:v>2020</c:v>
                </c:pt>
                <c:pt idx="2">
                  <c:v>2021</c:v>
                </c:pt>
                <c:pt idx="3">
                  <c:v>2022</c:v>
                </c:pt>
                <c:pt idx="4">
                  <c:v>2023</c:v>
                </c:pt>
                <c:pt idx="5">
                  <c:v>2024</c:v>
                </c:pt>
                <c:pt idx="6">
                  <c:v>2025</c:v>
                </c:pt>
              </c:numCache>
            </c:numRef>
          </c:cat>
          <c:val>
            <c:numRef>
              <c:f>Sheet1!$D$2:$D$8</c:f>
              <c:numCache>
                <c:formatCode>_(* #,##0_);_(* \(#,##0\);_(* "-"??_);_(@_)</c:formatCode>
                <c:ptCount val="7"/>
                <c:pt idx="0">
                  <c:v>8.817120000000001</c:v>
                </c:pt>
                <c:pt idx="1">
                  <c:v>8.8561566000000003</c:v>
                </c:pt>
                <c:pt idx="2">
                  <c:v>8.6530000000000005</c:v>
                </c:pt>
                <c:pt idx="3">
                  <c:v>8.6530000000000005</c:v>
                </c:pt>
                <c:pt idx="4">
                  <c:v>8.6530000000000005</c:v>
                </c:pt>
                <c:pt idx="5">
                  <c:v>8.6530000000000005</c:v>
                </c:pt>
                <c:pt idx="6">
                  <c:v>7.962839999999999</c:v>
                </c:pt>
              </c:numCache>
            </c:numRef>
          </c:val>
          <c:extLst>
            <c:ext xmlns:c15="http://schemas.microsoft.com/office/drawing/2012/chart" uri="{02D57815-91ED-43cb-92C2-25804820EDAC}">
              <c15:datalabelsRange>
                <c15:f>Sheet1!$L$2:$L$8</c15:f>
                <c15:dlblRangeCache>
                  <c:ptCount val="7"/>
                  <c:pt idx="0">
                    <c:v>16%</c:v>
                  </c:pt>
                  <c:pt idx="1">
                    <c:v>13%</c:v>
                  </c:pt>
                  <c:pt idx="2">
                    <c:v>11%</c:v>
                  </c:pt>
                  <c:pt idx="3">
                    <c:v>11%</c:v>
                  </c:pt>
                  <c:pt idx="4">
                    <c:v>11%</c:v>
                  </c:pt>
                  <c:pt idx="5">
                    <c:v>11%</c:v>
                  </c:pt>
                  <c:pt idx="6">
                    <c:v>9%</c:v>
                  </c:pt>
                </c15:dlblRangeCache>
              </c15:datalabelsRange>
            </c:ext>
            <c:ext xmlns:c16="http://schemas.microsoft.com/office/drawing/2014/chart" uri="{C3380CC4-5D6E-409C-BE32-E72D297353CC}">
              <c16:uniqueId val="{00000000-2464-4F48-97ED-26C2F4F42023}"/>
            </c:ext>
          </c:extLst>
        </c:ser>
        <c:ser>
          <c:idx val="3"/>
          <c:order val="3"/>
          <c:tx>
            <c:strRef>
              <c:f>Sheet1!$E$1</c:f>
              <c:strCache>
                <c:ptCount val="1"/>
                <c:pt idx="0">
                  <c:v>Hydropower</c:v>
                </c:pt>
              </c:strCache>
            </c:strRef>
          </c:tx>
          <c:spPr>
            <a:solidFill>
              <a:schemeClr val="accent5">
                <a:lumMod val="25000"/>
                <a:lumOff val="75000"/>
              </a:schemeClr>
            </a:solidFill>
            <a:ln>
              <a:solidFill>
                <a:schemeClr val="bg1"/>
              </a:solidFill>
            </a:ln>
            <a:effectLst/>
          </c:spPr>
          <c:invertIfNegative val="0"/>
          <c:dLbls>
            <c:dLbl>
              <c:idx val="0"/>
              <c:tx>
                <c:rich>
                  <a:bodyPr/>
                  <a:lstStyle/>
                  <a:p>
                    <a:fld id="{04DA82F6-BBD9-4805-A27A-604564917850}" type="CELLRANGE">
                      <a:rPr lang="en-MY"/>
                      <a:pPr/>
                      <a:t>[CELLRANGE]</a:t>
                    </a:fld>
                    <a:endParaRPr lang="en-MY"/>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D3E3-4DEB-B0CA-DE33EFB14352}"/>
                </c:ext>
              </c:extLst>
            </c:dLbl>
            <c:dLbl>
              <c:idx val="1"/>
              <c:delete val="1"/>
              <c:extLst>
                <c:ext xmlns:c15="http://schemas.microsoft.com/office/drawing/2012/chart" uri="{CE6537A1-D6FC-4f65-9D91-7224C49458BB}"/>
                <c:ext xmlns:c16="http://schemas.microsoft.com/office/drawing/2014/chart" uri="{C3380CC4-5D6E-409C-BE32-E72D297353CC}">
                  <c16:uniqueId val="{0000000F-D3E3-4DEB-B0CA-DE33EFB14352}"/>
                </c:ext>
              </c:extLst>
            </c:dLbl>
            <c:dLbl>
              <c:idx val="2"/>
              <c:delete val="1"/>
              <c:extLst>
                <c:ext xmlns:c15="http://schemas.microsoft.com/office/drawing/2012/chart" uri="{CE6537A1-D6FC-4f65-9D91-7224C49458BB}"/>
                <c:ext xmlns:c16="http://schemas.microsoft.com/office/drawing/2014/chart" uri="{C3380CC4-5D6E-409C-BE32-E72D297353CC}">
                  <c16:uniqueId val="{00000010-D3E3-4DEB-B0CA-DE33EFB14352}"/>
                </c:ext>
              </c:extLst>
            </c:dLbl>
            <c:dLbl>
              <c:idx val="3"/>
              <c:delete val="1"/>
              <c:extLst>
                <c:ext xmlns:c15="http://schemas.microsoft.com/office/drawing/2012/chart" uri="{CE6537A1-D6FC-4f65-9D91-7224C49458BB}"/>
                <c:ext xmlns:c16="http://schemas.microsoft.com/office/drawing/2014/chart" uri="{C3380CC4-5D6E-409C-BE32-E72D297353CC}">
                  <c16:uniqueId val="{00000011-D3E3-4DEB-B0CA-DE33EFB14352}"/>
                </c:ext>
              </c:extLst>
            </c:dLbl>
            <c:dLbl>
              <c:idx val="4"/>
              <c:delete val="1"/>
              <c:extLst>
                <c:ext xmlns:c15="http://schemas.microsoft.com/office/drawing/2012/chart" uri="{CE6537A1-D6FC-4f65-9D91-7224C49458BB}"/>
                <c:ext xmlns:c16="http://schemas.microsoft.com/office/drawing/2014/chart" uri="{C3380CC4-5D6E-409C-BE32-E72D297353CC}">
                  <c16:uniqueId val="{00000012-D3E3-4DEB-B0CA-DE33EFB14352}"/>
                </c:ext>
              </c:extLst>
            </c:dLbl>
            <c:dLbl>
              <c:idx val="5"/>
              <c:delete val="1"/>
              <c:extLst>
                <c:ext xmlns:c15="http://schemas.microsoft.com/office/drawing/2012/chart" uri="{CE6537A1-D6FC-4f65-9D91-7224C49458BB}"/>
                <c:ext xmlns:c16="http://schemas.microsoft.com/office/drawing/2014/chart" uri="{C3380CC4-5D6E-409C-BE32-E72D297353CC}">
                  <c16:uniqueId val="{00000013-D3E3-4DEB-B0CA-DE33EFB14352}"/>
                </c:ext>
              </c:extLst>
            </c:dLbl>
            <c:dLbl>
              <c:idx val="6"/>
              <c:tx>
                <c:rich>
                  <a:bodyPr/>
                  <a:lstStyle/>
                  <a:p>
                    <a:fld id="{DF9078E4-24A7-4FB0-A08B-04D448B2A231}" type="CELLRANGE">
                      <a:rPr lang="en-MY"/>
                      <a:pPr/>
                      <a:t>[CELLRANGE]</a:t>
                    </a:fld>
                    <a:endParaRPr lang="en-MY"/>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D3E3-4DEB-B0CA-DE33EFB14352}"/>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numRef>
              <c:f>Sheet1!$A$2:$A$8</c:f>
              <c:numCache>
                <c:formatCode>General</c:formatCode>
                <c:ptCount val="7"/>
                <c:pt idx="0">
                  <c:v>2019</c:v>
                </c:pt>
                <c:pt idx="1">
                  <c:v>2020</c:v>
                </c:pt>
                <c:pt idx="2">
                  <c:v>2021</c:v>
                </c:pt>
                <c:pt idx="3">
                  <c:v>2022</c:v>
                </c:pt>
                <c:pt idx="4">
                  <c:v>2023</c:v>
                </c:pt>
                <c:pt idx="5">
                  <c:v>2024</c:v>
                </c:pt>
                <c:pt idx="6">
                  <c:v>2025</c:v>
                </c:pt>
              </c:numCache>
            </c:numRef>
          </c:cat>
          <c:val>
            <c:numRef>
              <c:f>Sheet1!$E$2:$E$8</c:f>
              <c:numCache>
                <c:formatCode>_(* #,##0_);_(* \(#,##0\);_(* "-"??_);_(@_)</c:formatCode>
                <c:ptCount val="7"/>
                <c:pt idx="0">
                  <c:v>20.284886699999998</c:v>
                </c:pt>
                <c:pt idx="1">
                  <c:v>20.7752406</c:v>
                </c:pt>
                <c:pt idx="2">
                  <c:v>21.804000000000002</c:v>
                </c:pt>
                <c:pt idx="3">
                  <c:v>22.492000000000001</c:v>
                </c:pt>
                <c:pt idx="4">
                  <c:v>22.943999999999999</c:v>
                </c:pt>
                <c:pt idx="5">
                  <c:v>23.663999999999998</c:v>
                </c:pt>
                <c:pt idx="6">
                  <c:v>24.615600000000001</c:v>
                </c:pt>
              </c:numCache>
            </c:numRef>
          </c:val>
          <c:extLst>
            <c:ext xmlns:c15="http://schemas.microsoft.com/office/drawing/2012/chart" uri="{02D57815-91ED-43cb-92C2-25804820EDAC}">
              <c15:datalabelsRange>
                <c15:f>Sheet1!$M$2:$M$8</c15:f>
                <c15:dlblRangeCache>
                  <c:ptCount val="7"/>
                  <c:pt idx="0">
                    <c:v>37%</c:v>
                  </c:pt>
                  <c:pt idx="1">
                    <c:v>30%</c:v>
                  </c:pt>
                  <c:pt idx="2">
                    <c:v>29%</c:v>
                  </c:pt>
                  <c:pt idx="3">
                    <c:v>29%</c:v>
                  </c:pt>
                  <c:pt idx="4">
                    <c:v>28%</c:v>
                  </c:pt>
                  <c:pt idx="5">
                    <c:v>29%</c:v>
                  </c:pt>
                  <c:pt idx="6">
                    <c:v>28%</c:v>
                  </c:pt>
                </c15:dlblRangeCache>
              </c15:datalabelsRange>
            </c:ext>
            <c:ext xmlns:c16="http://schemas.microsoft.com/office/drawing/2014/chart" uri="{C3380CC4-5D6E-409C-BE32-E72D297353CC}">
              <c16:uniqueId val="{00000001-2464-4F48-97ED-26C2F4F42023}"/>
            </c:ext>
          </c:extLst>
        </c:ser>
        <c:ser>
          <c:idx val="4"/>
          <c:order val="4"/>
          <c:tx>
            <c:strRef>
              <c:f>Sheet1!$F$1</c:f>
              <c:strCache>
                <c:ptCount val="1"/>
                <c:pt idx="0">
                  <c:v>Renewables</c:v>
                </c:pt>
              </c:strCache>
            </c:strRef>
          </c:tx>
          <c:spPr>
            <a:solidFill>
              <a:schemeClr val="accent5">
                <a:lumMod val="50000"/>
                <a:lumOff val="50000"/>
              </a:schemeClr>
            </a:solidFill>
            <a:ln>
              <a:solidFill>
                <a:schemeClr val="bg1"/>
              </a:solidFill>
            </a:ln>
            <a:effectLst/>
          </c:spPr>
          <c:invertIfNegative val="0"/>
          <c:dLbls>
            <c:dLbl>
              <c:idx val="0"/>
              <c:tx>
                <c:rich>
                  <a:bodyPr/>
                  <a:lstStyle/>
                  <a:p>
                    <a:fld id="{FF0B2821-C657-49A9-B36D-ED7909A06016}" type="CELLRANGE">
                      <a:rPr lang="en-MY"/>
                      <a:pPr/>
                      <a:t>[CELLRANGE]</a:t>
                    </a:fld>
                    <a:endParaRPr lang="en-MY"/>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D3E3-4DEB-B0CA-DE33EFB14352}"/>
                </c:ext>
              </c:extLst>
            </c:dLbl>
            <c:dLbl>
              <c:idx val="1"/>
              <c:delete val="1"/>
              <c:extLst>
                <c:ext xmlns:c15="http://schemas.microsoft.com/office/drawing/2012/chart" uri="{CE6537A1-D6FC-4f65-9D91-7224C49458BB}"/>
                <c:ext xmlns:c16="http://schemas.microsoft.com/office/drawing/2014/chart" uri="{C3380CC4-5D6E-409C-BE32-E72D297353CC}">
                  <c16:uniqueId val="{00000016-D3E3-4DEB-B0CA-DE33EFB14352}"/>
                </c:ext>
              </c:extLst>
            </c:dLbl>
            <c:dLbl>
              <c:idx val="2"/>
              <c:delete val="1"/>
              <c:extLst>
                <c:ext xmlns:c15="http://schemas.microsoft.com/office/drawing/2012/chart" uri="{CE6537A1-D6FC-4f65-9D91-7224C49458BB}"/>
                <c:ext xmlns:c16="http://schemas.microsoft.com/office/drawing/2014/chart" uri="{C3380CC4-5D6E-409C-BE32-E72D297353CC}">
                  <c16:uniqueId val="{00000017-D3E3-4DEB-B0CA-DE33EFB14352}"/>
                </c:ext>
              </c:extLst>
            </c:dLbl>
            <c:dLbl>
              <c:idx val="3"/>
              <c:delete val="1"/>
              <c:extLst>
                <c:ext xmlns:c15="http://schemas.microsoft.com/office/drawing/2012/chart" uri="{CE6537A1-D6FC-4f65-9D91-7224C49458BB}"/>
                <c:ext xmlns:c16="http://schemas.microsoft.com/office/drawing/2014/chart" uri="{C3380CC4-5D6E-409C-BE32-E72D297353CC}">
                  <c16:uniqueId val="{00000018-D3E3-4DEB-B0CA-DE33EFB14352}"/>
                </c:ext>
              </c:extLst>
            </c:dLbl>
            <c:dLbl>
              <c:idx val="4"/>
              <c:delete val="1"/>
              <c:extLst>
                <c:ext xmlns:c15="http://schemas.microsoft.com/office/drawing/2012/chart" uri="{CE6537A1-D6FC-4f65-9D91-7224C49458BB}"/>
                <c:ext xmlns:c16="http://schemas.microsoft.com/office/drawing/2014/chart" uri="{C3380CC4-5D6E-409C-BE32-E72D297353CC}">
                  <c16:uniqueId val="{00000019-D3E3-4DEB-B0CA-DE33EFB14352}"/>
                </c:ext>
              </c:extLst>
            </c:dLbl>
            <c:dLbl>
              <c:idx val="5"/>
              <c:delete val="1"/>
              <c:extLst>
                <c:ext xmlns:c15="http://schemas.microsoft.com/office/drawing/2012/chart" uri="{CE6537A1-D6FC-4f65-9D91-7224C49458BB}"/>
                <c:ext xmlns:c16="http://schemas.microsoft.com/office/drawing/2014/chart" uri="{C3380CC4-5D6E-409C-BE32-E72D297353CC}">
                  <c16:uniqueId val="{0000001A-D3E3-4DEB-B0CA-DE33EFB14352}"/>
                </c:ext>
              </c:extLst>
            </c:dLbl>
            <c:dLbl>
              <c:idx val="6"/>
              <c:tx>
                <c:rich>
                  <a:bodyPr/>
                  <a:lstStyle/>
                  <a:p>
                    <a:fld id="{AAFD2064-C837-421B-883F-9F460E436A88}" type="CELLRANGE">
                      <a:rPr lang="en-MY"/>
                      <a:pPr/>
                      <a:t>[CELLRANGE]</a:t>
                    </a:fld>
                    <a:endParaRPr lang="en-MY"/>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D3E3-4DEB-B0CA-DE33EFB14352}"/>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numRef>
              <c:f>Sheet1!$A$2:$A$8</c:f>
              <c:numCache>
                <c:formatCode>General</c:formatCode>
                <c:ptCount val="7"/>
                <c:pt idx="0">
                  <c:v>2019</c:v>
                </c:pt>
                <c:pt idx="1">
                  <c:v>2020</c:v>
                </c:pt>
                <c:pt idx="2">
                  <c:v>2021</c:v>
                </c:pt>
                <c:pt idx="3">
                  <c:v>2022</c:v>
                </c:pt>
                <c:pt idx="4">
                  <c:v>2023</c:v>
                </c:pt>
                <c:pt idx="5">
                  <c:v>2024</c:v>
                </c:pt>
                <c:pt idx="6">
                  <c:v>2025</c:v>
                </c:pt>
              </c:numCache>
            </c:numRef>
          </c:cat>
          <c:val>
            <c:numRef>
              <c:f>Sheet1!$F$2:$F$8</c:f>
              <c:numCache>
                <c:formatCode>_(* #,##0_);_(* \(#,##0\);_(* "-"??_);_(@_)</c:formatCode>
                <c:ptCount val="7"/>
                <c:pt idx="0">
                  <c:v>5.6484674999999998</c:v>
                </c:pt>
                <c:pt idx="1">
                  <c:v>17.5390707</c:v>
                </c:pt>
                <c:pt idx="2">
                  <c:v>20.484000000000002</c:v>
                </c:pt>
                <c:pt idx="3">
                  <c:v>20.543999999999997</c:v>
                </c:pt>
                <c:pt idx="4">
                  <c:v>21.169</c:v>
                </c:pt>
                <c:pt idx="5">
                  <c:v>21.446999999999999</c:v>
                </c:pt>
                <c:pt idx="6">
                  <c:v>24.4404</c:v>
                </c:pt>
              </c:numCache>
            </c:numRef>
          </c:val>
          <c:extLst>
            <c:ext xmlns:c15="http://schemas.microsoft.com/office/drawing/2012/chart" uri="{02D57815-91ED-43cb-92C2-25804820EDAC}">
              <c15:datalabelsRange>
                <c15:f>Sheet1!$N$2:$N$8</c15:f>
                <c15:dlblRangeCache>
                  <c:ptCount val="7"/>
                  <c:pt idx="0">
                    <c:v>10%</c:v>
                  </c:pt>
                  <c:pt idx="1">
                    <c:v>25%</c:v>
                  </c:pt>
                  <c:pt idx="2">
                    <c:v>27%</c:v>
                  </c:pt>
                  <c:pt idx="3">
                    <c:v>26%</c:v>
                  </c:pt>
                  <c:pt idx="4">
                    <c:v>26%</c:v>
                  </c:pt>
                  <c:pt idx="5">
                    <c:v>26%</c:v>
                  </c:pt>
                  <c:pt idx="6">
                    <c:v>28%</c:v>
                  </c:pt>
                </c15:dlblRangeCache>
              </c15:datalabelsRange>
            </c:ext>
            <c:ext xmlns:c16="http://schemas.microsoft.com/office/drawing/2014/chart" uri="{C3380CC4-5D6E-409C-BE32-E72D297353CC}">
              <c16:uniqueId val="{00000002-2464-4F48-97ED-26C2F4F42023}"/>
            </c:ext>
          </c:extLst>
        </c:ser>
        <c:ser>
          <c:idx val="5"/>
          <c:order val="5"/>
          <c:tx>
            <c:strRef>
              <c:f>Sheet1!$G$1</c:f>
              <c:strCache>
                <c:ptCount val="1"/>
                <c:pt idx="0">
                  <c:v>Others</c:v>
                </c:pt>
              </c:strCache>
            </c:strRef>
          </c:tx>
          <c:spPr>
            <a:solidFill>
              <a:schemeClr val="accent4">
                <a:lumMod val="40000"/>
                <a:lumOff val="60000"/>
              </a:schemeClr>
            </a:solidFill>
            <a:ln>
              <a:solidFill>
                <a:schemeClr val="bg1"/>
              </a:solidFill>
            </a:ln>
            <a:effectLst/>
          </c:spPr>
          <c:invertIfNegative val="0"/>
          <c:cat>
            <c:numRef>
              <c:f>Sheet1!$A$2:$A$8</c:f>
              <c:numCache>
                <c:formatCode>General</c:formatCode>
                <c:ptCount val="7"/>
                <c:pt idx="0">
                  <c:v>2019</c:v>
                </c:pt>
                <c:pt idx="1">
                  <c:v>2020</c:v>
                </c:pt>
                <c:pt idx="2">
                  <c:v>2021</c:v>
                </c:pt>
                <c:pt idx="3">
                  <c:v>2022</c:v>
                </c:pt>
                <c:pt idx="4">
                  <c:v>2023</c:v>
                </c:pt>
                <c:pt idx="5">
                  <c:v>2024</c:v>
                </c:pt>
                <c:pt idx="6">
                  <c:v>2025</c:v>
                </c:pt>
              </c:numCache>
            </c:numRef>
          </c:cat>
          <c:val>
            <c:numRef>
              <c:f>Sheet1!$G$2:$G$8</c:f>
              <c:numCache>
                <c:formatCode>_(* #,##0_);_(* \(#,##0\);_(* "-"??_);_(@_)</c:formatCode>
                <c:ptCount val="7"/>
                <c:pt idx="0">
                  <c:v>0.61168769999999917</c:v>
                </c:pt>
                <c:pt idx="1">
                  <c:v>0.57516510000000198</c:v>
                </c:pt>
                <c:pt idx="2">
                  <c:v>0.73700000000000365</c:v>
                </c:pt>
                <c:pt idx="3">
                  <c:v>0.7359999999999981</c:v>
                </c:pt>
                <c:pt idx="4">
                  <c:v>1.4229999999999985</c:v>
                </c:pt>
                <c:pt idx="5">
                  <c:v>1.8659999999999972</c:v>
                </c:pt>
                <c:pt idx="6">
                  <c:v>2.461559999999996</c:v>
                </c:pt>
              </c:numCache>
            </c:numRef>
          </c:val>
          <c:extLst>
            <c:ext xmlns:c16="http://schemas.microsoft.com/office/drawing/2014/chart" uri="{C3380CC4-5D6E-409C-BE32-E72D297353CC}">
              <c16:uniqueId val="{00000003-2464-4F48-97ED-26C2F4F42023}"/>
            </c:ext>
          </c:extLst>
        </c:ser>
        <c:ser>
          <c:idx val="6"/>
          <c:order val="6"/>
          <c:tx>
            <c:strRef>
              <c:f>Sheet1!$H$1</c:f>
              <c:strCache>
                <c:ptCount val="1"/>
                <c:pt idx="0">
                  <c:v>Total</c:v>
                </c:pt>
              </c:strCache>
            </c:strRef>
          </c:tx>
          <c:spPr>
            <a:no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Sheet1!$A$2:$A$8</c:f>
              <c:numCache>
                <c:formatCode>General</c:formatCode>
                <c:ptCount val="7"/>
                <c:pt idx="0">
                  <c:v>2019</c:v>
                </c:pt>
                <c:pt idx="1">
                  <c:v>2020</c:v>
                </c:pt>
                <c:pt idx="2">
                  <c:v>2021</c:v>
                </c:pt>
                <c:pt idx="3">
                  <c:v>2022</c:v>
                </c:pt>
                <c:pt idx="4">
                  <c:v>2023</c:v>
                </c:pt>
                <c:pt idx="5">
                  <c:v>2024</c:v>
                </c:pt>
                <c:pt idx="6">
                  <c:v>2025</c:v>
                </c:pt>
              </c:numCache>
            </c:numRef>
          </c:cat>
          <c:val>
            <c:numRef>
              <c:f>Sheet1!$H$2:$H$8</c:f>
              <c:numCache>
                <c:formatCode>_(* #,##0_);_(* \(#,##0\);_(* "-"??_);_(@_)</c:formatCode>
                <c:ptCount val="7"/>
                <c:pt idx="0">
                  <c:v>55.106999999999999</c:v>
                </c:pt>
                <c:pt idx="1">
                  <c:v>69.296999999999997</c:v>
                </c:pt>
                <c:pt idx="2">
                  <c:v>76.352000000000018</c:v>
                </c:pt>
                <c:pt idx="3">
                  <c:v>77.736999999999995</c:v>
                </c:pt>
                <c:pt idx="4">
                  <c:v>80.945999999999998</c:v>
                </c:pt>
                <c:pt idx="5">
                  <c:v>82.387</c:v>
                </c:pt>
                <c:pt idx="6">
                  <c:v>87.6</c:v>
                </c:pt>
              </c:numCache>
            </c:numRef>
          </c:val>
          <c:extLst>
            <c:ext xmlns:c16="http://schemas.microsoft.com/office/drawing/2014/chart" uri="{C3380CC4-5D6E-409C-BE32-E72D297353CC}">
              <c16:uniqueId val="{00000004-2464-4F48-97ED-26C2F4F42023}"/>
            </c:ext>
          </c:extLst>
        </c:ser>
        <c:dLbls>
          <c:showLegendKey val="0"/>
          <c:showVal val="0"/>
          <c:showCatName val="0"/>
          <c:showSerName val="0"/>
          <c:showPercent val="0"/>
          <c:showBubbleSize val="0"/>
        </c:dLbls>
        <c:gapWidth val="120"/>
        <c:overlap val="100"/>
        <c:axId val="1515847008"/>
        <c:axId val="1515845568"/>
      </c:barChart>
      <c:lineChart>
        <c:grouping val="standard"/>
        <c:varyColors val="0"/>
        <c:ser>
          <c:idx val="0"/>
          <c:order val="0"/>
          <c:tx>
            <c:strRef>
              <c:f>Sheet1!$B$1</c:f>
              <c:strCache>
                <c:ptCount val="1"/>
                <c:pt idx="0">
                  <c:v>Consumption</c:v>
                </c:pt>
              </c:strCache>
            </c:strRef>
          </c:tx>
          <c:spPr>
            <a:ln w="28575" cap="rnd">
              <a:solidFill>
                <a:schemeClr val="accent3"/>
              </a:solidFill>
              <a:round/>
            </a:ln>
            <a:effectLst/>
          </c:spPr>
          <c:marker>
            <c:symbol val="none"/>
          </c:marker>
          <c:cat>
            <c:numRef>
              <c:f>Sheet1!$A$2:$A$8</c:f>
              <c:numCache>
                <c:formatCode>General</c:formatCode>
                <c:ptCount val="7"/>
                <c:pt idx="0">
                  <c:v>2019</c:v>
                </c:pt>
                <c:pt idx="1">
                  <c:v>2020</c:v>
                </c:pt>
                <c:pt idx="2">
                  <c:v>2021</c:v>
                </c:pt>
                <c:pt idx="3">
                  <c:v>2022</c:v>
                </c:pt>
                <c:pt idx="4">
                  <c:v>2023</c:v>
                </c:pt>
                <c:pt idx="5">
                  <c:v>2024</c:v>
                </c:pt>
                <c:pt idx="6">
                  <c:v>2025</c:v>
                </c:pt>
              </c:numCache>
            </c:numRef>
          </c:cat>
          <c:val>
            <c:numRef>
              <c:f>Sheet1!$B$2:$B$8</c:f>
              <c:numCache>
                <c:formatCode>_(* #,##0_);_(* \(#,##0\);_(* "-"??_);_(@_)</c:formatCode>
                <c:ptCount val="7"/>
                <c:pt idx="0">
                  <c:v>230.774</c:v>
                </c:pt>
                <c:pt idx="1">
                  <c:v>238.46899999999999</c:v>
                </c:pt>
                <c:pt idx="2">
                  <c:v>246.24700000000001</c:v>
                </c:pt>
                <c:pt idx="3">
                  <c:v>261.68599999999998</c:v>
                </c:pt>
                <c:pt idx="4">
                  <c:v>253.053</c:v>
                </c:pt>
                <c:pt idx="5">
                  <c:v>276.029</c:v>
                </c:pt>
                <c:pt idx="6">
                  <c:v>287.89999999999998</c:v>
                </c:pt>
              </c:numCache>
            </c:numRef>
          </c:val>
          <c:smooth val="0"/>
          <c:extLst>
            <c:ext xmlns:c16="http://schemas.microsoft.com/office/drawing/2014/chart" uri="{C3380CC4-5D6E-409C-BE32-E72D297353CC}">
              <c16:uniqueId val="{00000000-8701-4794-9CAE-56E40AD5D33C}"/>
            </c:ext>
          </c:extLst>
        </c:ser>
        <c:dLbls>
          <c:showLegendKey val="0"/>
          <c:showVal val="0"/>
          <c:showCatName val="0"/>
          <c:showSerName val="0"/>
          <c:showPercent val="0"/>
          <c:showBubbleSize val="0"/>
        </c:dLbls>
        <c:marker val="1"/>
        <c:smooth val="0"/>
        <c:axId val="1096099248"/>
        <c:axId val="1096097328"/>
      </c:lineChart>
      <c:catAx>
        <c:axId val="1515847008"/>
        <c:scaling>
          <c:orientation val="minMax"/>
        </c:scaling>
        <c:delete val="0"/>
        <c:axPos val="b"/>
        <c:numFmt formatCode="General" sourceLinked="0"/>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1515845568"/>
        <c:crosses val="autoZero"/>
        <c:auto val="1"/>
        <c:lblAlgn val="ctr"/>
        <c:lblOffset val="100"/>
        <c:noMultiLvlLbl val="0"/>
      </c:catAx>
      <c:valAx>
        <c:axId val="1515845568"/>
        <c:scaling>
          <c:orientation val="minMax"/>
          <c:max val="9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solidFill>
              <a:schemeClr val="tx1"/>
            </a:solidFill>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1515847008"/>
        <c:crosses val="autoZero"/>
        <c:crossBetween val="between"/>
        <c:majorUnit val="15"/>
      </c:valAx>
      <c:valAx>
        <c:axId val="1096097328"/>
        <c:scaling>
          <c:orientation val="minMax"/>
          <c:max val="300"/>
        </c:scaling>
        <c:delete val="0"/>
        <c:axPos val="r"/>
        <c:numFmt formatCode="#,##0" sourceLinked="0"/>
        <c:majorTickMark val="out"/>
        <c:minorTickMark val="none"/>
        <c:tickLblPos val="nextTo"/>
        <c:spPr>
          <a:noFill/>
          <a:ln>
            <a:solidFill>
              <a:schemeClr val="tx1"/>
            </a:solidFill>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1096099248"/>
        <c:crosses val="max"/>
        <c:crossBetween val="between"/>
      </c:valAx>
      <c:catAx>
        <c:axId val="1096099248"/>
        <c:scaling>
          <c:orientation val="minMax"/>
        </c:scaling>
        <c:delete val="1"/>
        <c:axPos val="b"/>
        <c:numFmt formatCode="General" sourceLinked="1"/>
        <c:majorTickMark val="out"/>
        <c:minorTickMark val="none"/>
        <c:tickLblPos val="nextTo"/>
        <c:crossAx val="1096097328"/>
        <c:crosses val="autoZero"/>
        <c:auto val="1"/>
        <c:lblAlgn val="ctr"/>
        <c:lblOffset val="100"/>
        <c:noMultiLvlLbl val="0"/>
      </c:catAx>
      <c:spPr>
        <a:noFill/>
        <a:ln>
          <a:noFill/>
        </a:ln>
        <a:effectLst/>
      </c:spPr>
    </c:plotArea>
    <c:legend>
      <c:legendPos val="t"/>
      <c:legendEntry>
        <c:idx val="5"/>
        <c:delete val="1"/>
      </c:legendEntry>
      <c:layout>
        <c:manualLayout>
          <c:xMode val="edge"/>
          <c:yMode val="edge"/>
          <c:x val="0.12725850625796309"/>
          <c:y val="1.0020535322307896E-2"/>
          <c:w val="0.75685864298295535"/>
          <c:h val="0.14386175683163394"/>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400">
          <a:solidFill>
            <a:schemeClr val="tx1"/>
          </a:solidFill>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4827403339738933E-2"/>
          <c:y val="0.2161738449585216"/>
          <c:w val="0.9315682602184967"/>
          <c:h val="0.68930964556810281"/>
        </c:manualLayout>
      </c:layout>
      <c:lineChart>
        <c:grouping val="standard"/>
        <c:varyColors val="0"/>
        <c:ser>
          <c:idx val="0"/>
          <c:order val="0"/>
          <c:tx>
            <c:strRef>
              <c:f>Sheet1!$B$1</c:f>
              <c:strCache>
                <c:ptCount val="1"/>
                <c:pt idx="0">
                  <c:v>Electricity Tariff</c:v>
                </c:pt>
              </c:strCache>
            </c:strRef>
          </c:tx>
          <c:spPr>
            <a:ln w="28575" cap="rnd">
              <a:solidFill>
                <a:schemeClr val="accent1"/>
              </a:solidFill>
              <a:round/>
            </a:ln>
            <a:effectLst/>
          </c:spPr>
          <c:marker>
            <c:symbol val="none"/>
          </c:marker>
          <c:dPt>
            <c:idx val="17"/>
            <c:marker>
              <c:symbol val="none"/>
            </c:marker>
            <c:bubble3D val="0"/>
            <c:spPr>
              <a:ln w="28575" cap="rnd">
                <a:solidFill>
                  <a:schemeClr val="accent1"/>
                </a:solidFill>
                <a:prstDash val="sysDash"/>
                <a:round/>
              </a:ln>
              <a:effectLst/>
            </c:spPr>
            <c:extLst>
              <c:ext xmlns:c16="http://schemas.microsoft.com/office/drawing/2014/chart" uri="{C3380CC4-5D6E-409C-BE32-E72D297353CC}">
                <c16:uniqueId val="{00000000-40E6-494C-89E9-150A164791DD}"/>
              </c:ext>
            </c:extLst>
          </c:dPt>
          <c:dPt>
            <c:idx val="18"/>
            <c:marker>
              <c:symbol val="none"/>
            </c:marker>
            <c:bubble3D val="0"/>
            <c:spPr>
              <a:ln w="28575" cap="rnd">
                <a:solidFill>
                  <a:schemeClr val="accent1"/>
                </a:solidFill>
                <a:prstDash val="sysDash"/>
                <a:round/>
              </a:ln>
              <a:effectLst/>
            </c:spPr>
            <c:extLst>
              <c:ext xmlns:c16="http://schemas.microsoft.com/office/drawing/2014/chart" uri="{C3380CC4-5D6E-409C-BE32-E72D297353CC}">
                <c16:uniqueId val="{00000003-40E6-494C-89E9-150A164791DD}"/>
              </c:ext>
            </c:extLst>
          </c:dPt>
          <c:dLbls>
            <c:dLbl>
              <c:idx val="2"/>
              <c:layout>
                <c:manualLayout>
                  <c:x val="-1.9365625641142744E-2"/>
                  <c:y val="-3.3079998458110174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B71B-4F38-90CC-723D96E2D5D7}"/>
                </c:ext>
              </c:extLst>
            </c:dLbl>
            <c:dLbl>
              <c:idx val="7"/>
              <c:layout>
                <c:manualLayout>
                  <c:x val="-2.9038800971146483E-2"/>
                  <c:y val="-4.4399074063964809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B71B-4F38-90CC-723D96E2D5D7}"/>
                </c:ext>
              </c:extLst>
            </c:dLbl>
            <c:dLbl>
              <c:idx val="9"/>
              <c:layout>
                <c:manualLayout>
                  <c:x val="-2.4628129612266389E-2"/>
                  <c:y val="-5.0058611866892179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B71B-4F38-90CC-723D96E2D5D7}"/>
                </c:ext>
              </c:extLst>
            </c:dLbl>
            <c:dLbl>
              <c:idx val="10"/>
              <c:layout>
                <c:manualLayout>
                  <c:x val="-2.3525461772546285E-2"/>
                  <c:y val="-4.7228842965428466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B71B-4F38-90CC-723D96E2D5D7}"/>
                </c:ext>
              </c:extLst>
            </c:dLbl>
            <c:dLbl>
              <c:idx val="14"/>
              <c:layout>
                <c:manualLayout>
                  <c:x val="-3.1244136650586528E-2"/>
                  <c:y val="-3.5909767359573859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B71B-4F38-90CC-723D96E2D5D7}"/>
                </c:ext>
              </c:extLst>
            </c:dLbl>
            <c:dLbl>
              <c:idx val="15"/>
              <c:layout>
                <c:manualLayout>
                  <c:x val="-2.5730797451986413E-2"/>
                  <c:y val="-3.590976735957383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B71B-4F38-90CC-723D96E2D5D7}"/>
                </c:ext>
              </c:extLst>
            </c:dLbl>
            <c:dLbl>
              <c:idx val="16"/>
              <c:layout>
                <c:manualLayout>
                  <c:x val="-2.6964569893121966E-2"/>
                  <c:y val="-4.439907406396483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FFD-4868-8240-BCD7647D77BA}"/>
                </c:ext>
              </c:extLst>
            </c:dLbl>
            <c:dLbl>
              <c:idx val="17"/>
              <c:delete val="1"/>
              <c:extLst>
                <c:ext xmlns:c15="http://schemas.microsoft.com/office/drawing/2012/chart" uri="{CE6537A1-D6FC-4f65-9D91-7224C49458BB}"/>
                <c:ext xmlns:c16="http://schemas.microsoft.com/office/drawing/2014/chart" uri="{C3380CC4-5D6E-409C-BE32-E72D297353CC}">
                  <c16:uniqueId val="{00000000-40E6-494C-89E9-150A164791DD}"/>
                </c:ext>
              </c:extLst>
            </c:dLbl>
            <c:dLbl>
              <c:idx val="18"/>
              <c:delete val="1"/>
              <c:extLst>
                <c:ext xmlns:c15="http://schemas.microsoft.com/office/drawing/2012/chart" uri="{CE6537A1-D6FC-4f65-9D91-7224C49458BB}"/>
                <c:ext xmlns:c16="http://schemas.microsoft.com/office/drawing/2014/chart" uri="{C3380CC4-5D6E-409C-BE32-E72D297353CC}">
                  <c16:uniqueId val="{00000003-40E6-494C-89E9-150A164791DD}"/>
                </c:ext>
              </c:extLst>
            </c:dLbl>
            <c:numFmt formatCode="#,##0.0" sourceLinked="0"/>
            <c:spPr>
              <a:noFill/>
              <a:ln>
                <a:noFill/>
              </a:ln>
              <a:effectLst/>
            </c:spPr>
            <c:txPr>
              <a:bodyPr rot="0" spcFirstLastPara="1" vertOverflow="ellipsis" vert="horz" wrap="square" anchor="ctr" anchorCtr="1"/>
              <a:lstStyle/>
              <a:p>
                <a:pPr>
                  <a:defRPr sz="1400" b="0" i="0" u="none" strike="noStrike" kern="1200" baseline="0">
                    <a:solidFill>
                      <a:srgbClr val="3C57FE"/>
                    </a:solidFill>
                    <a:latin typeface="+mn-lt"/>
                    <a:ea typeface="+mn-ea"/>
                    <a:cs typeface="+mn-cs"/>
                  </a:defRPr>
                </a:pPr>
                <a:endParaRPr lang="en-US"/>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Sheet1!$A$2:$A$19</c:f>
              <c:strCache>
                <c:ptCount val="18"/>
                <c:pt idx="0">
                  <c:v>2010</c:v>
                </c:pt>
                <c:pt idx="1">
                  <c:v>2011</c:v>
                </c:pt>
                <c:pt idx="2">
                  <c:v>2012</c:v>
                </c:pt>
                <c:pt idx="3">
                  <c:v>2013</c:v>
                </c:pt>
                <c:pt idx="4">
                  <c:v>2014</c:v>
                </c:pt>
                <c:pt idx="5">
                  <c:v>2015</c:v>
                </c:pt>
                <c:pt idx="6">
                  <c:v>2016</c:v>
                </c:pt>
                <c:pt idx="7">
                  <c:v>2017</c:v>
                </c:pt>
                <c:pt idx="8">
                  <c:v>2018</c:v>
                </c:pt>
                <c:pt idx="9">
                  <c:v>2019</c:v>
                </c:pt>
                <c:pt idx="10">
                  <c:v>2020</c:v>
                </c:pt>
                <c:pt idx="11">
                  <c:v>2021</c:v>
                </c:pt>
                <c:pt idx="12">
                  <c:v>2022</c:v>
                </c:pt>
                <c:pt idx="13">
                  <c:v>2023</c:v>
                </c:pt>
                <c:pt idx="14">
                  <c:v>2024</c:v>
                </c:pt>
                <c:pt idx="15">
                  <c:v>2025</c:v>
                </c:pt>
                <c:pt idx="16">
                  <c:v>2026E</c:v>
                </c:pt>
                <c:pt idx="17">
                  <c:v>…</c:v>
                </c:pt>
              </c:strCache>
            </c:strRef>
          </c:cat>
          <c:val>
            <c:numRef>
              <c:f>Sheet1!$B$2:$B$19</c:f>
              <c:numCache>
                <c:formatCode>0.00</c:formatCode>
                <c:ptCount val="18"/>
                <c:pt idx="0">
                  <c:v>6.2421999999999995</c:v>
                </c:pt>
                <c:pt idx="1">
                  <c:v>7.3277999999999999</c:v>
                </c:pt>
                <c:pt idx="2">
                  <c:v>8.0770999999999997</c:v>
                </c:pt>
                <c:pt idx="3">
                  <c:v>8.4782999999999991</c:v>
                </c:pt>
                <c:pt idx="4">
                  <c:v>8.902215</c:v>
                </c:pt>
                <c:pt idx="5">
                  <c:v>9.5698589999999992</c:v>
                </c:pt>
                <c:pt idx="6">
                  <c:v>9.5698589999999992</c:v>
                </c:pt>
                <c:pt idx="7">
                  <c:v>10.151835</c:v>
                </c:pt>
                <c:pt idx="8">
                  <c:v>10.213135999999999</c:v>
                </c:pt>
                <c:pt idx="9">
                  <c:v>11.000196000000001</c:v>
                </c:pt>
                <c:pt idx="10">
                  <c:v>11.000196000000001</c:v>
                </c:pt>
                <c:pt idx="11">
                  <c:v>10.947863</c:v>
                </c:pt>
                <c:pt idx="12">
                  <c:v>11.330201879999999</c:v>
                </c:pt>
                <c:pt idx="13">
                  <c:v>11.840061</c:v>
                </c:pt>
                <c:pt idx="14">
                  <c:v>12.408408</c:v>
                </c:pt>
                <c:pt idx="15">
                  <c:v>13.003986450000001</c:v>
                </c:pt>
                <c:pt idx="16">
                  <c:v>13.589165840250001</c:v>
                </c:pt>
                <c:pt idx="17">
                  <c:v>14.200678303061249</c:v>
                </c:pt>
              </c:numCache>
            </c:numRef>
          </c:val>
          <c:smooth val="0"/>
          <c:extLst>
            <c:ext xmlns:c16="http://schemas.microsoft.com/office/drawing/2014/chart" uri="{C3380CC4-5D6E-409C-BE32-E72D297353CC}">
              <c16:uniqueId val="{00000000-A3C7-4E6D-9FC9-11548B87E9F6}"/>
            </c:ext>
          </c:extLst>
        </c:ser>
        <c:ser>
          <c:idx val="1"/>
          <c:order val="1"/>
          <c:tx>
            <c:strRef>
              <c:f>Sheet1!$C$1</c:f>
              <c:strCache>
                <c:ptCount val="1"/>
                <c:pt idx="0">
                  <c:v>Generation Cost</c:v>
                </c:pt>
              </c:strCache>
            </c:strRef>
          </c:tx>
          <c:spPr>
            <a:ln w="28575" cap="rnd">
              <a:solidFill>
                <a:schemeClr val="accent6"/>
              </a:solidFill>
              <a:round/>
            </a:ln>
            <a:effectLst/>
          </c:spPr>
          <c:marker>
            <c:symbol val="none"/>
          </c:marker>
          <c:dPt>
            <c:idx val="17"/>
            <c:marker>
              <c:symbol val="none"/>
            </c:marker>
            <c:bubble3D val="0"/>
            <c:spPr>
              <a:ln w="28575" cap="rnd">
                <a:solidFill>
                  <a:schemeClr val="accent6"/>
                </a:solidFill>
                <a:prstDash val="sysDash"/>
                <a:round/>
              </a:ln>
              <a:effectLst/>
            </c:spPr>
            <c:extLst>
              <c:ext xmlns:c16="http://schemas.microsoft.com/office/drawing/2014/chart" uri="{C3380CC4-5D6E-409C-BE32-E72D297353CC}">
                <c16:uniqueId val="{00000001-40E6-494C-89E9-150A164791DD}"/>
              </c:ext>
            </c:extLst>
          </c:dPt>
          <c:dPt>
            <c:idx val="18"/>
            <c:marker>
              <c:symbol val="none"/>
            </c:marker>
            <c:bubble3D val="0"/>
            <c:spPr>
              <a:ln w="28575" cap="rnd">
                <a:solidFill>
                  <a:schemeClr val="accent6"/>
                </a:solidFill>
                <a:prstDash val="sysDash"/>
                <a:round/>
              </a:ln>
              <a:effectLst/>
            </c:spPr>
            <c:extLst>
              <c:ext xmlns:c16="http://schemas.microsoft.com/office/drawing/2014/chart" uri="{C3380CC4-5D6E-409C-BE32-E72D297353CC}">
                <c16:uniqueId val="{00000002-40E6-494C-89E9-150A164791DD}"/>
              </c:ext>
            </c:extLst>
          </c:dPt>
          <c:dLbls>
            <c:dLbl>
              <c:idx val="2"/>
              <c:dLblPos val="b"/>
              <c:showLegendKey val="0"/>
              <c:showVal val="1"/>
              <c:showCatName val="0"/>
              <c:showSerName val="0"/>
              <c:showPercent val="0"/>
              <c:showBubbleSize val="0"/>
              <c:extLst>
                <c:ext xmlns:c15="http://schemas.microsoft.com/office/drawing/2012/chart" uri="{CE6537A1-D6FC-4f65-9D91-7224C49458BB}">
                  <c15:layout>
                    <c:manualLayout>
                      <c:w val="2.6601818221125877E-2"/>
                      <c:h val="6.9668910354035288E-2"/>
                    </c:manualLayout>
                  </c15:layout>
                </c:ext>
                <c:ext xmlns:c16="http://schemas.microsoft.com/office/drawing/2014/chart" uri="{C3380CC4-5D6E-409C-BE32-E72D297353CC}">
                  <c16:uniqueId val="{00000000-B71B-4F38-90CC-723D96E2D5D7}"/>
                </c:ext>
              </c:extLst>
            </c:dLbl>
            <c:dLbl>
              <c:idx val="7"/>
              <c:layout>
                <c:manualLayout>
                  <c:x val="-2.7084300519182904E-2"/>
                  <c:y val="4.7228842965428362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B71B-4F38-90CC-723D96E2D5D7}"/>
                </c:ext>
              </c:extLst>
            </c:dLbl>
            <c:dLbl>
              <c:idx val="9"/>
              <c:layout>
                <c:manualLayout>
                  <c:x val="-2.0217458253386379E-2"/>
                  <c:y val="4.156930516250109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B71B-4F38-90CC-723D96E2D5D7}"/>
                </c:ext>
              </c:extLst>
            </c:dLbl>
            <c:dLbl>
              <c:idx val="10"/>
              <c:layout>
                <c:manualLayout>
                  <c:x val="-1.9114790413666274E-2"/>
                  <c:y val="4.156930516250109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B71B-4F38-90CC-723D96E2D5D7}"/>
                </c:ext>
              </c:extLst>
            </c:dLbl>
            <c:dLbl>
              <c:idx val="14"/>
              <c:layout>
                <c:manualLayout>
                  <c:x val="-2.132012609310632E-2"/>
                  <c:y val="3.873953626103748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B71B-4F38-90CC-723D96E2D5D7}"/>
                </c:ext>
              </c:extLst>
            </c:dLbl>
            <c:dLbl>
              <c:idx val="15"/>
              <c:layout>
                <c:manualLayout>
                  <c:x val="-2.3525461772546368E-2"/>
                  <c:y val="3.873953626103744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B71B-4F38-90CC-723D96E2D5D7}"/>
                </c:ext>
              </c:extLst>
            </c:dLbl>
            <c:dLbl>
              <c:idx val="16"/>
              <c:layout>
                <c:manualLayout>
                  <c:x val="-2.3518515833398524E-2"/>
                  <c:y val="5.005861186689213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5FFD-4868-8240-BCD7647D77BA}"/>
                </c:ext>
              </c:extLst>
            </c:dLbl>
            <c:dLbl>
              <c:idx val="17"/>
              <c:delete val="1"/>
              <c:extLst>
                <c:ext xmlns:c15="http://schemas.microsoft.com/office/drawing/2012/chart" uri="{CE6537A1-D6FC-4f65-9D91-7224C49458BB}"/>
                <c:ext xmlns:c16="http://schemas.microsoft.com/office/drawing/2014/chart" uri="{C3380CC4-5D6E-409C-BE32-E72D297353CC}">
                  <c16:uniqueId val="{00000001-40E6-494C-89E9-150A164791DD}"/>
                </c:ext>
              </c:extLst>
            </c:dLbl>
            <c:dLbl>
              <c:idx val="18"/>
              <c:delete val="1"/>
              <c:extLst>
                <c:ext xmlns:c15="http://schemas.microsoft.com/office/drawing/2012/chart" uri="{CE6537A1-D6FC-4f65-9D91-7224C49458BB}"/>
                <c:ext xmlns:c16="http://schemas.microsoft.com/office/drawing/2014/chart" uri="{C3380CC4-5D6E-409C-BE32-E72D297353CC}">
                  <c16:uniqueId val="{00000002-40E6-494C-89E9-150A164791DD}"/>
                </c:ext>
              </c:extLst>
            </c:dLbl>
            <c:numFmt formatCode="#,##0.0" sourceLinked="0"/>
            <c:spPr>
              <a:noFill/>
              <a:ln>
                <a:noFill/>
              </a:ln>
              <a:effectLst/>
            </c:spPr>
            <c:txPr>
              <a:bodyPr rot="0" spcFirstLastPara="1" vertOverflow="ellipsis" vert="horz" wrap="square" anchor="ctr" anchorCtr="1"/>
              <a:lstStyle/>
              <a:p>
                <a:pPr>
                  <a:defRPr sz="1400" b="0" i="0" u="none" strike="noStrike" kern="1200" baseline="0">
                    <a:solidFill>
                      <a:schemeClr val="accent6"/>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Sheet1!$A$2:$A$19</c:f>
              <c:strCache>
                <c:ptCount val="18"/>
                <c:pt idx="0">
                  <c:v>2010</c:v>
                </c:pt>
                <c:pt idx="1">
                  <c:v>2011</c:v>
                </c:pt>
                <c:pt idx="2">
                  <c:v>2012</c:v>
                </c:pt>
                <c:pt idx="3">
                  <c:v>2013</c:v>
                </c:pt>
                <c:pt idx="4">
                  <c:v>2014</c:v>
                </c:pt>
                <c:pt idx="5">
                  <c:v>2015</c:v>
                </c:pt>
                <c:pt idx="6">
                  <c:v>2016</c:v>
                </c:pt>
                <c:pt idx="7">
                  <c:v>2017</c:v>
                </c:pt>
                <c:pt idx="8">
                  <c:v>2018</c:v>
                </c:pt>
                <c:pt idx="9">
                  <c:v>2019</c:v>
                </c:pt>
                <c:pt idx="10">
                  <c:v>2020</c:v>
                </c:pt>
                <c:pt idx="11">
                  <c:v>2021</c:v>
                </c:pt>
                <c:pt idx="12">
                  <c:v>2022</c:v>
                </c:pt>
                <c:pt idx="13">
                  <c:v>2023</c:v>
                </c:pt>
                <c:pt idx="14">
                  <c:v>2024</c:v>
                </c:pt>
                <c:pt idx="15">
                  <c:v>2025</c:v>
                </c:pt>
                <c:pt idx="16">
                  <c:v>2026E</c:v>
                </c:pt>
                <c:pt idx="17">
                  <c:v>…</c:v>
                </c:pt>
              </c:strCache>
            </c:strRef>
          </c:cat>
          <c:val>
            <c:numRef>
              <c:f>Sheet1!$C$2:$C$19</c:f>
              <c:numCache>
                <c:formatCode>0.00</c:formatCode>
                <c:ptCount val="18"/>
                <c:pt idx="0">
                  <c:v>6.9619999999999997</c:v>
                </c:pt>
                <c:pt idx="1">
                  <c:v>7.5637999999999996</c:v>
                </c:pt>
                <c:pt idx="2">
                  <c:v>7.803045</c:v>
                </c:pt>
                <c:pt idx="3">
                  <c:v>8.6954200000000004</c:v>
                </c:pt>
                <c:pt idx="4">
                  <c:v>9.0821649999999998</c:v>
                </c:pt>
                <c:pt idx="5">
                  <c:v>9.6390659999999997</c:v>
                </c:pt>
                <c:pt idx="6">
                  <c:v>9.8252109999999995</c:v>
                </c:pt>
                <c:pt idx="7">
                  <c:v>9.8398430000000001</c:v>
                </c:pt>
                <c:pt idx="8">
                  <c:v>10.191719000000001</c:v>
                </c:pt>
                <c:pt idx="9">
                  <c:v>10.908215</c:v>
                </c:pt>
                <c:pt idx="10">
                  <c:v>10.774698000000001</c:v>
                </c:pt>
                <c:pt idx="11">
                  <c:v>10.973409999999999</c:v>
                </c:pt>
                <c:pt idx="12">
                  <c:v>11.990334000000001</c:v>
                </c:pt>
                <c:pt idx="13">
                  <c:v>12.32451</c:v>
                </c:pt>
                <c:pt idx="14">
                  <c:v>12.173352</c:v>
                </c:pt>
                <c:pt idx="15">
                  <c:v>12.57499104</c:v>
                </c:pt>
                <c:pt idx="16">
                  <c:v>12.989881479999999</c:v>
                </c:pt>
                <c:pt idx="17">
                  <c:v>13.574426146599999</c:v>
                </c:pt>
              </c:numCache>
            </c:numRef>
          </c:val>
          <c:smooth val="0"/>
          <c:extLst>
            <c:ext xmlns:c16="http://schemas.microsoft.com/office/drawing/2014/chart" uri="{C3380CC4-5D6E-409C-BE32-E72D297353CC}">
              <c16:uniqueId val="{00000001-A3C7-4E6D-9FC9-11548B87E9F6}"/>
            </c:ext>
          </c:extLst>
        </c:ser>
        <c:dLbls>
          <c:showLegendKey val="0"/>
          <c:showVal val="0"/>
          <c:showCatName val="0"/>
          <c:showSerName val="0"/>
          <c:showPercent val="0"/>
          <c:showBubbleSize val="0"/>
        </c:dLbls>
        <c:smooth val="0"/>
        <c:axId val="1933906944"/>
        <c:axId val="1933908864"/>
      </c:lineChart>
      <c:catAx>
        <c:axId val="1933906944"/>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1933908864"/>
        <c:crosses val="autoZero"/>
        <c:auto val="1"/>
        <c:lblAlgn val="ctr"/>
        <c:lblOffset val="100"/>
        <c:noMultiLvlLbl val="0"/>
      </c:catAx>
      <c:valAx>
        <c:axId val="1933908864"/>
        <c:scaling>
          <c:orientation val="minMax"/>
          <c:max val="16"/>
          <c:min val="0"/>
        </c:scaling>
        <c:delete val="0"/>
        <c:axPos val="l"/>
        <c:majorGridlines>
          <c:spPr>
            <a:ln w="9525" cap="flat" cmpd="sng" algn="ctr">
              <a:solidFill>
                <a:schemeClr val="tx1">
                  <a:lumMod val="15000"/>
                  <a:lumOff val="85000"/>
                </a:schemeClr>
              </a:solidFill>
              <a:round/>
            </a:ln>
            <a:effectLst/>
          </c:spPr>
        </c:majorGridlines>
        <c:numFmt formatCode="0.0" sourceLinked="0"/>
        <c:majorTickMark val="out"/>
        <c:minorTickMark val="none"/>
        <c:tickLblPos val="nextTo"/>
        <c:spPr>
          <a:noFill/>
          <a:ln>
            <a:solidFill>
              <a:schemeClr val="tx1"/>
            </a:solidFill>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1933906944"/>
        <c:crosses val="autoZero"/>
        <c:crossBetween val="between"/>
      </c:valAx>
      <c:spPr>
        <a:noFill/>
        <a:ln>
          <a:noFill/>
        </a:ln>
        <a:effectLst/>
      </c:spPr>
    </c:plotArea>
    <c:legend>
      <c:legendPos val="t"/>
      <c:layout>
        <c:manualLayout>
          <c:xMode val="edge"/>
          <c:yMode val="edge"/>
          <c:x val="0.19517253623565742"/>
          <c:y val="3.6741944256395126E-2"/>
          <c:w val="0.65479548315424252"/>
          <c:h val="0.1122180706718279"/>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400">
          <a:solidFill>
            <a:schemeClr val="tx1"/>
          </a:solidFill>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8098018573454009E-2"/>
          <c:y val="8.0344759330782237E-2"/>
          <c:w val="0.94848696594866766"/>
          <c:h val="0.82249328154454959"/>
        </c:manualLayout>
      </c:layout>
      <c:lineChart>
        <c:grouping val="standard"/>
        <c:varyColors val="0"/>
        <c:ser>
          <c:idx val="0"/>
          <c:order val="0"/>
          <c:tx>
            <c:strRef>
              <c:f>Sheet1!$B$1</c:f>
              <c:strCache>
                <c:ptCount val="1"/>
                <c:pt idx="0">
                  <c:v>Domestic</c:v>
                </c:pt>
              </c:strCache>
            </c:strRef>
          </c:tx>
          <c:spPr>
            <a:ln w="28575" cap="rnd">
              <a:solidFill>
                <a:schemeClr val="accent1"/>
              </a:solidFill>
              <a:round/>
            </a:ln>
            <a:effectLst/>
          </c:spPr>
          <c:marker>
            <c:symbol val="none"/>
          </c:marker>
          <c:dPt>
            <c:idx val="10"/>
            <c:marker>
              <c:symbol val="none"/>
            </c:marker>
            <c:bubble3D val="0"/>
            <c:spPr>
              <a:ln w="28575" cap="rnd">
                <a:solidFill>
                  <a:schemeClr val="accent1"/>
                </a:solidFill>
                <a:prstDash val="dash"/>
                <a:round/>
              </a:ln>
              <a:effectLst/>
            </c:spPr>
            <c:extLst>
              <c:ext xmlns:c16="http://schemas.microsoft.com/office/drawing/2014/chart" uri="{C3380CC4-5D6E-409C-BE32-E72D297353CC}">
                <c16:uniqueId val="{00000000-8512-448B-B07F-1A371423599F}"/>
              </c:ext>
            </c:extLst>
          </c:dPt>
          <c:dPt>
            <c:idx val="11"/>
            <c:marker>
              <c:symbol val="none"/>
            </c:marker>
            <c:bubble3D val="0"/>
            <c:spPr>
              <a:ln w="28575" cap="rnd">
                <a:solidFill>
                  <a:schemeClr val="accent1"/>
                </a:solidFill>
                <a:prstDash val="dash"/>
                <a:round/>
              </a:ln>
              <a:effectLst/>
            </c:spPr>
            <c:extLst>
              <c:ext xmlns:c16="http://schemas.microsoft.com/office/drawing/2014/chart" uri="{C3380CC4-5D6E-409C-BE32-E72D297353CC}">
                <c16:uniqueId val="{00000004-7B4A-48DD-8FC8-567398B0A7D8}"/>
              </c:ext>
            </c:extLst>
          </c:dPt>
          <c:dPt>
            <c:idx val="12"/>
            <c:marker>
              <c:symbol val="none"/>
            </c:marker>
            <c:bubble3D val="0"/>
            <c:spPr>
              <a:ln w="28575" cap="rnd">
                <a:solidFill>
                  <a:schemeClr val="accent1"/>
                </a:solidFill>
                <a:prstDash val="dash"/>
                <a:round/>
              </a:ln>
              <a:effectLst/>
            </c:spPr>
            <c:extLst>
              <c:ext xmlns:c16="http://schemas.microsoft.com/office/drawing/2014/chart" uri="{C3380CC4-5D6E-409C-BE32-E72D297353CC}">
                <c16:uniqueId val="{00000006-7B4A-48DD-8FC8-567398B0A7D8}"/>
              </c:ext>
            </c:extLst>
          </c:dPt>
          <c:dLbls>
            <c:dLbl>
              <c:idx val="11"/>
              <c:dLblPos val="b"/>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7B4A-48DD-8FC8-567398B0A7D8}"/>
                </c:ext>
              </c:extLst>
            </c:dLbl>
            <c:dLbl>
              <c:idx val="12"/>
              <c:layout>
                <c:manualLayout>
                  <c:x val="-4.2235466374415222E-3"/>
                  <c:y val="2.6994138716955836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7B4A-48DD-8FC8-567398B0A7D8}"/>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Sheet1!$A$2:$A$14</c:f>
              <c:strCache>
                <c:ptCount val="13"/>
                <c:pt idx="0">
                  <c:v>2015</c:v>
                </c:pt>
                <c:pt idx="1">
                  <c:v>2016</c:v>
                </c:pt>
                <c:pt idx="2">
                  <c:v>2017</c:v>
                </c:pt>
                <c:pt idx="3">
                  <c:v>2018</c:v>
                </c:pt>
                <c:pt idx="4">
                  <c:v>2019</c:v>
                </c:pt>
                <c:pt idx="5">
                  <c:v>2020</c:v>
                </c:pt>
                <c:pt idx="6">
                  <c:v>2021</c:v>
                </c:pt>
                <c:pt idx="7">
                  <c:v>2022</c:v>
                </c:pt>
                <c:pt idx="8">
                  <c:v>2023</c:v>
                </c:pt>
                <c:pt idx="9">
                  <c:v>2024</c:v>
                </c:pt>
                <c:pt idx="10">
                  <c:v>2030F</c:v>
                </c:pt>
                <c:pt idx="11">
                  <c:v>2040F</c:v>
                </c:pt>
                <c:pt idx="12">
                  <c:v>2050F</c:v>
                </c:pt>
              </c:strCache>
            </c:strRef>
          </c:cat>
          <c:val>
            <c:numRef>
              <c:f>Sheet1!$B$2:$B$14</c:f>
              <c:numCache>
                <c:formatCode>General</c:formatCode>
                <c:ptCount val="13"/>
                <c:pt idx="0">
                  <c:v>367461</c:v>
                </c:pt>
                <c:pt idx="1">
                  <c:v>419006</c:v>
                </c:pt>
                <c:pt idx="2">
                  <c:v>384162</c:v>
                </c:pt>
                <c:pt idx="3">
                  <c:v>384487</c:v>
                </c:pt>
                <c:pt idx="4">
                  <c:v>397373</c:v>
                </c:pt>
                <c:pt idx="5">
                  <c:v>344201</c:v>
                </c:pt>
                <c:pt idx="6">
                  <c:v>293452</c:v>
                </c:pt>
                <c:pt idx="7">
                  <c:v>354901</c:v>
                </c:pt>
                <c:pt idx="8">
                  <c:v>301356</c:v>
                </c:pt>
                <c:pt idx="9">
                  <c:v>226000</c:v>
                </c:pt>
                <c:pt idx="10" formatCode="#,##0">
                  <c:v>577800</c:v>
                </c:pt>
                <c:pt idx="11" formatCode="#,##0">
                  <c:v>577800</c:v>
                </c:pt>
                <c:pt idx="12" formatCode="#,##0">
                  <c:v>385200</c:v>
                </c:pt>
              </c:numCache>
            </c:numRef>
          </c:val>
          <c:smooth val="0"/>
          <c:extLst>
            <c:ext xmlns:c16="http://schemas.microsoft.com/office/drawing/2014/chart" uri="{C3380CC4-5D6E-409C-BE32-E72D297353CC}">
              <c16:uniqueId val="{00000000-0071-4A2F-A0EB-23463D0BD933}"/>
            </c:ext>
          </c:extLst>
        </c:ser>
        <c:ser>
          <c:idx val="1"/>
          <c:order val="1"/>
          <c:tx>
            <c:strRef>
              <c:f>Sheet1!$C$1</c:f>
              <c:strCache>
                <c:ptCount val="1"/>
                <c:pt idx="0">
                  <c:v>Import</c:v>
                </c:pt>
              </c:strCache>
            </c:strRef>
          </c:tx>
          <c:spPr>
            <a:ln w="28575" cap="rnd">
              <a:solidFill>
                <a:schemeClr val="accent6"/>
              </a:solidFill>
              <a:round/>
            </a:ln>
            <a:effectLst/>
          </c:spPr>
          <c:marker>
            <c:symbol val="none"/>
          </c:marker>
          <c:dPt>
            <c:idx val="10"/>
            <c:marker>
              <c:symbol val="none"/>
            </c:marker>
            <c:bubble3D val="0"/>
            <c:spPr>
              <a:ln w="28575" cap="rnd">
                <a:solidFill>
                  <a:schemeClr val="accent6"/>
                </a:solidFill>
                <a:prstDash val="dash"/>
                <a:round/>
              </a:ln>
              <a:effectLst/>
            </c:spPr>
            <c:extLst>
              <c:ext xmlns:c16="http://schemas.microsoft.com/office/drawing/2014/chart" uri="{C3380CC4-5D6E-409C-BE32-E72D297353CC}">
                <c16:uniqueId val="{00000003-7B4A-48DD-8FC8-567398B0A7D8}"/>
              </c:ext>
            </c:extLst>
          </c:dPt>
          <c:dPt>
            <c:idx val="11"/>
            <c:marker>
              <c:symbol val="none"/>
            </c:marker>
            <c:bubble3D val="0"/>
            <c:spPr>
              <a:ln w="28575" cap="rnd">
                <a:solidFill>
                  <a:schemeClr val="accent6"/>
                </a:solidFill>
                <a:prstDash val="dash"/>
                <a:round/>
              </a:ln>
              <a:effectLst/>
            </c:spPr>
            <c:extLst>
              <c:ext xmlns:c16="http://schemas.microsoft.com/office/drawing/2014/chart" uri="{C3380CC4-5D6E-409C-BE32-E72D297353CC}">
                <c16:uniqueId val="{00000002-7B4A-48DD-8FC8-567398B0A7D8}"/>
              </c:ext>
            </c:extLst>
          </c:dPt>
          <c:dPt>
            <c:idx val="12"/>
            <c:marker>
              <c:symbol val="none"/>
            </c:marker>
            <c:bubble3D val="0"/>
            <c:spPr>
              <a:ln w="28575" cap="rnd">
                <a:solidFill>
                  <a:schemeClr val="accent6"/>
                </a:solidFill>
                <a:prstDash val="dash"/>
                <a:round/>
              </a:ln>
              <a:effectLst/>
            </c:spPr>
            <c:extLst>
              <c:ext xmlns:c16="http://schemas.microsoft.com/office/drawing/2014/chart" uri="{C3380CC4-5D6E-409C-BE32-E72D297353CC}">
                <c16:uniqueId val="{00000005-7B4A-48DD-8FC8-567398B0A7D8}"/>
              </c:ext>
            </c:extLst>
          </c:dPt>
          <c:dLbls>
            <c:dLbl>
              <c:idx val="11"/>
              <c:dLblPos val="b"/>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7B4A-48DD-8FC8-567398B0A7D8}"/>
                </c:ext>
              </c:extLst>
            </c:dLbl>
            <c:dLbl>
              <c:idx val="12"/>
              <c:layout>
                <c:manualLayout>
                  <c:x val="-9.1303958332462519E-4"/>
                  <c:y val="-2.2296984611535089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7B4A-48DD-8FC8-567398B0A7D8}"/>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Sheet1!$A$2:$A$14</c:f>
              <c:strCache>
                <c:ptCount val="13"/>
                <c:pt idx="0">
                  <c:v>2015</c:v>
                </c:pt>
                <c:pt idx="1">
                  <c:v>2016</c:v>
                </c:pt>
                <c:pt idx="2">
                  <c:v>2017</c:v>
                </c:pt>
                <c:pt idx="3">
                  <c:v>2018</c:v>
                </c:pt>
                <c:pt idx="4">
                  <c:v>2019</c:v>
                </c:pt>
                <c:pt idx="5">
                  <c:v>2020</c:v>
                </c:pt>
                <c:pt idx="6">
                  <c:v>2021</c:v>
                </c:pt>
                <c:pt idx="7">
                  <c:v>2022</c:v>
                </c:pt>
                <c:pt idx="8">
                  <c:v>2023</c:v>
                </c:pt>
                <c:pt idx="9">
                  <c:v>2024</c:v>
                </c:pt>
                <c:pt idx="10">
                  <c:v>2030F</c:v>
                </c:pt>
                <c:pt idx="11">
                  <c:v>2040F</c:v>
                </c:pt>
                <c:pt idx="12">
                  <c:v>2050F</c:v>
                </c:pt>
              </c:strCache>
            </c:strRef>
          </c:cat>
          <c:val>
            <c:numRef>
              <c:f>Sheet1!$C$2:$C$14</c:f>
              <c:numCache>
                <c:formatCode>General</c:formatCode>
                <c:ptCount val="13"/>
                <c:pt idx="8">
                  <c:v>2950.835</c:v>
                </c:pt>
                <c:pt idx="9">
                  <c:v>14411.300000000001</c:v>
                </c:pt>
                <c:pt idx="10" formatCode="#,##0">
                  <c:v>693360</c:v>
                </c:pt>
                <c:pt idx="11" formatCode="#,##0">
                  <c:v>839736</c:v>
                </c:pt>
                <c:pt idx="12" formatCode="#,##0">
                  <c:v>462240</c:v>
                </c:pt>
              </c:numCache>
            </c:numRef>
          </c:val>
          <c:smooth val="0"/>
          <c:extLst>
            <c:ext xmlns:c16="http://schemas.microsoft.com/office/drawing/2014/chart" uri="{C3380CC4-5D6E-409C-BE32-E72D297353CC}">
              <c16:uniqueId val="{00000001-0071-4A2F-A0EB-23463D0BD933}"/>
            </c:ext>
          </c:extLst>
        </c:ser>
        <c:dLbls>
          <c:showLegendKey val="0"/>
          <c:showVal val="0"/>
          <c:showCatName val="0"/>
          <c:showSerName val="0"/>
          <c:showPercent val="0"/>
          <c:showBubbleSize val="0"/>
        </c:dLbls>
        <c:smooth val="0"/>
        <c:axId val="1924982752"/>
        <c:axId val="1924973152"/>
      </c:lineChart>
      <c:catAx>
        <c:axId val="1924982752"/>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1924973152"/>
        <c:crosses val="autoZero"/>
        <c:auto val="1"/>
        <c:lblAlgn val="ctr"/>
        <c:lblOffset val="100"/>
        <c:noMultiLvlLbl val="0"/>
      </c:catAx>
      <c:valAx>
        <c:axId val="1924973152"/>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solidFill>
              <a:schemeClr val="tx1"/>
            </a:solidFill>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1924982752"/>
        <c:crosses val="autoZero"/>
        <c:crossBetween val="between"/>
        <c:majorUnit val="200000"/>
      </c:valAx>
      <c:spPr>
        <a:noFill/>
        <a:ln>
          <a:noFill/>
        </a:ln>
        <a:effectLst/>
      </c:spPr>
    </c:plotArea>
    <c:legend>
      <c:legendPos val="t"/>
      <c:layout>
        <c:manualLayout>
          <c:xMode val="edge"/>
          <c:yMode val="edge"/>
          <c:x val="0.40216109205373168"/>
          <c:y val="5.7989556857048208E-3"/>
          <c:w val="0.19567781589253661"/>
          <c:h val="7.0845202357298312E-2"/>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4.1841570751523359E-2"/>
          <c:y val="7.1086556169429091E-2"/>
          <c:w val="0.95111712931618142"/>
          <c:h val="0.85782688766114179"/>
        </c:manualLayout>
      </c:layout>
      <c:barChart>
        <c:barDir val="col"/>
        <c:grouping val="stacked"/>
        <c:varyColors val="0"/>
        <c:ser>
          <c:idx val="0"/>
          <c:order val="0"/>
          <c:spPr>
            <a:noFill/>
            <a:ln>
              <a:noFill/>
            </a:ln>
          </c:spPr>
          <c:invertIfNegative val="0"/>
          <c:dPt>
            <c:idx val="0"/>
            <c:invertIfNegative val="0"/>
            <c:bubble3D val="0"/>
            <c:spPr>
              <a:solidFill>
                <a:schemeClr val="accent1">
                  <a:lumMod val="60000"/>
                  <a:lumOff val="40000"/>
                </a:schemeClr>
              </a:solidFill>
              <a:ln w="12700" cmpd="sng" algn="ctr">
                <a:solidFill>
                  <a:schemeClr val="bg1"/>
                </a:solidFill>
                <a:prstDash val="solid"/>
              </a:ln>
            </c:spPr>
            <c:extLst>
              <c:ext xmlns:c16="http://schemas.microsoft.com/office/drawing/2014/chart" uri="{C3380CC4-5D6E-409C-BE32-E72D297353CC}">
                <c16:uniqueId val="{00000000-7B23-4602-A0E1-A919D5A35198}"/>
              </c:ext>
            </c:extLst>
          </c:dPt>
          <c:dPt>
            <c:idx val="3"/>
            <c:invertIfNegative val="0"/>
            <c:bubble3D val="0"/>
            <c:spPr>
              <a:solidFill>
                <a:srgbClr val="1736B6"/>
              </a:solidFill>
              <a:ln>
                <a:noFill/>
              </a:ln>
            </c:spPr>
            <c:extLst>
              <c:ext xmlns:c16="http://schemas.microsoft.com/office/drawing/2014/chart" uri="{C3380CC4-5D6E-409C-BE32-E72D297353CC}">
                <c16:uniqueId val="{00000001-7B23-4602-A0E1-A919D5A35198}"/>
              </c:ext>
            </c:extLst>
          </c:dPt>
          <c:dLbls>
            <c:dLbl>
              <c:idx val="0"/>
              <c:layout>
                <c:manualLayout>
                  <c:x val="0"/>
                  <c:y val="-1.4732965009208103E-3"/>
                </c:manualLayout>
              </c:layout>
              <c:numFmt formatCode="#,##0;#,##0" sourceLinked="0"/>
              <c:spPr>
                <a:noFill/>
                <a:ln>
                  <a:noFill/>
                </a:ln>
              </c:spPr>
              <c:txPr>
                <a:bodyPr wrap="none"/>
                <a:lstStyle/>
                <a:p>
                  <a:pPr>
                    <a:defRPr sz="1400" kern="1200">
                      <a:solidFill>
                        <a:schemeClr val="tx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0-7B23-4602-A0E1-A919D5A35198}"/>
                </c:ext>
              </c:extLst>
            </c:dLbl>
            <c:dLbl>
              <c:idx val="3"/>
              <c:layout>
                <c:manualLayout>
                  <c:x val="0"/>
                  <c:y val="-0.41546961325966852"/>
                </c:manualLayout>
              </c:layout>
              <c:numFmt formatCode="#,##0;&quot;-&quot;#,##0" sourceLinked="0"/>
              <c:spPr>
                <a:noFill/>
                <a:ln>
                  <a:noFill/>
                </a:ln>
              </c:spPr>
              <c:txPr>
                <a:bodyPr wrap="none"/>
                <a:lstStyle/>
                <a:p>
                  <a:pPr>
                    <a:defRPr sz="1400" kern="1200">
                      <a:solidFill>
                        <a:schemeClr val="tx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7B23-4602-A0E1-A919D5A35198}"/>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val>
            <c:numRef>
              <c:f>Sheet1!$A$1:$D$1</c:f>
              <c:numCache>
                <c:formatCode>General</c:formatCode>
                <c:ptCount val="4"/>
                <c:pt idx="0">
                  <c:v>3</c:v>
                </c:pt>
                <c:pt idx="1">
                  <c:v>4</c:v>
                </c:pt>
                <c:pt idx="2">
                  <c:v>17</c:v>
                </c:pt>
                <c:pt idx="3">
                  <c:v>36</c:v>
                </c:pt>
              </c:numCache>
            </c:numRef>
          </c:val>
          <c:extLst>
            <c:ext xmlns:c16="http://schemas.microsoft.com/office/drawing/2014/chart" uri="{C3380CC4-5D6E-409C-BE32-E72D297353CC}">
              <c16:uniqueId val="{00000002-7B23-4602-A0E1-A919D5A35198}"/>
            </c:ext>
          </c:extLst>
        </c:ser>
        <c:ser>
          <c:idx val="1"/>
          <c:order val="1"/>
          <c:spPr>
            <a:solidFill>
              <a:schemeClr val="accent1"/>
            </a:solidFill>
            <a:ln>
              <a:noFill/>
            </a:ln>
          </c:spPr>
          <c:invertIfNegative val="0"/>
          <c:dPt>
            <c:idx val="0"/>
            <c:invertIfNegative val="0"/>
            <c:bubble3D val="0"/>
            <c:spPr>
              <a:solidFill>
                <a:schemeClr val="accent1">
                  <a:lumMod val="40000"/>
                  <a:lumOff val="60000"/>
                </a:schemeClr>
              </a:solidFill>
              <a:ln w="12700" cmpd="sng" algn="ctr">
                <a:solidFill>
                  <a:schemeClr val="bg1"/>
                </a:solidFill>
                <a:prstDash val="solid"/>
              </a:ln>
            </c:spPr>
            <c:extLst>
              <c:ext xmlns:c16="http://schemas.microsoft.com/office/drawing/2014/chart" uri="{C3380CC4-5D6E-409C-BE32-E72D297353CC}">
                <c16:uniqueId val="{00000003-7B23-4602-A0E1-A919D5A35198}"/>
              </c:ext>
            </c:extLst>
          </c:dPt>
          <c:dLbls>
            <c:dLbl>
              <c:idx val="1"/>
              <c:layout>
                <c:manualLayout>
                  <c:x val="0"/>
                  <c:y val="-1.4732965009208103E-3"/>
                </c:manualLayout>
              </c:layout>
              <c:numFmt formatCode="#,##0;#,##0" sourceLinked="0"/>
              <c:spPr>
                <a:noFill/>
                <a:ln>
                  <a:noFill/>
                </a:ln>
              </c:spPr>
              <c:txPr>
                <a:bodyPr wrap="none"/>
                <a:lstStyle/>
                <a:p>
                  <a:pPr>
                    <a:defRPr sz="1400" kern="120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4-7B23-4602-A0E1-A919D5A35198}"/>
                </c:ext>
              </c:extLst>
            </c:dLbl>
            <c:dLbl>
              <c:idx val="2"/>
              <c:layout>
                <c:manualLayout>
                  <c:x val="0"/>
                  <c:y val="-1.1049723756906078E-3"/>
                </c:manualLayout>
              </c:layout>
              <c:numFmt formatCode="#,##0;#,##0" sourceLinked="0"/>
              <c:spPr>
                <a:noFill/>
                <a:ln>
                  <a:noFill/>
                </a:ln>
              </c:spPr>
              <c:txPr>
                <a:bodyPr wrap="none"/>
                <a:lstStyle/>
                <a:p>
                  <a:pPr>
                    <a:defRPr sz="1400" kern="120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5-7B23-4602-A0E1-A919D5A35198}"/>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val>
            <c:numRef>
              <c:f>Sheet1!$A$2:$D$2</c:f>
              <c:numCache>
                <c:formatCode>General</c:formatCode>
                <c:ptCount val="4"/>
                <c:pt idx="0">
                  <c:v>1</c:v>
                </c:pt>
                <c:pt idx="1">
                  <c:v>13</c:v>
                </c:pt>
                <c:pt idx="2">
                  <c:v>19</c:v>
                </c:pt>
              </c:numCache>
            </c:numRef>
          </c:val>
          <c:extLst>
            <c:ext xmlns:c16="http://schemas.microsoft.com/office/drawing/2014/chart" uri="{C3380CC4-5D6E-409C-BE32-E72D297353CC}">
              <c16:uniqueId val="{00000006-7B23-4602-A0E1-A919D5A35198}"/>
            </c:ext>
          </c:extLst>
        </c:ser>
        <c:dLbls>
          <c:showLegendKey val="0"/>
          <c:showVal val="0"/>
          <c:showCatName val="0"/>
          <c:showSerName val="0"/>
          <c:showPercent val="0"/>
          <c:showBubbleSize val="0"/>
        </c:dLbls>
        <c:gapWidth val="80"/>
        <c:overlap val="100"/>
        <c:axId val="5166976"/>
        <c:axId val="1"/>
      </c:barChart>
      <c:catAx>
        <c:axId val="5166976"/>
        <c:scaling>
          <c:orientation val="minMax"/>
        </c:scaling>
        <c:delete val="0"/>
        <c:axPos val="b"/>
        <c:majorGridlines>
          <c:spPr>
            <a:ln>
              <a:noFill/>
            </a:ln>
          </c:spPr>
        </c:majorGridlines>
        <c:majorTickMark val="out"/>
        <c:minorTickMark val="none"/>
        <c:tickLblPos val="none"/>
        <c:spPr>
          <a:ln w="9525" cmpd="sng" algn="ctr">
            <a:solidFill>
              <a:schemeClr val="tx1"/>
            </a:solidFill>
            <a:prstDash val="solid"/>
          </a:ln>
        </c:spPr>
        <c:crossAx val="1"/>
        <c:crosses val="min"/>
        <c:auto val="0"/>
        <c:lblAlgn val="ctr"/>
        <c:lblOffset val="100"/>
        <c:noMultiLvlLbl val="0"/>
      </c:catAx>
      <c:valAx>
        <c:axId val="1"/>
        <c:scaling>
          <c:orientation val="minMax"/>
          <c:max val="40"/>
          <c:min val="0"/>
        </c:scaling>
        <c:delete val="0"/>
        <c:axPos val="l"/>
        <c:majorGridlines>
          <c:spPr>
            <a:ln>
              <a:noFill/>
            </a:ln>
          </c:spPr>
        </c:majorGridlines>
        <c:numFmt formatCode="#,##0;&quot;-&quot;#,##0" sourceLinked="0"/>
        <c:majorTickMark val="out"/>
        <c:minorTickMark val="none"/>
        <c:tickLblPos val="nextTo"/>
        <c:spPr>
          <a:ln w="9525" cmpd="sng" algn="ctr">
            <a:solidFill>
              <a:schemeClr val="tx1"/>
            </a:solidFill>
            <a:prstDash val="solid"/>
          </a:ln>
        </c:spPr>
        <c:txPr>
          <a:bodyPr wrap="none"/>
          <a:lstStyle/>
          <a:p>
            <a:pPr>
              <a:defRPr sz="1400" kern="1200">
                <a:solidFill>
                  <a:schemeClr val="tx1"/>
                </a:solidFill>
                <a:latin typeface="+mn-lt"/>
                <a:ea typeface="+mn-ea"/>
                <a:cs typeface="+mn-cs"/>
              </a:defRPr>
            </a:pPr>
            <a:endParaRPr lang="en-US"/>
          </a:p>
        </c:txPr>
        <c:crossAx val="5166976"/>
        <c:crosses val="min"/>
        <c:crossBetween val="between"/>
        <c:majorUnit val="5"/>
      </c:valAx>
    </c:plotArea>
    <c:plotVisOnly val="0"/>
    <c:dispBlanksAs val="gap"/>
    <c:showDLblsOverMax val="1"/>
  </c:chart>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4827403339738933E-2"/>
          <c:y val="0.19353568046194727"/>
          <c:w val="0.95485926665502008"/>
          <c:h val="0.72067944652399674"/>
        </c:manualLayout>
      </c:layout>
      <c:lineChart>
        <c:grouping val="standard"/>
        <c:varyColors val="0"/>
        <c:ser>
          <c:idx val="0"/>
          <c:order val="0"/>
          <c:tx>
            <c:strRef>
              <c:f>Sheet1!$B$1</c:f>
              <c:strCache>
                <c:ptCount val="1"/>
                <c:pt idx="0">
                  <c:v>Domestic</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Sheet1!$A$2:$A$8</c:f>
              <c:numCache>
                <c:formatCode>General</c:formatCode>
                <c:ptCount val="7"/>
                <c:pt idx="0">
                  <c:v>2019</c:v>
                </c:pt>
                <c:pt idx="1">
                  <c:v>2020</c:v>
                </c:pt>
                <c:pt idx="2">
                  <c:v>2021</c:v>
                </c:pt>
                <c:pt idx="3">
                  <c:v>2022</c:v>
                </c:pt>
                <c:pt idx="4">
                  <c:v>2023</c:v>
                </c:pt>
                <c:pt idx="5">
                  <c:v>2024</c:v>
                </c:pt>
                <c:pt idx="6">
                  <c:v>2025</c:v>
                </c:pt>
              </c:numCache>
            </c:numRef>
          </c:cat>
          <c:val>
            <c:numRef>
              <c:f>Sheet1!$B$2:$B$8</c:f>
              <c:numCache>
                <c:formatCode>General</c:formatCode>
                <c:ptCount val="7"/>
                <c:pt idx="0">
                  <c:v>709</c:v>
                </c:pt>
                <c:pt idx="1">
                  <c:v>619</c:v>
                </c:pt>
                <c:pt idx="2">
                  <c:v>879</c:v>
                </c:pt>
                <c:pt idx="3" formatCode="#,##0">
                  <c:v>1380</c:v>
                </c:pt>
                <c:pt idx="4" formatCode="#,##0">
                  <c:v>1293</c:v>
                </c:pt>
                <c:pt idx="5" formatCode="#,##0">
                  <c:v>1454</c:v>
                </c:pt>
              </c:numCache>
            </c:numRef>
          </c:val>
          <c:smooth val="0"/>
          <c:extLst>
            <c:ext xmlns:c16="http://schemas.microsoft.com/office/drawing/2014/chart" uri="{C3380CC4-5D6E-409C-BE32-E72D297353CC}">
              <c16:uniqueId val="{00000000-8EC6-409C-900A-DB864299DAE0}"/>
            </c:ext>
          </c:extLst>
        </c:ser>
        <c:ser>
          <c:idx val="1"/>
          <c:order val="1"/>
          <c:tx>
            <c:strRef>
              <c:f>Sheet1!$C$1</c:f>
              <c:strCache>
                <c:ptCount val="1"/>
                <c:pt idx="0">
                  <c:v>Import</c:v>
                </c:pt>
              </c:strCache>
            </c:strRef>
          </c:tx>
          <c:spPr>
            <a:ln w="28575" cap="rnd">
              <a:solidFill>
                <a:schemeClr val="accent6"/>
              </a:solidFill>
              <a:round/>
            </a:ln>
            <a:effectLst/>
          </c:spPr>
          <c:marker>
            <c:symbol val="none"/>
          </c:marker>
          <c:dLbls>
            <c:numFmt formatCode="#,##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Sheet1!$A$2:$A$8</c:f>
              <c:numCache>
                <c:formatCode>General</c:formatCode>
                <c:ptCount val="7"/>
                <c:pt idx="0">
                  <c:v>2019</c:v>
                </c:pt>
                <c:pt idx="1">
                  <c:v>2020</c:v>
                </c:pt>
                <c:pt idx="2">
                  <c:v>2021</c:v>
                </c:pt>
                <c:pt idx="3">
                  <c:v>2022</c:v>
                </c:pt>
                <c:pt idx="4">
                  <c:v>2023</c:v>
                </c:pt>
                <c:pt idx="5">
                  <c:v>2024</c:v>
                </c:pt>
                <c:pt idx="6">
                  <c:v>2025</c:v>
                </c:pt>
              </c:numCache>
            </c:numRef>
          </c:cat>
          <c:val>
            <c:numRef>
              <c:f>Sheet1!$C$2:$C$8</c:f>
              <c:numCache>
                <c:formatCode>General</c:formatCode>
                <c:ptCount val="7"/>
                <c:pt idx="4" formatCode="#,##0">
                  <c:v>1546</c:v>
                </c:pt>
                <c:pt idx="5" formatCode="#,##0">
                  <c:v>1666</c:v>
                </c:pt>
                <c:pt idx="6" formatCode="#,##0">
                  <c:v>2099</c:v>
                </c:pt>
              </c:numCache>
            </c:numRef>
          </c:val>
          <c:smooth val="0"/>
          <c:extLst>
            <c:ext xmlns:c16="http://schemas.microsoft.com/office/drawing/2014/chart" uri="{C3380CC4-5D6E-409C-BE32-E72D297353CC}">
              <c16:uniqueId val="{00000001-8EC6-409C-900A-DB864299DAE0}"/>
            </c:ext>
          </c:extLst>
        </c:ser>
        <c:dLbls>
          <c:showLegendKey val="0"/>
          <c:showVal val="0"/>
          <c:showCatName val="0"/>
          <c:showSerName val="0"/>
          <c:showPercent val="0"/>
          <c:showBubbleSize val="0"/>
        </c:dLbls>
        <c:smooth val="0"/>
        <c:axId val="1933906944"/>
        <c:axId val="1933908864"/>
      </c:lineChart>
      <c:catAx>
        <c:axId val="1933906944"/>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1933908864"/>
        <c:crosses val="autoZero"/>
        <c:auto val="1"/>
        <c:lblAlgn val="ctr"/>
        <c:lblOffset val="100"/>
        <c:noMultiLvlLbl val="0"/>
      </c:catAx>
      <c:valAx>
        <c:axId val="1933908864"/>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solidFill>
              <a:schemeClr val="tx1"/>
            </a:solidFill>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1933906944"/>
        <c:crosses val="autoZero"/>
        <c:crossBetween val="between"/>
      </c:valAx>
      <c:spPr>
        <a:noFill/>
        <a:ln>
          <a:noFill/>
        </a:ln>
        <a:effectLst/>
      </c:spPr>
    </c:plotArea>
    <c:legend>
      <c:legendPos val="t"/>
      <c:layout>
        <c:manualLayout>
          <c:xMode val="edge"/>
          <c:yMode val="edge"/>
          <c:x val="0.2965963744731448"/>
          <c:y val="1.2609546494969544E-2"/>
          <c:w val="0.40022751640483561"/>
          <c:h val="0.1122180706718279"/>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4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withinLinear" id="14">
  <a:schemeClr val="accent1"/>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 id="14">
  <a:schemeClr val="accent1"/>
</cs:colorStyle>
</file>

<file path=ppt/charts/colors3.xml><?xml version="1.0" encoding="utf-8"?>
<cs:colorStyle xmlns:cs="http://schemas.microsoft.com/office/drawing/2012/chartStyle" xmlns:a="http://schemas.openxmlformats.org/drawingml/2006/main" meth="withinLinear" id="14">
  <a:schemeClr val="accent1"/>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withinLinear" id="14">
  <a:schemeClr val="accent1"/>
</cs:colorStyle>
</file>

<file path=ppt/charts/colors8.xml><?xml version="1.0" encoding="utf-8"?>
<cs:colorStyle xmlns:cs="http://schemas.microsoft.com/office/drawing/2012/chartStyle" xmlns:a="http://schemas.openxmlformats.org/drawingml/2006/main" meth="withinLinear" id="14">
  <a:schemeClr val="accent1"/>
</cs:colorStyle>
</file>

<file path=ppt/charts/colors9.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0.png>
</file>

<file path=ppt/media/image11.png>
</file>

<file path=ppt/media/image13.png>
</file>

<file path=ppt/media/image14.png>
</file>

<file path=ppt/media/image15.png>
</file>

<file path=ppt/media/image16.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1"/>
            <a:ext cx="3113420" cy="517982"/>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4069731" y="1"/>
            <a:ext cx="3113420" cy="517982"/>
          </a:xfrm>
          <a:prstGeom prst="rect">
            <a:avLst/>
          </a:prstGeom>
        </p:spPr>
        <p:txBody>
          <a:bodyPr vert="horz" lIns="91440" tIns="45720" rIns="91440" bIns="45720" rtlCol="0"/>
          <a:lstStyle>
            <a:lvl1pPr algn="r">
              <a:defRPr sz="1200"/>
            </a:lvl1pPr>
          </a:lstStyle>
          <a:p>
            <a:fld id="{E6F9A0B1-50B0-48D0-B1FD-F23FDD0E25FC}" type="datetimeFigureOut">
              <a:rPr kumimoji="1" lang="ja-JP" altLang="en-US" smtClean="0"/>
              <a:pPr/>
              <a:t>2026/2/4</a:t>
            </a:fld>
            <a:endParaRPr kumimoji="1" lang="ja-JP" altLang="en-US"/>
          </a:p>
        </p:txBody>
      </p:sp>
      <p:sp>
        <p:nvSpPr>
          <p:cNvPr id="4" name="スライド イメージ プレースホルダー 3"/>
          <p:cNvSpPr>
            <a:spLocks noGrp="1" noRot="1" noChangeAspect="1"/>
          </p:cNvSpPr>
          <p:nvPr>
            <p:ph type="sldImg" idx="2"/>
          </p:nvPr>
        </p:nvSpPr>
        <p:spPr>
          <a:xfrm>
            <a:off x="138113" y="776288"/>
            <a:ext cx="6907212" cy="38862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718483" y="4920825"/>
            <a:ext cx="5747850" cy="4661833"/>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9839850"/>
            <a:ext cx="3113420" cy="517982"/>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4069731" y="9839850"/>
            <a:ext cx="3113420" cy="517982"/>
          </a:xfrm>
          <a:prstGeom prst="rect">
            <a:avLst/>
          </a:prstGeom>
        </p:spPr>
        <p:txBody>
          <a:bodyPr vert="horz" lIns="91440" tIns="45720" rIns="91440" bIns="45720" rtlCol="0" anchor="b"/>
          <a:lstStyle>
            <a:lvl1pPr algn="r">
              <a:defRPr sz="1200"/>
            </a:lvl1pPr>
          </a:lstStyle>
          <a:p>
            <a:fld id="{23264638-DA09-4F05-9D40-370968A24369}" type="slidenum">
              <a:rPr kumimoji="1" lang="ja-JP" altLang="en-US" smtClean="0"/>
              <a:pPr/>
              <a:t>‹#›</a:t>
            </a:fld>
            <a:endParaRPr kumimoji="1" lang="ja-JP" altLang="en-US"/>
          </a:p>
        </p:txBody>
      </p:sp>
    </p:spTree>
    <p:extLst>
      <p:ext uri="{BB962C8B-B14F-4D97-AF65-F5344CB8AC3E}">
        <p14:creationId xmlns:p14="http://schemas.microsoft.com/office/powerpoint/2010/main" val="63935369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3264638-DA09-4F05-9D40-370968A24369}" type="slidenum">
              <a:rPr kumimoji="1" lang="ja-JP" altLang="en-US" smtClean="0"/>
              <a:pPr/>
              <a:t>1</a:t>
            </a:fld>
            <a:endParaRPr kumimoji="1" lang="ja-JP" altLang="en-US"/>
          </a:p>
        </p:txBody>
      </p:sp>
    </p:spTree>
    <p:extLst>
      <p:ext uri="{BB962C8B-B14F-4D97-AF65-F5344CB8AC3E}">
        <p14:creationId xmlns:p14="http://schemas.microsoft.com/office/powerpoint/2010/main" val="10772883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FC279D-7E3F-643A-FA55-A0D521DB28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555E73C-D927-31ED-2E64-8E1CCD65EDE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5C1BB3-7528-761F-2C05-BF9FF1DEEB7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F1F9A9A-B486-C5BD-EA99-0989D0870A83}"/>
              </a:ext>
            </a:extLst>
          </p:cNvPr>
          <p:cNvSpPr>
            <a:spLocks noGrp="1"/>
          </p:cNvSpPr>
          <p:nvPr>
            <p:ph type="sldNum" sz="quarter" idx="5"/>
          </p:nvPr>
        </p:nvSpPr>
        <p:spPr/>
        <p:txBody>
          <a:bodyPr/>
          <a:lstStyle/>
          <a:p>
            <a:fld id="{23264638-DA09-4F05-9D40-370968A24369}" type="slidenum">
              <a:rPr kumimoji="1" lang="ja-JP" altLang="en-US" smtClean="0"/>
              <a:pPr/>
              <a:t>13</a:t>
            </a:fld>
            <a:endParaRPr kumimoji="1" lang="ja-JP" altLang="en-US"/>
          </a:p>
        </p:txBody>
      </p:sp>
    </p:spTree>
    <p:extLst>
      <p:ext uri="{BB962C8B-B14F-4D97-AF65-F5344CB8AC3E}">
        <p14:creationId xmlns:p14="http://schemas.microsoft.com/office/powerpoint/2010/main" val="119443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CDB1F-622F-6283-A5C1-CC8067BAE71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AE5CC2C-5B21-E3FB-32E5-9EE256DF570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B906D0-83C9-D8CD-69C3-493ECBE8EFAB}"/>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0B23EB4-094D-576E-9B86-1EABEB50CA4C}"/>
              </a:ext>
            </a:extLst>
          </p:cNvPr>
          <p:cNvSpPr>
            <a:spLocks noGrp="1"/>
          </p:cNvSpPr>
          <p:nvPr>
            <p:ph type="sldNum" sz="quarter" idx="5"/>
          </p:nvPr>
        </p:nvSpPr>
        <p:spPr/>
        <p:txBody>
          <a:bodyPr/>
          <a:lstStyle/>
          <a:p>
            <a:fld id="{23264638-DA09-4F05-9D40-370968A24369}" type="slidenum">
              <a:rPr kumimoji="1" lang="ja-JP" altLang="en-US" smtClean="0"/>
              <a:pPr/>
              <a:t>14</a:t>
            </a:fld>
            <a:endParaRPr kumimoji="1" lang="ja-JP" altLang="en-US"/>
          </a:p>
        </p:txBody>
      </p:sp>
    </p:spTree>
    <p:extLst>
      <p:ext uri="{BB962C8B-B14F-4D97-AF65-F5344CB8AC3E}">
        <p14:creationId xmlns:p14="http://schemas.microsoft.com/office/powerpoint/2010/main" val="2033675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D59D78-A211-A61A-CD73-2351AD3880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967440F-0000-9A37-A10A-F814E1F6B4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3E8432-4341-E0D9-FE34-E6DF3CF3293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CE53B0B-0D27-E7E5-6E57-B812AB59CC3F}"/>
              </a:ext>
            </a:extLst>
          </p:cNvPr>
          <p:cNvSpPr>
            <a:spLocks noGrp="1"/>
          </p:cNvSpPr>
          <p:nvPr>
            <p:ph type="sldNum" sz="quarter" idx="5"/>
          </p:nvPr>
        </p:nvSpPr>
        <p:spPr/>
        <p:txBody>
          <a:bodyPr/>
          <a:lstStyle/>
          <a:p>
            <a:fld id="{23264638-DA09-4F05-9D40-370968A24369}" type="slidenum">
              <a:rPr kumimoji="1" lang="ja-JP" altLang="en-US" smtClean="0"/>
              <a:pPr/>
              <a:t>15</a:t>
            </a:fld>
            <a:endParaRPr kumimoji="1" lang="ja-JP" altLang="en-US"/>
          </a:p>
        </p:txBody>
      </p:sp>
    </p:spTree>
    <p:extLst>
      <p:ext uri="{BB962C8B-B14F-4D97-AF65-F5344CB8AC3E}">
        <p14:creationId xmlns:p14="http://schemas.microsoft.com/office/powerpoint/2010/main" val="7166218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114392-B2C4-69C2-9310-370A94F318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C29D1A-7536-A30E-535D-63C33D5A8A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2F06CA2-7FB5-A501-289D-1E56B79C25DE}"/>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318F2D4-68D1-0A86-B567-85D73695D979}"/>
              </a:ext>
            </a:extLst>
          </p:cNvPr>
          <p:cNvSpPr>
            <a:spLocks noGrp="1"/>
          </p:cNvSpPr>
          <p:nvPr>
            <p:ph type="sldNum" sz="quarter" idx="5"/>
          </p:nvPr>
        </p:nvSpPr>
        <p:spPr/>
        <p:txBody>
          <a:bodyPr/>
          <a:lstStyle/>
          <a:p>
            <a:fld id="{23264638-DA09-4F05-9D40-370968A24369}" type="slidenum">
              <a:rPr kumimoji="1" lang="ja-JP" altLang="en-US" smtClean="0"/>
              <a:pPr/>
              <a:t>16</a:t>
            </a:fld>
            <a:endParaRPr kumimoji="1" lang="ja-JP" altLang="en-US"/>
          </a:p>
        </p:txBody>
      </p:sp>
    </p:spTree>
    <p:extLst>
      <p:ext uri="{BB962C8B-B14F-4D97-AF65-F5344CB8AC3E}">
        <p14:creationId xmlns:p14="http://schemas.microsoft.com/office/powerpoint/2010/main" val="10446942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BDCAD8-1FD9-FBB9-2CE7-340FCDF5059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52B6EF-2F3E-264B-44EC-5027B22697E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66E9BC-0C6B-C7E6-C31A-9721C852B3A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91251A1-A13B-23EA-BF79-56B86AA105AE}"/>
              </a:ext>
            </a:extLst>
          </p:cNvPr>
          <p:cNvSpPr>
            <a:spLocks noGrp="1"/>
          </p:cNvSpPr>
          <p:nvPr>
            <p:ph type="sldNum" sz="quarter" idx="5"/>
          </p:nvPr>
        </p:nvSpPr>
        <p:spPr/>
        <p:txBody>
          <a:bodyPr/>
          <a:lstStyle/>
          <a:p>
            <a:fld id="{23264638-DA09-4F05-9D40-370968A24369}" type="slidenum">
              <a:rPr kumimoji="1" lang="ja-JP" altLang="en-US" smtClean="0"/>
              <a:pPr/>
              <a:t>17</a:t>
            </a:fld>
            <a:endParaRPr kumimoji="1" lang="ja-JP" altLang="en-US"/>
          </a:p>
        </p:txBody>
      </p:sp>
    </p:spTree>
    <p:extLst>
      <p:ext uri="{BB962C8B-B14F-4D97-AF65-F5344CB8AC3E}">
        <p14:creationId xmlns:p14="http://schemas.microsoft.com/office/powerpoint/2010/main" val="15821186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469761-BF1D-93B3-2C25-FC335DE62E4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95117FC-57D0-E9F9-90E8-40C64CAA88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5FCCF05-B2F9-0335-D4D2-BB0CC729DDBB}"/>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D5BC07D-6171-55FD-FD18-55AD1CA15220}"/>
              </a:ext>
            </a:extLst>
          </p:cNvPr>
          <p:cNvSpPr>
            <a:spLocks noGrp="1"/>
          </p:cNvSpPr>
          <p:nvPr>
            <p:ph type="sldNum" sz="quarter" idx="5"/>
          </p:nvPr>
        </p:nvSpPr>
        <p:spPr/>
        <p:txBody>
          <a:bodyPr/>
          <a:lstStyle/>
          <a:p>
            <a:fld id="{23264638-DA09-4F05-9D40-370968A24369}" type="slidenum">
              <a:rPr kumimoji="1" lang="ja-JP" altLang="en-US" smtClean="0"/>
              <a:pPr/>
              <a:t>18</a:t>
            </a:fld>
            <a:endParaRPr kumimoji="1" lang="ja-JP" altLang="en-US"/>
          </a:p>
        </p:txBody>
      </p:sp>
    </p:spTree>
    <p:extLst>
      <p:ext uri="{BB962C8B-B14F-4D97-AF65-F5344CB8AC3E}">
        <p14:creationId xmlns:p14="http://schemas.microsoft.com/office/powerpoint/2010/main" val="17862462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8D33B9-77FF-71B1-45E0-F68981C35C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09FE2F-07CA-715D-F825-E225F6393C8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5B6AC0A-7624-8048-FE2B-3D8F82FD860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1922214-2A41-A7D6-CEC1-62596ABF5012}"/>
              </a:ext>
            </a:extLst>
          </p:cNvPr>
          <p:cNvSpPr>
            <a:spLocks noGrp="1"/>
          </p:cNvSpPr>
          <p:nvPr>
            <p:ph type="sldNum" sz="quarter" idx="5"/>
          </p:nvPr>
        </p:nvSpPr>
        <p:spPr/>
        <p:txBody>
          <a:bodyPr/>
          <a:lstStyle/>
          <a:p>
            <a:fld id="{23264638-DA09-4F05-9D40-370968A24369}" type="slidenum">
              <a:rPr kumimoji="1" lang="ja-JP" altLang="en-US" smtClean="0"/>
              <a:pPr/>
              <a:t>19</a:t>
            </a:fld>
            <a:endParaRPr kumimoji="1" lang="ja-JP" altLang="en-US"/>
          </a:p>
        </p:txBody>
      </p:sp>
    </p:spTree>
    <p:extLst>
      <p:ext uri="{BB962C8B-B14F-4D97-AF65-F5344CB8AC3E}">
        <p14:creationId xmlns:p14="http://schemas.microsoft.com/office/powerpoint/2010/main" val="36060268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C9388F-6A5B-937B-30B4-FAB6EF14D0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3B148BC-CB53-A52C-2213-63B371CB1FF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E6B24A-0C81-3E22-6A03-8A72923E7267}"/>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10552713-7979-9322-CE59-0AC255F25913}"/>
              </a:ext>
            </a:extLst>
          </p:cNvPr>
          <p:cNvSpPr>
            <a:spLocks noGrp="1"/>
          </p:cNvSpPr>
          <p:nvPr>
            <p:ph type="sldNum" sz="quarter" idx="5"/>
          </p:nvPr>
        </p:nvSpPr>
        <p:spPr/>
        <p:txBody>
          <a:bodyPr/>
          <a:lstStyle/>
          <a:p>
            <a:fld id="{23264638-DA09-4F05-9D40-370968A24369}" type="slidenum">
              <a:rPr kumimoji="1" lang="ja-JP" altLang="en-US" smtClean="0"/>
              <a:pPr/>
              <a:t>20</a:t>
            </a:fld>
            <a:endParaRPr kumimoji="1" lang="ja-JP" altLang="en-US"/>
          </a:p>
        </p:txBody>
      </p:sp>
    </p:spTree>
    <p:extLst>
      <p:ext uri="{BB962C8B-B14F-4D97-AF65-F5344CB8AC3E}">
        <p14:creationId xmlns:p14="http://schemas.microsoft.com/office/powerpoint/2010/main" val="16395872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7282ED-F897-C7E4-8C97-8B9FF50015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4C0131-389C-B4BE-5130-D51BCE5D48E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8C9A5C-6A66-7680-D4BA-201404A805EB}"/>
              </a:ext>
            </a:extLst>
          </p:cNvPr>
          <p:cNvSpPr>
            <a:spLocks noGrp="1"/>
          </p:cNvSpPr>
          <p:nvPr>
            <p:ph type="body" idx="1"/>
          </p:nvPr>
        </p:nvSpPr>
        <p:spPr/>
        <p:txBody>
          <a:bodyPr/>
          <a:lstStyle/>
          <a:p>
            <a:endParaRPr lang="en-MY"/>
          </a:p>
        </p:txBody>
      </p:sp>
      <p:sp>
        <p:nvSpPr>
          <p:cNvPr id="4" name="Slide Number Placeholder 3">
            <a:extLst>
              <a:ext uri="{FF2B5EF4-FFF2-40B4-BE49-F238E27FC236}">
                <a16:creationId xmlns:a16="http://schemas.microsoft.com/office/drawing/2014/main" id="{9ADD3A4E-32C5-CE0F-0AEE-6B98288FF84E}"/>
              </a:ext>
            </a:extLst>
          </p:cNvPr>
          <p:cNvSpPr>
            <a:spLocks noGrp="1"/>
          </p:cNvSpPr>
          <p:nvPr>
            <p:ph type="sldNum" sz="quarter" idx="5"/>
          </p:nvPr>
        </p:nvSpPr>
        <p:spPr/>
        <p:txBody>
          <a:bodyPr/>
          <a:lstStyle/>
          <a:p>
            <a:fld id="{23264638-DA09-4F05-9D40-370968A24369}" type="slidenum">
              <a:rPr kumimoji="1" lang="ja-JP" altLang="en-US" smtClean="0"/>
              <a:pPr/>
              <a:t>22</a:t>
            </a:fld>
            <a:endParaRPr kumimoji="1" lang="ja-JP" altLang="en-US"/>
          </a:p>
        </p:txBody>
      </p:sp>
    </p:spTree>
    <p:extLst>
      <p:ext uri="{BB962C8B-B14F-4D97-AF65-F5344CB8AC3E}">
        <p14:creationId xmlns:p14="http://schemas.microsoft.com/office/powerpoint/2010/main" val="18793431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D2D3B7-A8D6-71BD-9C8E-0EE3DD30193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624C4F4-5278-8454-36BB-C8AE0AB9516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EE6167-32AD-F758-821D-6232CCD764A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CF6C8569-8913-B540-92F5-92310C8F3521}"/>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264638-DA09-4F05-9D40-370968A24369}" type="slidenum">
              <a:rPr kumimoji="1" lang="ja-JP" altLang="en-US" sz="1200" b="0" i="0" u="none" strike="noStrike" kern="1200" cap="none" spc="0" normalizeH="0" baseline="0" noProof="0" smtClean="0">
                <a:ln>
                  <a:noFill/>
                </a:ln>
                <a:solidFill>
                  <a:prstClr val="black"/>
                </a:solidFill>
                <a:effectLst/>
                <a:uLnTx/>
                <a:uFillTx/>
                <a:latin typeface="Calibri"/>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1" lang="ja-JP" altLang="en-US" sz="12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Tree>
    <p:extLst>
      <p:ext uri="{BB962C8B-B14F-4D97-AF65-F5344CB8AC3E}">
        <p14:creationId xmlns:p14="http://schemas.microsoft.com/office/powerpoint/2010/main" val="32642373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7E983F-F81C-CEA3-FD70-E03A6DDCC3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768416-2226-9FBA-D9C2-3E68F20FF50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1F9B9D4-D20B-741C-C9FF-F6FD8CBE05A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06613FC-BAF2-383B-FE87-E39F8C728A58}"/>
              </a:ext>
            </a:extLst>
          </p:cNvPr>
          <p:cNvSpPr>
            <a:spLocks noGrp="1"/>
          </p:cNvSpPr>
          <p:nvPr>
            <p:ph type="sldNum" sz="quarter" idx="5"/>
          </p:nvPr>
        </p:nvSpPr>
        <p:spPr/>
        <p:txBody>
          <a:bodyPr/>
          <a:lstStyle/>
          <a:p>
            <a:fld id="{23264638-DA09-4F05-9D40-370968A24369}" type="slidenum">
              <a:rPr kumimoji="1" lang="ja-JP" altLang="en-US" smtClean="0"/>
              <a:pPr/>
              <a:t>2</a:t>
            </a:fld>
            <a:endParaRPr kumimoji="1" lang="ja-JP" altLang="en-US"/>
          </a:p>
        </p:txBody>
      </p:sp>
    </p:spTree>
    <p:extLst>
      <p:ext uri="{BB962C8B-B14F-4D97-AF65-F5344CB8AC3E}">
        <p14:creationId xmlns:p14="http://schemas.microsoft.com/office/powerpoint/2010/main" val="3263149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D0BA82-4827-057E-4F15-7247611A911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D42AE52-85C3-4E7C-DBD1-1FDB0E1E04F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4D22503-FB8E-F57F-F6A5-AADF2E800C80}"/>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18AF056B-8930-9CAB-8584-EBC2F60D1EF6}"/>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264638-DA09-4F05-9D40-370968A24369}" type="slidenum">
              <a:rPr kumimoji="1" lang="ja-JP" altLang="en-US" sz="1200" b="0" i="0" u="none" strike="noStrike" kern="1200" cap="none" spc="0" normalizeH="0" baseline="0" noProof="0" smtClean="0">
                <a:ln>
                  <a:noFill/>
                </a:ln>
                <a:solidFill>
                  <a:prstClr val="black"/>
                </a:solidFill>
                <a:effectLst/>
                <a:uLnTx/>
                <a:uFillTx/>
                <a:latin typeface="Calibri"/>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1" lang="ja-JP" altLang="en-US" sz="1200" b="0" i="0" u="none" strike="noStrike" kern="1200" cap="none" spc="0" normalizeH="0" baseline="0" noProof="0">
              <a:ln>
                <a:noFill/>
              </a:ln>
              <a:solidFill>
                <a:prstClr val="black"/>
              </a:solidFill>
              <a:effectLst/>
              <a:uLnTx/>
              <a:uFillTx/>
              <a:latin typeface="Calibri"/>
              <a:ea typeface="ＭＳ Ｐゴシック" panose="020B0600070205080204" pitchFamily="34" charset="-128"/>
              <a:cs typeface="+mn-cs"/>
            </a:endParaRPr>
          </a:p>
        </p:txBody>
      </p:sp>
    </p:spTree>
    <p:extLst>
      <p:ext uri="{BB962C8B-B14F-4D97-AF65-F5344CB8AC3E}">
        <p14:creationId xmlns:p14="http://schemas.microsoft.com/office/powerpoint/2010/main" val="18867861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2A36A-BD13-CC52-B4B9-7AA4FDFD40D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50241F-E4F7-A714-A25B-62E97BDB2CD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37A126B-0112-CE42-BBDA-6B61B02F613D}"/>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13F32B5F-FAD1-9032-A797-66FD79485866}"/>
              </a:ext>
            </a:extLst>
          </p:cNvPr>
          <p:cNvSpPr>
            <a:spLocks noGrp="1"/>
          </p:cNvSpPr>
          <p:nvPr>
            <p:ph type="sldNum" sz="quarter" idx="5"/>
          </p:nvPr>
        </p:nvSpPr>
        <p:spPr/>
        <p:txBody>
          <a:bodyPr/>
          <a:lstStyle/>
          <a:p>
            <a:fld id="{23264638-DA09-4F05-9D40-370968A24369}" type="slidenum">
              <a:rPr kumimoji="1" lang="ja-JP" altLang="en-US" smtClean="0"/>
              <a:pPr/>
              <a:t>30</a:t>
            </a:fld>
            <a:endParaRPr kumimoji="1" lang="ja-JP" altLang="en-US"/>
          </a:p>
        </p:txBody>
      </p:sp>
    </p:spTree>
    <p:extLst>
      <p:ext uri="{BB962C8B-B14F-4D97-AF65-F5344CB8AC3E}">
        <p14:creationId xmlns:p14="http://schemas.microsoft.com/office/powerpoint/2010/main" val="37352163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C28594-0FA8-9027-EF1D-F4D6E5851F2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BC1B75-12CA-9922-52F2-199EBE055CE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A7D0E8D-1D5F-F8D4-1E54-3F825C3C163E}"/>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9C526EB2-0DBD-0A0A-318D-7FAC32A313FF}"/>
              </a:ext>
            </a:extLst>
          </p:cNvPr>
          <p:cNvSpPr>
            <a:spLocks noGrp="1"/>
          </p:cNvSpPr>
          <p:nvPr>
            <p:ph type="sldNum" sz="quarter" idx="5"/>
          </p:nvPr>
        </p:nvSpPr>
        <p:spPr/>
        <p:txBody>
          <a:bodyPr/>
          <a:lstStyle/>
          <a:p>
            <a:fld id="{23264638-DA09-4F05-9D40-370968A24369}" type="slidenum">
              <a:rPr kumimoji="1" lang="ja-JP" altLang="en-US" smtClean="0"/>
              <a:pPr/>
              <a:t>31</a:t>
            </a:fld>
            <a:endParaRPr kumimoji="1" lang="ja-JP" altLang="en-US"/>
          </a:p>
        </p:txBody>
      </p:sp>
    </p:spTree>
    <p:extLst>
      <p:ext uri="{BB962C8B-B14F-4D97-AF65-F5344CB8AC3E}">
        <p14:creationId xmlns:p14="http://schemas.microsoft.com/office/powerpoint/2010/main" val="6619028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2C70FE-56FA-8722-2E7B-106E1C982B2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82311C-A287-A13C-0A6F-FE1DFD5F8E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CB1361D-CD0E-D5A4-82DA-97592D9BC4E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B7C95F0-265E-6ECE-1616-0FF8736FE8EF}"/>
              </a:ext>
            </a:extLst>
          </p:cNvPr>
          <p:cNvSpPr>
            <a:spLocks noGrp="1"/>
          </p:cNvSpPr>
          <p:nvPr>
            <p:ph type="sldNum" sz="quarter" idx="5"/>
          </p:nvPr>
        </p:nvSpPr>
        <p:spPr/>
        <p:txBody>
          <a:bodyPr/>
          <a:lstStyle/>
          <a:p>
            <a:fld id="{23264638-DA09-4F05-9D40-370968A24369}" type="slidenum">
              <a:rPr kumimoji="1" lang="ja-JP" altLang="en-US" smtClean="0"/>
              <a:pPr/>
              <a:t>32</a:t>
            </a:fld>
            <a:endParaRPr kumimoji="1" lang="ja-JP" altLang="en-US"/>
          </a:p>
        </p:txBody>
      </p:sp>
    </p:spTree>
    <p:extLst>
      <p:ext uri="{BB962C8B-B14F-4D97-AF65-F5344CB8AC3E}">
        <p14:creationId xmlns:p14="http://schemas.microsoft.com/office/powerpoint/2010/main" val="7327177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3264638-DA09-4F05-9D40-370968A24369}" type="slidenum">
              <a:rPr kumimoji="1" lang="ja-JP" altLang="en-US" smtClean="0"/>
              <a:pPr/>
              <a:t>4</a:t>
            </a:fld>
            <a:endParaRPr kumimoji="1" lang="ja-JP" altLang="en-US"/>
          </a:p>
        </p:txBody>
      </p:sp>
    </p:spTree>
    <p:extLst>
      <p:ext uri="{BB962C8B-B14F-4D97-AF65-F5344CB8AC3E}">
        <p14:creationId xmlns:p14="http://schemas.microsoft.com/office/powerpoint/2010/main" val="16438280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56CA3B-0D1B-E260-C86C-AAFF8A34FA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826111-87FA-590E-23E2-9C1E187436D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5E4F7EC-D198-18BD-D519-C6EE1B4C0DF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80FD99D-0A1A-0167-FED5-7EBA64F20EDB}"/>
              </a:ext>
            </a:extLst>
          </p:cNvPr>
          <p:cNvSpPr>
            <a:spLocks noGrp="1"/>
          </p:cNvSpPr>
          <p:nvPr>
            <p:ph type="sldNum" sz="quarter" idx="5"/>
          </p:nvPr>
        </p:nvSpPr>
        <p:spPr/>
        <p:txBody>
          <a:bodyPr/>
          <a:lstStyle/>
          <a:p>
            <a:fld id="{23264638-DA09-4F05-9D40-370968A24369}" type="slidenum">
              <a:rPr kumimoji="1" lang="ja-JP" altLang="en-US" smtClean="0"/>
              <a:pPr/>
              <a:t>5</a:t>
            </a:fld>
            <a:endParaRPr kumimoji="1" lang="ja-JP" altLang="en-US"/>
          </a:p>
        </p:txBody>
      </p:sp>
    </p:spTree>
    <p:extLst>
      <p:ext uri="{BB962C8B-B14F-4D97-AF65-F5344CB8AC3E}">
        <p14:creationId xmlns:p14="http://schemas.microsoft.com/office/powerpoint/2010/main" val="38480428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02D395-C5FA-20D2-C2D5-7AA00D7ECB9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E5F6850-F32F-F7DF-DEBC-E8048884738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6EC1582-8E82-5F43-ECE9-E1122D07C4F4}"/>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D78F7EA-0D10-1584-D9E2-26AF4CB23890}"/>
              </a:ext>
            </a:extLst>
          </p:cNvPr>
          <p:cNvSpPr>
            <a:spLocks noGrp="1"/>
          </p:cNvSpPr>
          <p:nvPr>
            <p:ph type="sldNum" sz="quarter" idx="5"/>
          </p:nvPr>
        </p:nvSpPr>
        <p:spPr/>
        <p:txBody>
          <a:bodyPr/>
          <a:lstStyle/>
          <a:p>
            <a:fld id="{23264638-DA09-4F05-9D40-370968A24369}" type="slidenum">
              <a:rPr kumimoji="1" lang="ja-JP" altLang="en-US" smtClean="0"/>
              <a:pPr/>
              <a:t>7</a:t>
            </a:fld>
            <a:endParaRPr kumimoji="1" lang="ja-JP" altLang="en-US"/>
          </a:p>
        </p:txBody>
      </p:sp>
    </p:spTree>
    <p:extLst>
      <p:ext uri="{BB962C8B-B14F-4D97-AF65-F5344CB8AC3E}">
        <p14:creationId xmlns:p14="http://schemas.microsoft.com/office/powerpoint/2010/main" val="9088335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A562D8-7626-019E-417E-2A198CE5D8A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B305B00-6DEA-DB38-9CE0-C18946D59B5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7147C0E-8DBA-6EE9-75EC-598574708A3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7F9C785-6098-904F-48C1-EEF9E4CC69A6}"/>
              </a:ext>
            </a:extLst>
          </p:cNvPr>
          <p:cNvSpPr>
            <a:spLocks noGrp="1"/>
          </p:cNvSpPr>
          <p:nvPr>
            <p:ph type="sldNum" sz="quarter" idx="5"/>
          </p:nvPr>
        </p:nvSpPr>
        <p:spPr/>
        <p:txBody>
          <a:bodyPr/>
          <a:lstStyle/>
          <a:p>
            <a:fld id="{23264638-DA09-4F05-9D40-370968A24369}" type="slidenum">
              <a:rPr kumimoji="1" lang="ja-JP" altLang="en-US" smtClean="0"/>
              <a:pPr/>
              <a:t>8</a:t>
            </a:fld>
            <a:endParaRPr kumimoji="1" lang="ja-JP" altLang="en-US"/>
          </a:p>
        </p:txBody>
      </p:sp>
    </p:spTree>
    <p:extLst>
      <p:ext uri="{BB962C8B-B14F-4D97-AF65-F5344CB8AC3E}">
        <p14:creationId xmlns:p14="http://schemas.microsoft.com/office/powerpoint/2010/main" val="31860070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18A3AA-6E5B-D759-AA93-BDBED508D9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0C9DB7-7332-ED39-F897-5BBE27287BD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F6233D2-CD37-6CA2-503E-ED457C23341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B71B8361-0568-187D-765A-808B0108D771}"/>
              </a:ext>
            </a:extLst>
          </p:cNvPr>
          <p:cNvSpPr>
            <a:spLocks noGrp="1"/>
          </p:cNvSpPr>
          <p:nvPr>
            <p:ph type="sldNum" sz="quarter" idx="5"/>
          </p:nvPr>
        </p:nvSpPr>
        <p:spPr/>
        <p:txBody>
          <a:bodyPr/>
          <a:lstStyle/>
          <a:p>
            <a:fld id="{23264638-DA09-4F05-9D40-370968A24369}" type="slidenum">
              <a:rPr kumimoji="1" lang="ja-JP" altLang="en-US" smtClean="0"/>
              <a:pPr/>
              <a:t>9</a:t>
            </a:fld>
            <a:endParaRPr kumimoji="1" lang="ja-JP" altLang="en-US"/>
          </a:p>
        </p:txBody>
      </p:sp>
    </p:spTree>
    <p:extLst>
      <p:ext uri="{BB962C8B-B14F-4D97-AF65-F5344CB8AC3E}">
        <p14:creationId xmlns:p14="http://schemas.microsoft.com/office/powerpoint/2010/main" val="7800576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935A23-C0AE-EF35-A507-DB474E086E0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B523F1A-4694-E282-CB21-8026BD1E0F8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27066D-A6CB-E107-1786-FE585B475737}"/>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B256650D-F429-DC51-C41E-D68306865EB4}"/>
              </a:ext>
            </a:extLst>
          </p:cNvPr>
          <p:cNvSpPr>
            <a:spLocks noGrp="1"/>
          </p:cNvSpPr>
          <p:nvPr>
            <p:ph type="sldNum" sz="quarter" idx="5"/>
          </p:nvPr>
        </p:nvSpPr>
        <p:spPr/>
        <p:txBody>
          <a:bodyPr/>
          <a:lstStyle/>
          <a:p>
            <a:fld id="{23264638-DA09-4F05-9D40-370968A24369}" type="slidenum">
              <a:rPr kumimoji="1" lang="ja-JP" altLang="en-US" smtClean="0"/>
              <a:pPr/>
              <a:t>10</a:t>
            </a:fld>
            <a:endParaRPr kumimoji="1" lang="ja-JP" altLang="en-US"/>
          </a:p>
        </p:txBody>
      </p:sp>
    </p:spTree>
    <p:extLst>
      <p:ext uri="{BB962C8B-B14F-4D97-AF65-F5344CB8AC3E}">
        <p14:creationId xmlns:p14="http://schemas.microsoft.com/office/powerpoint/2010/main" val="12611176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ED53D8-CCD1-61ED-9188-649A03D33A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06D9C5-2BA8-B5CD-A536-B661C63D9BF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146435-859F-E34D-1925-2AE78FA5F78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276F3FC-F489-72B0-72F9-262C60F31E21}"/>
              </a:ext>
            </a:extLst>
          </p:cNvPr>
          <p:cNvSpPr>
            <a:spLocks noGrp="1"/>
          </p:cNvSpPr>
          <p:nvPr>
            <p:ph type="sldNum" sz="quarter" idx="5"/>
          </p:nvPr>
        </p:nvSpPr>
        <p:spPr/>
        <p:txBody>
          <a:bodyPr/>
          <a:lstStyle/>
          <a:p>
            <a:fld id="{23264638-DA09-4F05-9D40-370968A24369}" type="slidenum">
              <a:rPr kumimoji="1" lang="ja-JP" altLang="en-US" smtClean="0"/>
              <a:pPr/>
              <a:t>11</a:t>
            </a:fld>
            <a:endParaRPr kumimoji="1" lang="ja-JP" altLang="en-US"/>
          </a:p>
        </p:txBody>
      </p:sp>
    </p:spTree>
    <p:extLst>
      <p:ext uri="{BB962C8B-B14F-4D97-AF65-F5344CB8AC3E}">
        <p14:creationId xmlns:p14="http://schemas.microsoft.com/office/powerpoint/2010/main" val="235646755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3.xml"/><Relationship Id="rId5" Type="http://schemas.openxmlformats.org/officeDocument/2006/relationships/image" Target="../media/image3.png"/><Relationship Id="rId4" Type="http://schemas.openxmlformats.org/officeDocument/2006/relationships/image" Target="../media/image2.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4.xml"/><Relationship Id="rId5" Type="http://schemas.openxmlformats.org/officeDocument/2006/relationships/image" Target="../media/image7.png"/><Relationship Id="rId4" Type="http://schemas.openxmlformats.org/officeDocument/2006/relationships/image" Target="../media/image6.emf"/></Relationships>
</file>

<file path=ppt/slideLayouts/_rels/slideLayout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image" Target="../media/image8.png"/><Relationship Id="rId5" Type="http://schemas.openxmlformats.org/officeDocument/2006/relationships/image" Target="../media/image6.emf"/><Relationship Id="rId4" Type="http://schemas.openxmlformats.org/officeDocument/2006/relationships/oleObject" Target="../embeddings/oleObject4.bin"/></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9.xml"/><Relationship Id="rId1" Type="http://schemas.openxmlformats.org/officeDocument/2006/relationships/tags" Target="../tags/tag8.xml"/><Relationship Id="rId5" Type="http://schemas.openxmlformats.org/officeDocument/2006/relationships/image" Target="../media/image6.emf"/><Relationship Id="rId4" Type="http://schemas.openxmlformats.org/officeDocument/2006/relationships/oleObject" Target="../embeddings/oleObject3.bin"/></Relationships>
</file>

<file path=ppt/slideLayouts/_rels/slideLayout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image" Target="../media/image9.png"/><Relationship Id="rId5" Type="http://schemas.openxmlformats.org/officeDocument/2006/relationships/image" Target="../media/image6.emf"/><Relationship Id="rId4" Type="http://schemas.openxmlformats.org/officeDocument/2006/relationships/oleObject" Target="../embeddings/oleObject5.bin"/></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image" Target="../media/image10.png"/><Relationship Id="rId5" Type="http://schemas.openxmlformats.org/officeDocument/2006/relationships/image" Target="../media/image6.emf"/><Relationship Id="rId4" Type="http://schemas.openxmlformats.org/officeDocument/2006/relationships/oleObject" Target="../embeddings/oleObject5.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in">
    <p:spTree>
      <p:nvGrpSpPr>
        <p:cNvPr id="1" name=""/>
        <p:cNvGrpSpPr/>
        <p:nvPr/>
      </p:nvGrpSpPr>
      <p:grpSpPr>
        <a:xfrm>
          <a:off x="0" y="0"/>
          <a:ext cx="0" cy="0"/>
          <a:chOff x="0" y="0"/>
          <a:chExt cx="0" cy="0"/>
        </a:xfrm>
      </p:grpSpPr>
      <p:graphicFrame>
        <p:nvGraphicFramePr>
          <p:cNvPr id="2" name="オブジェクト 1" hidden="1"/>
          <p:cNvGraphicFramePr>
            <a:graphicFrameLocks noChangeAspect="1"/>
          </p:cNvGraphicFramePr>
          <p:nvPr userDrawn="1">
            <p:custDataLst>
              <p:tags r:id="rId1"/>
            </p:custDataLst>
            <p:extLst>
              <p:ext uri="{D42A27DB-BD31-4B8C-83A1-F6EECF244321}">
                <p14:modId xmlns:p14="http://schemas.microsoft.com/office/powerpoint/2010/main" val="374988942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81" imgH="381" progId="TCLayout.ActiveDocument.1">
                  <p:embed/>
                </p:oleObj>
              </mc:Choice>
              <mc:Fallback>
                <p:oleObj name="think-cell Slide" r:id="rId3" imgW="381" imgH="381" progId="TCLayout.ActiveDocument.1">
                  <p:embed/>
                  <p:pic>
                    <p:nvPicPr>
                      <p:cNvPr id="2" name="オブジェクト 1" hidden="1"/>
                      <p:cNvPicPr/>
                      <p:nvPr/>
                    </p:nvPicPr>
                    <p:blipFill>
                      <a:blip r:embed="rId4"/>
                      <a:stretch>
                        <a:fillRect/>
                      </a:stretch>
                    </p:blipFill>
                    <p:spPr>
                      <a:xfrm>
                        <a:off x="1588" y="1588"/>
                        <a:ext cx="1587" cy="1587"/>
                      </a:xfrm>
                      <a:prstGeom prst="rect">
                        <a:avLst/>
                      </a:prstGeom>
                    </p:spPr>
                  </p:pic>
                </p:oleObj>
              </mc:Fallback>
            </mc:AlternateContent>
          </a:graphicData>
        </a:graphic>
      </p:graphicFrame>
      <p:cxnSp>
        <p:nvCxnSpPr>
          <p:cNvPr id="8" name="直線コネクタ 7"/>
          <p:cNvCxnSpPr>
            <a:cxnSpLocks/>
          </p:cNvCxnSpPr>
          <p:nvPr userDrawn="1"/>
        </p:nvCxnSpPr>
        <p:spPr>
          <a:xfrm>
            <a:off x="0" y="933847"/>
            <a:ext cx="12192000" cy="0"/>
          </a:xfrm>
          <a:prstGeom prst="line">
            <a:avLst/>
          </a:prstGeom>
          <a:ln w="57150">
            <a:solidFill>
              <a:srgbClr val="293F55"/>
            </a:soli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a:cxnSpLocks/>
          </p:cNvCxnSpPr>
          <p:nvPr userDrawn="1"/>
        </p:nvCxnSpPr>
        <p:spPr>
          <a:xfrm>
            <a:off x="5" y="1005855"/>
            <a:ext cx="12191995" cy="0"/>
          </a:xfrm>
          <a:prstGeom prst="line">
            <a:avLst/>
          </a:prstGeom>
          <a:ln w="28575">
            <a:solidFill>
              <a:srgbClr val="293F55"/>
            </a:solidFill>
          </a:ln>
        </p:spPr>
        <p:style>
          <a:lnRef idx="1">
            <a:schemeClr val="accent1"/>
          </a:lnRef>
          <a:fillRef idx="0">
            <a:schemeClr val="accent1"/>
          </a:fillRef>
          <a:effectRef idx="0">
            <a:schemeClr val="accent1"/>
          </a:effectRef>
          <a:fontRef idx="minor">
            <a:schemeClr val="tx1"/>
          </a:fontRef>
        </p:style>
      </p:cxnSp>
      <p:cxnSp>
        <p:nvCxnSpPr>
          <p:cNvPr id="12" name="直線コネクタ 11"/>
          <p:cNvCxnSpPr/>
          <p:nvPr userDrawn="1"/>
        </p:nvCxnSpPr>
        <p:spPr>
          <a:xfrm>
            <a:off x="0" y="6620212"/>
            <a:ext cx="12192000" cy="0"/>
          </a:xfrm>
          <a:prstGeom prst="line">
            <a:avLst/>
          </a:prstGeom>
          <a:ln w="28575">
            <a:solidFill>
              <a:srgbClr val="293F55"/>
            </a:solidFill>
          </a:ln>
        </p:spPr>
        <p:style>
          <a:lnRef idx="1">
            <a:schemeClr val="accent1"/>
          </a:lnRef>
          <a:fillRef idx="0">
            <a:schemeClr val="accent1"/>
          </a:fillRef>
          <a:effectRef idx="0">
            <a:schemeClr val="accent1"/>
          </a:effectRef>
          <a:fontRef idx="minor">
            <a:schemeClr val="tx1"/>
          </a:fontRef>
        </p:style>
      </p:cxnSp>
      <p:sp>
        <p:nvSpPr>
          <p:cNvPr id="10" name="Rectangle 2"/>
          <p:cNvSpPr>
            <a:spLocks noGrp="1" noChangeArrowheads="1"/>
          </p:cNvSpPr>
          <p:nvPr>
            <p:ph type="title"/>
          </p:nvPr>
        </p:nvSpPr>
        <p:spPr bwMode="auto">
          <a:xfrm>
            <a:off x="343673" y="44624"/>
            <a:ext cx="11508811" cy="831850"/>
          </a:xfrm>
          <a:prstGeom prst="rect">
            <a:avLst/>
          </a:prstGeom>
          <a:noFill/>
          <a:ln w="9525" algn="ctr">
            <a:noFill/>
            <a:miter lim="800000"/>
            <a:headEnd/>
            <a:tailEnd/>
          </a:ln>
        </p:spPr>
        <p:txBody>
          <a:bodyPr vert="horz" wrap="square" lIns="0" tIns="45713" rIns="0" bIns="45713" numCol="1" anchor="b" anchorCtr="0" compatLnSpc="1">
            <a:prstTxWarp prst="textNoShape">
              <a:avLst/>
            </a:prstTxWarp>
            <a:noAutofit/>
          </a:bodyPr>
          <a:lstStyle>
            <a:lvl1pPr algn="l">
              <a:defRPr sz="2400"/>
            </a:lvl1pPr>
          </a:lstStyle>
          <a:p>
            <a:pPr lvl="0"/>
            <a:endParaRPr lang="en-US" altLang="ja-JP"/>
          </a:p>
        </p:txBody>
      </p:sp>
      <p:sp>
        <p:nvSpPr>
          <p:cNvPr id="4" name="フッター プレースホルダ 3">
            <a:extLst>
              <a:ext uri="{FF2B5EF4-FFF2-40B4-BE49-F238E27FC236}">
                <a16:creationId xmlns:a16="http://schemas.microsoft.com/office/drawing/2014/main" id="{010D2832-2D82-872D-8E42-53B810C40772}"/>
              </a:ext>
            </a:extLst>
          </p:cNvPr>
          <p:cNvSpPr txBox="1">
            <a:spLocks/>
          </p:cNvSpPr>
          <p:nvPr userDrawn="1"/>
        </p:nvSpPr>
        <p:spPr>
          <a:xfrm>
            <a:off x="3755740" y="6643072"/>
            <a:ext cx="4680520" cy="216000"/>
          </a:xfrm>
          <a:prstGeom prst="rect">
            <a:avLst/>
          </a:prstGeom>
        </p:spPr>
        <p:txBody>
          <a:bodyPr vert="horz" lIns="91440" tIns="45720" rIns="91440" bIns="45720" rtlCol="0" anchor="ctr"/>
          <a:lstStyle>
            <a:defPPr>
              <a:defRPr lang="ja-JP"/>
            </a:defPPr>
            <a:lvl1pPr marR="0" lvl="0" indent="0" algn="ctr" fontAlgn="auto">
              <a:lnSpc>
                <a:spcPct val="100000"/>
              </a:lnSpc>
              <a:spcBef>
                <a:spcPts val="0"/>
              </a:spcBef>
              <a:spcAft>
                <a:spcPts val="0"/>
              </a:spcAft>
              <a:buClrTx/>
              <a:buSzTx/>
              <a:buFontTx/>
              <a:buNone/>
              <a:tabLst/>
              <a:defRPr kumimoji="0" sz="900" b="0" i="0" u="none" strike="noStrike" kern="0" cap="none" spc="0" normalizeH="0" baseline="0">
                <a:ln>
                  <a:noFill/>
                </a:ln>
                <a:solidFill>
                  <a:prstClr val="white">
                    <a:lumMod val="50000"/>
                  </a:prstClr>
                </a:solidFill>
                <a:effectLst/>
                <a:uLnTx/>
                <a:uFillTx/>
                <a:latin typeface="Times New Roman" pitchFamily="18" charset="0"/>
                <a:cs typeface="Times New Roman" pitchFamily="18" charset="0"/>
              </a:defRPr>
            </a:lvl1pPr>
          </a:lstStyle>
          <a:p>
            <a:pPr lvl="0"/>
            <a:r>
              <a:rPr lang="en-US" altLang="ja-JP" sz="800" noProof="0">
                <a:latin typeface="+mn-lt"/>
              </a:rPr>
              <a:t>(C) YCP 2026</a:t>
            </a:r>
            <a:r>
              <a:rPr lang="ja-JP" altLang="en-US" sz="800" noProof="0">
                <a:latin typeface="+mn-lt"/>
              </a:rPr>
              <a:t> </a:t>
            </a:r>
            <a:r>
              <a:rPr lang="en-US" altLang="ja-JP" sz="800" noProof="0">
                <a:latin typeface="+mn-lt"/>
              </a:rPr>
              <a:t>all rights reserved</a:t>
            </a:r>
          </a:p>
        </p:txBody>
      </p:sp>
      <p:pic>
        <p:nvPicPr>
          <p:cNvPr id="11" name="図 10" descr="アイコン&#10;&#10;自動的に生成された説明">
            <a:extLst>
              <a:ext uri="{FF2B5EF4-FFF2-40B4-BE49-F238E27FC236}">
                <a16:creationId xmlns:a16="http://schemas.microsoft.com/office/drawing/2014/main" id="{ED842741-939E-3987-A378-45FC01452A17}"/>
              </a:ext>
            </a:extLst>
          </p:cNvPr>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a:xfrm>
            <a:off x="343673" y="6674018"/>
            <a:ext cx="432000" cy="154109"/>
          </a:xfrm>
          <a:prstGeom prst="rect">
            <a:avLst/>
          </a:prstGeom>
        </p:spPr>
      </p:pic>
    </p:spTree>
    <p:extLst>
      <p:ext uri="{BB962C8B-B14F-4D97-AF65-F5344CB8AC3E}">
        <p14:creationId xmlns:p14="http://schemas.microsoft.com/office/powerpoint/2010/main" val="23224049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 YCP Navy">
    <p:spTree>
      <p:nvGrpSpPr>
        <p:cNvPr id="1" name=""/>
        <p:cNvGrpSpPr/>
        <p:nvPr/>
      </p:nvGrpSpPr>
      <p:grpSpPr>
        <a:xfrm>
          <a:off x="0" y="0"/>
          <a:ext cx="0" cy="0"/>
          <a:chOff x="0" y="0"/>
          <a:chExt cx="0" cy="0"/>
        </a:xfrm>
      </p:grpSpPr>
      <p:pic>
        <p:nvPicPr>
          <p:cNvPr id="5" name="Picture 4" descr="A picture containing ray, night sky&#10;&#10;Description automatically generated">
            <a:extLst>
              <a:ext uri="{FF2B5EF4-FFF2-40B4-BE49-F238E27FC236}">
                <a16:creationId xmlns:a16="http://schemas.microsoft.com/office/drawing/2014/main" id="{67B51B18-0834-874D-83AA-CD7DAE77FABD}"/>
              </a:ext>
            </a:extLst>
          </p:cNvPr>
          <p:cNvPicPr>
            <a:picLocks noChangeAspect="1"/>
          </p:cNvPicPr>
          <p:nvPr userDrawn="1"/>
        </p:nvPicPr>
        <p:blipFill rotWithShape="1">
          <a:blip r:embed="rId2" cstate="email">
            <a:alphaModFix/>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9" name="テキスト プレースホルダー 2">
            <a:extLst>
              <a:ext uri="{FF2B5EF4-FFF2-40B4-BE49-F238E27FC236}">
                <a16:creationId xmlns:a16="http://schemas.microsoft.com/office/drawing/2014/main" id="{0DD4923E-C7A8-4CBA-A7CE-99D6C14A64FC}"/>
              </a:ext>
            </a:extLst>
          </p:cNvPr>
          <p:cNvSpPr>
            <a:spLocks noGrp="1"/>
          </p:cNvSpPr>
          <p:nvPr>
            <p:ph type="body" sz="quarter" idx="14" hasCustomPrompt="1"/>
          </p:nvPr>
        </p:nvSpPr>
        <p:spPr>
          <a:xfrm>
            <a:off x="677783" y="2730675"/>
            <a:ext cx="7491659" cy="1384125"/>
          </a:xfrm>
        </p:spPr>
        <p:txBody>
          <a:bodyPr lIns="0" rIns="0" anchor="ctr" anchorCtr="0">
            <a:noAutofit/>
          </a:bodyPr>
          <a:lstStyle>
            <a:lvl1pPr marL="0" indent="0">
              <a:buNone/>
              <a:defRPr kumimoji="1" lang="ja-JP" altLang="en-US" sz="4401" kern="1200">
                <a:solidFill>
                  <a:schemeClr val="bg1"/>
                </a:solidFill>
                <a:latin typeface="Segoe UI" panose="020B0502040204020203" pitchFamily="34" charset="0"/>
                <a:ea typeface="+mn-ea"/>
                <a:cs typeface="Segoe UI" panose="020B0502040204020203" pitchFamily="34" charset="0"/>
              </a:defRPr>
            </a:lvl1pPr>
          </a:lstStyle>
          <a:p>
            <a:pPr lvl="0"/>
            <a:r>
              <a:rPr kumimoji="1" lang="en-US" altLang="ja-JP"/>
              <a:t>Divider Title</a:t>
            </a:r>
            <a:endParaRPr kumimoji="1" lang="ja-JP" altLang="en-US"/>
          </a:p>
        </p:txBody>
      </p:sp>
      <p:pic>
        <p:nvPicPr>
          <p:cNvPr id="7" name="Picture 6" descr="A white letters on a black background&#10;&#10;Description automatically generated">
            <a:extLst>
              <a:ext uri="{FF2B5EF4-FFF2-40B4-BE49-F238E27FC236}">
                <a16:creationId xmlns:a16="http://schemas.microsoft.com/office/drawing/2014/main" id="{E282FD82-19EC-BDE8-644B-DC0E16D186F6}"/>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578103" y="534711"/>
            <a:ext cx="2228145" cy="794851"/>
          </a:xfrm>
          <a:prstGeom prst="rect">
            <a:avLst/>
          </a:prstGeom>
        </p:spPr>
      </p:pic>
    </p:spTree>
    <p:extLst>
      <p:ext uri="{BB962C8B-B14F-4D97-AF65-F5344CB8AC3E}">
        <p14:creationId xmlns:p14="http://schemas.microsoft.com/office/powerpoint/2010/main" val="4042996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No Bar">
    <p:spTree>
      <p:nvGrpSpPr>
        <p:cNvPr id="1" name=""/>
        <p:cNvGrpSpPr/>
        <p:nvPr/>
      </p:nvGrpSpPr>
      <p:grpSpPr>
        <a:xfrm>
          <a:off x="0" y="0"/>
          <a:ext cx="0" cy="0"/>
          <a:chOff x="0" y="0"/>
          <a:chExt cx="0" cy="0"/>
        </a:xfrm>
      </p:grpSpPr>
      <p:graphicFrame>
        <p:nvGraphicFramePr>
          <p:cNvPr id="9" name="オブジェクト 8" hidden="1"/>
          <p:cNvGraphicFramePr>
            <a:graphicFrameLocks noChangeAspect="1"/>
          </p:cNvGraphicFramePr>
          <p:nvPr userDrawn="1">
            <p:custDataLst>
              <p:tags r:id="rId1"/>
            </p:custDataLst>
            <p:extLst>
              <p:ext uri="{D42A27DB-BD31-4B8C-83A1-F6EECF244321}">
                <p14:modId xmlns:p14="http://schemas.microsoft.com/office/powerpoint/2010/main" val="1892583808"/>
              </p:ext>
            </p:extLst>
          </p:nvPr>
        </p:nvGraphicFramePr>
        <p:xfrm>
          <a:off x="1955" y="1588"/>
          <a:ext cx="1954" cy="1588"/>
        </p:xfrm>
        <a:graphic>
          <a:graphicData uri="http://schemas.openxmlformats.org/presentationml/2006/ole">
            <mc:AlternateContent xmlns:mc="http://schemas.openxmlformats.org/markup-compatibility/2006">
              <mc:Choice xmlns:v="urn:schemas-microsoft-com:vml" Requires="v">
                <p:oleObj name="think-cell Slide" r:id="rId3" imgW="381" imgH="381" progId="TCLayout.ActiveDocument.1">
                  <p:embed/>
                </p:oleObj>
              </mc:Choice>
              <mc:Fallback>
                <p:oleObj name="think-cell Slide" r:id="rId3" imgW="381" imgH="381" progId="TCLayout.ActiveDocument.1">
                  <p:embed/>
                  <p:pic>
                    <p:nvPicPr>
                      <p:cNvPr id="9" name="オブジェクト 8" hidden="1"/>
                      <p:cNvPicPr/>
                      <p:nvPr/>
                    </p:nvPicPr>
                    <p:blipFill>
                      <a:blip r:embed="rId4"/>
                      <a:stretch>
                        <a:fillRect/>
                      </a:stretch>
                    </p:blipFill>
                    <p:spPr>
                      <a:xfrm>
                        <a:off x="1955" y="1588"/>
                        <a:ext cx="1954" cy="1588"/>
                      </a:xfrm>
                      <a:prstGeom prst="rect">
                        <a:avLst/>
                      </a:prstGeom>
                    </p:spPr>
                  </p:pic>
                </p:oleObj>
              </mc:Fallback>
            </mc:AlternateContent>
          </a:graphicData>
        </a:graphic>
      </p:graphicFrame>
      <p:pic>
        <p:nvPicPr>
          <p:cNvPr id="3" name="Picture 6">
            <a:extLst>
              <a:ext uri="{FF2B5EF4-FFF2-40B4-BE49-F238E27FC236}">
                <a16:creationId xmlns:a16="http://schemas.microsoft.com/office/drawing/2014/main" id="{445BB475-98E0-1438-1DC6-422925771FA4}"/>
              </a:ext>
            </a:extLst>
          </p:cNvPr>
          <p:cNvPicPr/>
          <p:nvPr userDrawn="1"/>
        </p:nvPicPr>
        <p:blipFill>
          <a:blip r:embed="rId5" cstate="email">
            <a:extLst>
              <a:ext uri="{28A0092B-C50C-407E-A947-70E740481C1C}">
                <a14:useLocalDpi xmlns:a14="http://schemas.microsoft.com/office/drawing/2010/main"/>
              </a:ext>
            </a:extLst>
          </a:blip>
          <a:stretch>
            <a:fillRect/>
          </a:stretch>
        </p:blipFill>
        <p:spPr>
          <a:xfrm>
            <a:off x="408459" y="295204"/>
            <a:ext cx="1041400" cy="368300"/>
          </a:xfrm>
          <a:prstGeom prst="rect">
            <a:avLst/>
          </a:prstGeom>
        </p:spPr>
      </p:pic>
    </p:spTree>
    <p:extLst>
      <p:ext uri="{BB962C8B-B14F-4D97-AF65-F5344CB8AC3E}">
        <p14:creationId xmlns:p14="http://schemas.microsoft.com/office/powerpoint/2010/main" val="2936927096"/>
      </p:ext>
    </p:extLst>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Back Page">
    <p:bg>
      <p:bgRef idx="1001">
        <a:schemeClr val="bg2"/>
      </p:bgRef>
    </p:bg>
    <p:spTree>
      <p:nvGrpSpPr>
        <p:cNvPr id="1" name=""/>
        <p:cNvGrpSpPr/>
        <p:nvPr/>
      </p:nvGrpSpPr>
      <p:grpSpPr>
        <a:xfrm>
          <a:off x="0" y="0"/>
          <a:ext cx="0" cy="0"/>
          <a:chOff x="0" y="0"/>
          <a:chExt cx="0" cy="0"/>
        </a:xfrm>
      </p:grpSpPr>
      <p:graphicFrame>
        <p:nvGraphicFramePr>
          <p:cNvPr id="4" name="オブジェクト 3" hidden="1"/>
          <p:cNvGraphicFramePr>
            <a:graphicFrameLocks noChangeAspect="1"/>
          </p:cNvGraphicFramePr>
          <p:nvPr userDrawn="1">
            <p:custDataLst>
              <p:tags r:id="rId1"/>
            </p:custDataLst>
            <p:extLst>
              <p:ext uri="{D42A27DB-BD31-4B8C-83A1-F6EECF244321}">
                <p14:modId xmlns:p14="http://schemas.microsoft.com/office/powerpoint/2010/main" val="405393988"/>
              </p:ext>
            </p:extLst>
          </p:nvPr>
        </p:nvGraphicFramePr>
        <p:xfrm>
          <a:off x="1955" y="1588"/>
          <a:ext cx="1954" cy="1588"/>
        </p:xfrm>
        <a:graphic>
          <a:graphicData uri="http://schemas.openxmlformats.org/presentationml/2006/ole">
            <mc:AlternateContent xmlns:mc="http://schemas.openxmlformats.org/markup-compatibility/2006">
              <mc:Choice xmlns:v="urn:schemas-microsoft-com:vml" Requires="v">
                <p:oleObj name="think-cell Slide" r:id="rId4" imgW="381" imgH="381" progId="TCLayout.ActiveDocument.1">
                  <p:embed/>
                </p:oleObj>
              </mc:Choice>
              <mc:Fallback>
                <p:oleObj name="think-cell Slide" r:id="rId4" imgW="381" imgH="381" progId="TCLayout.ActiveDocument.1">
                  <p:embed/>
                  <p:pic>
                    <p:nvPicPr>
                      <p:cNvPr id="4" name="オブジェクト 3" hidden="1"/>
                      <p:cNvPicPr/>
                      <p:nvPr/>
                    </p:nvPicPr>
                    <p:blipFill>
                      <a:blip r:embed="rId5"/>
                      <a:stretch>
                        <a:fillRect/>
                      </a:stretch>
                    </p:blipFill>
                    <p:spPr>
                      <a:xfrm>
                        <a:off x="1955" y="1588"/>
                        <a:ext cx="1954" cy="1588"/>
                      </a:xfrm>
                      <a:prstGeom prst="rect">
                        <a:avLst/>
                      </a:prstGeom>
                    </p:spPr>
                  </p:pic>
                </p:oleObj>
              </mc:Fallback>
            </mc:AlternateContent>
          </a:graphicData>
        </a:graphic>
      </p:graphicFrame>
      <p:sp>
        <p:nvSpPr>
          <p:cNvPr id="3" name="正方形/長方形 2" hidden="1"/>
          <p:cNvSpPr/>
          <p:nvPr userDrawn="1">
            <p:custDataLst>
              <p:tags r:id="rId2"/>
            </p:custDataLst>
          </p:nvPr>
        </p:nvSpPr>
        <p:spPr>
          <a:xfrm>
            <a:off x="0" y="0"/>
            <a:ext cx="195385" cy="158750"/>
          </a:xfrm>
          <a:prstGeom prst="rect">
            <a:avLst/>
          </a:prstGeom>
          <a:solidFill>
            <a:schemeClr val="bg1">
              <a:lumMod val="85000"/>
            </a:schemeClr>
          </a:solidFill>
          <a:ln w="952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marL="0" lvl="0" indent="0" algn="ctr" eaLnBrk="1">
              <a:lnSpc>
                <a:spcPct val="100000"/>
              </a:lnSpc>
              <a:spcBef>
                <a:spcPct val="0"/>
              </a:spcBef>
              <a:spcAft>
                <a:spcPct val="0"/>
              </a:spcAft>
            </a:pPr>
            <a:endParaRPr kumimoji="1" lang="ja-JP" altLang="en-US" sz="2000" b="0" i="0" baseline="0">
              <a:solidFill>
                <a:schemeClr val="tx1"/>
              </a:solidFill>
              <a:latin typeface="Times New Roman" panose="02020603050405020304" pitchFamily="18" charset="0"/>
              <a:ea typeface="HGS明朝B" panose="02020800000000000000" pitchFamily="18" charset="-128"/>
              <a:cs typeface="+mj-cs"/>
              <a:sym typeface="Times New Roman" panose="02020603050405020304" pitchFamily="18" charset="0"/>
            </a:endParaRPr>
          </a:p>
        </p:txBody>
      </p:sp>
      <p:pic>
        <p:nvPicPr>
          <p:cNvPr id="5" name="図 4" descr="挿絵 が含まれている画像&#10;&#10;自動的に生成された説明">
            <a:extLst>
              <a:ext uri="{FF2B5EF4-FFF2-40B4-BE49-F238E27FC236}">
                <a16:creationId xmlns:a16="http://schemas.microsoft.com/office/drawing/2014/main" id="{62FD2575-34F1-D711-1685-327EEBBCEF66}"/>
              </a:ext>
            </a:extLst>
          </p:cNvPr>
          <p:cNvPicPr>
            <a:picLocks noChangeAspect="1"/>
          </p:cNvPicPr>
          <p:nvPr userDrawn="1"/>
        </p:nvPicPr>
        <p:blipFill>
          <a:blip r:embed="rId6" cstate="email">
            <a:extLst>
              <a:ext uri="{28A0092B-C50C-407E-A947-70E740481C1C}">
                <a14:useLocalDpi xmlns:a14="http://schemas.microsoft.com/office/drawing/2010/main"/>
              </a:ext>
            </a:extLst>
          </a:blip>
          <a:stretch>
            <a:fillRect/>
          </a:stretch>
        </p:blipFill>
        <p:spPr>
          <a:xfrm>
            <a:off x="4728152" y="2944557"/>
            <a:ext cx="2736000" cy="976031"/>
          </a:xfrm>
          <a:prstGeom prst="rect">
            <a:avLst/>
          </a:prstGeom>
        </p:spPr>
      </p:pic>
    </p:spTree>
    <p:extLst>
      <p:ext uri="{BB962C8B-B14F-4D97-AF65-F5344CB8AC3E}">
        <p14:creationId xmlns:p14="http://schemas.microsoft.com/office/powerpoint/2010/main" val="929614504"/>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userDrawn="1">
  <p:cSld name="Title Slide">
    <p:spTree>
      <p:nvGrpSpPr>
        <p:cNvPr id="1" name=""/>
        <p:cNvGrpSpPr/>
        <p:nvPr/>
      </p:nvGrpSpPr>
      <p:grpSpPr>
        <a:xfrm>
          <a:off x="0" y="0"/>
          <a:ext cx="0" cy="0"/>
          <a:chOff x="0" y="0"/>
          <a:chExt cx="0" cy="0"/>
        </a:xfrm>
      </p:grpSpPr>
      <p:graphicFrame>
        <p:nvGraphicFramePr>
          <p:cNvPr id="9" name="オブジェクト 8" hidden="1"/>
          <p:cNvGraphicFramePr>
            <a:graphicFrameLocks noChangeAspect="1"/>
          </p:cNvGraphicFramePr>
          <p:nvPr userDrawn="1">
            <p:custDataLst>
              <p:tags r:id="rId1"/>
            </p:custDataLst>
            <p:extLst>
              <p:ext uri="{D42A27DB-BD31-4B8C-83A1-F6EECF244321}">
                <p14:modId xmlns:p14="http://schemas.microsoft.com/office/powerpoint/2010/main" val="1892583808"/>
              </p:ext>
            </p:extLst>
          </p:nvPr>
        </p:nvGraphicFramePr>
        <p:xfrm>
          <a:off x="1955" y="1588"/>
          <a:ext cx="1954" cy="1588"/>
        </p:xfrm>
        <a:graphic>
          <a:graphicData uri="http://schemas.openxmlformats.org/presentationml/2006/ole">
            <mc:AlternateContent xmlns:mc="http://schemas.openxmlformats.org/markup-compatibility/2006">
              <mc:Choice xmlns:v="urn:schemas-microsoft-com:vml" Requires="v">
                <p:oleObj name="think-cell Slide" r:id="rId3" imgW="381" imgH="381" progId="TCLayout.ActiveDocument.1">
                  <p:embed/>
                </p:oleObj>
              </mc:Choice>
              <mc:Fallback>
                <p:oleObj name="think-cell Slide" r:id="rId3" imgW="381" imgH="381" progId="TCLayout.ActiveDocument.1">
                  <p:embed/>
                  <p:pic>
                    <p:nvPicPr>
                      <p:cNvPr id="9" name="オブジェクト 8" hidden="1"/>
                      <p:cNvPicPr/>
                      <p:nvPr/>
                    </p:nvPicPr>
                    <p:blipFill>
                      <a:blip r:embed="rId4"/>
                      <a:stretch>
                        <a:fillRect/>
                      </a:stretch>
                    </p:blipFill>
                    <p:spPr>
                      <a:xfrm>
                        <a:off x="1955" y="1588"/>
                        <a:ext cx="1954" cy="1588"/>
                      </a:xfrm>
                      <a:prstGeom prst="rect">
                        <a:avLst/>
                      </a:prstGeom>
                    </p:spPr>
                  </p:pic>
                </p:oleObj>
              </mc:Fallback>
            </mc:AlternateContent>
          </a:graphicData>
        </a:graphic>
      </p:graphicFrame>
      <p:sp>
        <p:nvSpPr>
          <p:cNvPr id="2" name="スライド番号プレースホルダー 5">
            <a:extLst>
              <a:ext uri="{FF2B5EF4-FFF2-40B4-BE49-F238E27FC236}">
                <a16:creationId xmlns:a16="http://schemas.microsoft.com/office/drawing/2014/main" id="{5C6D9A77-20ED-44D6-10BF-D1ED701DB9F0}"/>
              </a:ext>
            </a:extLst>
          </p:cNvPr>
          <p:cNvSpPr txBox="1">
            <a:spLocks/>
          </p:cNvSpPr>
          <p:nvPr userDrawn="1"/>
        </p:nvSpPr>
        <p:spPr>
          <a:xfrm>
            <a:off x="9347446" y="6658145"/>
            <a:ext cx="2844555" cy="187200"/>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marL="0" algn="r" defTabSz="914423" rtl="0" eaLnBrk="1" latinLnBrk="0" hangingPunct="1"/>
            <a:fld id="{1B6CB131-81F5-444E-A2E5-043B608EAE32}" type="slidenum">
              <a:rPr kumimoji="1" lang="ja-JP" altLang="en-US" sz="900" kern="1200" smtClean="0">
                <a:solidFill>
                  <a:schemeClr val="tx1">
                    <a:tint val="75000"/>
                  </a:schemeClr>
                </a:solidFill>
                <a:latin typeface="+mn-lt"/>
                <a:ea typeface="+mn-ea"/>
                <a:cs typeface="Times New Roman" pitchFamily="18" charset="0"/>
              </a:rPr>
              <a:pPr marL="0" algn="r" defTabSz="914423" rtl="0" eaLnBrk="1" latinLnBrk="0" hangingPunct="1"/>
              <a:t>‹#›</a:t>
            </a:fld>
            <a:endParaRPr kumimoji="1" lang="ja-JP" altLang="en-US" sz="900" kern="1200">
              <a:solidFill>
                <a:schemeClr val="tx1">
                  <a:tint val="75000"/>
                </a:schemeClr>
              </a:solidFill>
              <a:latin typeface="+mn-lt"/>
              <a:ea typeface="+mn-ea"/>
              <a:cs typeface="Times New Roman" pitchFamily="18" charset="0"/>
            </a:endParaRPr>
          </a:p>
        </p:txBody>
      </p:sp>
    </p:spTree>
    <p:extLst>
      <p:ext uri="{BB962C8B-B14F-4D97-AF65-F5344CB8AC3E}">
        <p14:creationId xmlns:p14="http://schemas.microsoft.com/office/powerpoint/2010/main" val="3495708812"/>
      </p:ext>
    </p:extLst>
  </p:cSld>
  <p:clrMapOvr>
    <a:masterClrMapping/>
  </p:clrMapOvr>
  <p:transition spd="med">
    <p:fade/>
  </p:transition>
  <p:extLst>
    <p:ext uri="{DCECCB84-F9BA-43D5-87BE-67443E8EF086}">
      <p15:sldGuideLst xmlns:p15="http://schemas.microsoft.com/office/powerpoint/2012/main">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userDrawn="1">
  <p:cSld name="2_タイトルとコンテンツ">
    <p:spTree>
      <p:nvGrpSpPr>
        <p:cNvPr id="1" name=""/>
        <p:cNvGrpSpPr/>
        <p:nvPr/>
      </p:nvGrpSpPr>
      <p:grpSpPr>
        <a:xfrm>
          <a:off x="0" y="0"/>
          <a:ext cx="0" cy="0"/>
          <a:chOff x="0" y="0"/>
          <a:chExt cx="0" cy="0"/>
        </a:xfrm>
      </p:grpSpPr>
      <p:graphicFrame>
        <p:nvGraphicFramePr>
          <p:cNvPr id="4" name="オブジェクト 3" hidden="1"/>
          <p:cNvGraphicFramePr>
            <a:graphicFrameLocks noChangeAspect="1"/>
          </p:cNvGraphicFramePr>
          <p:nvPr userDrawn="1">
            <p:custDataLst>
              <p:tags r:id="rId1"/>
            </p:custDataLst>
            <p:extLst>
              <p:ext uri="{D42A27DB-BD31-4B8C-83A1-F6EECF244321}">
                <p14:modId xmlns:p14="http://schemas.microsoft.com/office/powerpoint/2010/main" val="3585691034"/>
              </p:ext>
            </p:extLst>
          </p:nvPr>
        </p:nvGraphicFramePr>
        <p:xfrm>
          <a:off x="1955" y="1588"/>
          <a:ext cx="1954" cy="1588"/>
        </p:xfrm>
        <a:graphic>
          <a:graphicData uri="http://schemas.openxmlformats.org/presentationml/2006/ole">
            <mc:AlternateContent xmlns:mc="http://schemas.openxmlformats.org/markup-compatibility/2006">
              <mc:Choice xmlns:v="urn:schemas-microsoft-com:vml" Requires="v">
                <p:oleObj name="think-cell Slide" r:id="rId4" imgW="381" imgH="381" progId="TCLayout.ActiveDocument.1">
                  <p:embed/>
                </p:oleObj>
              </mc:Choice>
              <mc:Fallback>
                <p:oleObj name="think-cell Slide" r:id="rId4" imgW="381" imgH="381" progId="TCLayout.ActiveDocument.1">
                  <p:embed/>
                  <p:pic>
                    <p:nvPicPr>
                      <p:cNvPr id="4" name="オブジェクト 3" hidden="1"/>
                      <p:cNvPicPr/>
                      <p:nvPr/>
                    </p:nvPicPr>
                    <p:blipFill>
                      <a:blip r:embed="rId5"/>
                      <a:stretch>
                        <a:fillRect/>
                      </a:stretch>
                    </p:blipFill>
                    <p:spPr>
                      <a:xfrm>
                        <a:off x="1955" y="1588"/>
                        <a:ext cx="1954" cy="1588"/>
                      </a:xfrm>
                      <a:prstGeom prst="rect">
                        <a:avLst/>
                      </a:prstGeom>
                    </p:spPr>
                  </p:pic>
                </p:oleObj>
              </mc:Fallback>
            </mc:AlternateContent>
          </a:graphicData>
        </a:graphic>
      </p:graphicFrame>
      <p:sp>
        <p:nvSpPr>
          <p:cNvPr id="3" name="正方形/長方形 2" hidden="1"/>
          <p:cNvSpPr/>
          <p:nvPr userDrawn="1">
            <p:custDataLst>
              <p:tags r:id="rId2"/>
            </p:custDataLst>
          </p:nvPr>
        </p:nvSpPr>
        <p:spPr>
          <a:xfrm>
            <a:off x="0" y="0"/>
            <a:ext cx="195385" cy="158750"/>
          </a:xfrm>
          <a:prstGeom prst="rect">
            <a:avLst/>
          </a:prstGeom>
          <a:solidFill>
            <a:schemeClr val="bg1">
              <a:lumMod val="85000"/>
            </a:schemeClr>
          </a:solidFill>
          <a:ln w="952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marL="0" lvl="0" indent="0" algn="ctr" eaLnBrk="1">
              <a:lnSpc>
                <a:spcPct val="100000"/>
              </a:lnSpc>
              <a:spcBef>
                <a:spcPct val="0"/>
              </a:spcBef>
              <a:spcAft>
                <a:spcPct val="0"/>
              </a:spcAft>
            </a:pPr>
            <a:endParaRPr kumimoji="1" lang="ja-JP" altLang="en-US" sz="2000" b="0" i="0" baseline="0">
              <a:solidFill>
                <a:schemeClr val="tx1"/>
              </a:solidFill>
              <a:latin typeface="Times New Roman" panose="02020603050405020304" pitchFamily="18" charset="0"/>
              <a:ea typeface="HGS明朝B" panose="02020800000000000000" pitchFamily="18" charset="-128"/>
              <a:cs typeface="+mj-cs"/>
              <a:sym typeface="Times New Roman" panose="02020603050405020304" pitchFamily="18" charset="0"/>
            </a:endParaRPr>
          </a:p>
        </p:txBody>
      </p:sp>
      <p:cxnSp>
        <p:nvCxnSpPr>
          <p:cNvPr id="7" name="直線コネクタ 6"/>
          <p:cNvCxnSpPr/>
          <p:nvPr userDrawn="1"/>
        </p:nvCxnSpPr>
        <p:spPr>
          <a:xfrm>
            <a:off x="0" y="6620212"/>
            <a:ext cx="12192000" cy="0"/>
          </a:xfrm>
          <a:prstGeom prst="line">
            <a:avLst/>
          </a:prstGeom>
          <a:ln w="28575">
            <a:solidFill>
              <a:srgbClr val="293F55"/>
            </a:solidFill>
          </a:ln>
        </p:spPr>
        <p:style>
          <a:lnRef idx="1">
            <a:schemeClr val="accent1"/>
          </a:lnRef>
          <a:fillRef idx="0">
            <a:schemeClr val="accent1"/>
          </a:fillRef>
          <a:effectRef idx="0">
            <a:schemeClr val="accent1"/>
          </a:effectRef>
          <a:fontRef idx="minor">
            <a:schemeClr val="tx1"/>
          </a:fontRef>
        </p:style>
      </p:cxnSp>
      <p:sp>
        <p:nvSpPr>
          <p:cNvPr id="5" name="スライド番号プレースホルダー 5">
            <a:extLst>
              <a:ext uri="{FF2B5EF4-FFF2-40B4-BE49-F238E27FC236}">
                <a16:creationId xmlns:a16="http://schemas.microsoft.com/office/drawing/2014/main" id="{382D713C-F1C3-2C2F-A21D-84E0B70480C2}"/>
              </a:ext>
            </a:extLst>
          </p:cNvPr>
          <p:cNvSpPr txBox="1">
            <a:spLocks/>
          </p:cNvSpPr>
          <p:nvPr userDrawn="1"/>
        </p:nvSpPr>
        <p:spPr>
          <a:xfrm>
            <a:off x="9347446" y="6658145"/>
            <a:ext cx="2844555" cy="187200"/>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marL="0" algn="r" defTabSz="914423" rtl="0" eaLnBrk="1" latinLnBrk="0" hangingPunct="1"/>
            <a:fld id="{1B6CB131-81F5-444E-A2E5-043B608EAE32}" type="slidenum">
              <a:rPr kumimoji="1" lang="ja-JP" altLang="en-US" sz="900" kern="1200" smtClean="0">
                <a:solidFill>
                  <a:schemeClr val="tx1">
                    <a:tint val="75000"/>
                  </a:schemeClr>
                </a:solidFill>
                <a:latin typeface="+mn-lt"/>
                <a:ea typeface="+mn-ea"/>
                <a:cs typeface="Times New Roman" pitchFamily="18" charset="0"/>
              </a:rPr>
              <a:pPr marL="0" algn="r" defTabSz="914423" rtl="0" eaLnBrk="1" latinLnBrk="0" hangingPunct="1"/>
              <a:t>‹#›</a:t>
            </a:fld>
            <a:endParaRPr kumimoji="1" lang="ja-JP" altLang="en-US" sz="900" kern="1200">
              <a:solidFill>
                <a:schemeClr val="tx1">
                  <a:tint val="75000"/>
                </a:schemeClr>
              </a:solidFill>
              <a:latin typeface="+mn-lt"/>
              <a:ea typeface="+mn-ea"/>
              <a:cs typeface="Times New Roman" pitchFamily="18" charset="0"/>
            </a:endParaRPr>
          </a:p>
        </p:txBody>
      </p:sp>
      <p:sp>
        <p:nvSpPr>
          <p:cNvPr id="6" name="フッター プレースホルダ 3">
            <a:extLst>
              <a:ext uri="{FF2B5EF4-FFF2-40B4-BE49-F238E27FC236}">
                <a16:creationId xmlns:a16="http://schemas.microsoft.com/office/drawing/2014/main" id="{4689B77D-36E2-1CDD-96A7-DE03397708E3}"/>
              </a:ext>
            </a:extLst>
          </p:cNvPr>
          <p:cNvSpPr txBox="1">
            <a:spLocks/>
          </p:cNvSpPr>
          <p:nvPr userDrawn="1"/>
        </p:nvSpPr>
        <p:spPr>
          <a:xfrm>
            <a:off x="3755740" y="6643072"/>
            <a:ext cx="4680520" cy="216000"/>
          </a:xfrm>
          <a:prstGeom prst="rect">
            <a:avLst/>
          </a:prstGeom>
        </p:spPr>
        <p:txBody>
          <a:bodyPr vert="horz" lIns="91440" tIns="45720" rIns="91440" bIns="45720" rtlCol="0" anchor="ctr"/>
          <a:lstStyle>
            <a:defPPr>
              <a:defRPr lang="ja-JP"/>
            </a:defPPr>
            <a:lvl1pPr marR="0" lvl="0" indent="0" algn="ctr" fontAlgn="auto">
              <a:lnSpc>
                <a:spcPct val="100000"/>
              </a:lnSpc>
              <a:spcBef>
                <a:spcPts val="0"/>
              </a:spcBef>
              <a:spcAft>
                <a:spcPts val="0"/>
              </a:spcAft>
              <a:buClrTx/>
              <a:buSzTx/>
              <a:buFontTx/>
              <a:buNone/>
              <a:tabLst/>
              <a:defRPr kumimoji="0" sz="900" b="0" i="0" u="none" strike="noStrike" kern="0" cap="none" spc="0" normalizeH="0" baseline="0">
                <a:ln>
                  <a:noFill/>
                </a:ln>
                <a:solidFill>
                  <a:prstClr val="white">
                    <a:lumMod val="50000"/>
                  </a:prstClr>
                </a:solidFill>
                <a:effectLst/>
                <a:uLnTx/>
                <a:uFillTx/>
                <a:latin typeface="Times New Roman" pitchFamily="18" charset="0"/>
                <a:cs typeface="Times New Roman" pitchFamily="18" charset="0"/>
              </a:defRPr>
            </a:lvl1pPr>
          </a:lstStyle>
          <a:p>
            <a:pPr lvl="0"/>
            <a:r>
              <a:rPr lang="en-US" altLang="ja-JP" sz="800" noProof="0">
                <a:latin typeface="+mn-lt"/>
              </a:rPr>
              <a:t>(C) YCP 2024</a:t>
            </a:r>
            <a:r>
              <a:rPr lang="ja-JP" altLang="en-US" sz="800" noProof="0">
                <a:latin typeface="+mn-lt"/>
              </a:rPr>
              <a:t> </a:t>
            </a:r>
            <a:r>
              <a:rPr lang="en-US" altLang="ja-JP" sz="800" noProof="0">
                <a:latin typeface="+mn-lt"/>
              </a:rPr>
              <a:t>all rights reserved</a:t>
            </a:r>
          </a:p>
        </p:txBody>
      </p:sp>
    </p:spTree>
    <p:extLst>
      <p:ext uri="{BB962C8B-B14F-4D97-AF65-F5344CB8AC3E}">
        <p14:creationId xmlns:p14="http://schemas.microsoft.com/office/powerpoint/2010/main" val="26730427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3_タイトルとコンテンツ">
    <p:spTree>
      <p:nvGrpSpPr>
        <p:cNvPr id="1" name=""/>
        <p:cNvGrpSpPr/>
        <p:nvPr/>
      </p:nvGrpSpPr>
      <p:grpSpPr>
        <a:xfrm>
          <a:off x="0" y="0"/>
          <a:ext cx="0" cy="0"/>
          <a:chOff x="0" y="0"/>
          <a:chExt cx="0" cy="0"/>
        </a:xfrm>
      </p:grpSpPr>
      <p:graphicFrame>
        <p:nvGraphicFramePr>
          <p:cNvPr id="4" name="オブジェクト 3" hidden="1"/>
          <p:cNvGraphicFramePr>
            <a:graphicFrameLocks noChangeAspect="1"/>
          </p:cNvGraphicFramePr>
          <p:nvPr userDrawn="1">
            <p:custDataLst>
              <p:tags r:id="rId1"/>
            </p:custDataLst>
          </p:nvPr>
        </p:nvGraphicFramePr>
        <p:xfrm>
          <a:off x="1955" y="1588"/>
          <a:ext cx="1954" cy="1588"/>
        </p:xfrm>
        <a:graphic>
          <a:graphicData uri="http://schemas.openxmlformats.org/presentationml/2006/ole">
            <mc:AlternateContent xmlns:mc="http://schemas.openxmlformats.org/markup-compatibility/2006">
              <mc:Choice xmlns:v="urn:schemas-microsoft-com:vml" Requires="v">
                <p:oleObj name="think-cell Slide" r:id="rId4" imgW="381" imgH="381" progId="TCLayout.ActiveDocument.1">
                  <p:embed/>
                </p:oleObj>
              </mc:Choice>
              <mc:Fallback>
                <p:oleObj name="think-cell Slide" r:id="rId4" imgW="381" imgH="381" progId="TCLayout.ActiveDocument.1">
                  <p:embed/>
                  <p:pic>
                    <p:nvPicPr>
                      <p:cNvPr id="4" name="オブジェクト 3" hidden="1"/>
                      <p:cNvPicPr/>
                      <p:nvPr/>
                    </p:nvPicPr>
                    <p:blipFill>
                      <a:blip r:embed="rId5"/>
                      <a:stretch>
                        <a:fillRect/>
                      </a:stretch>
                    </p:blipFill>
                    <p:spPr>
                      <a:xfrm>
                        <a:off x="1955" y="1588"/>
                        <a:ext cx="1954" cy="1588"/>
                      </a:xfrm>
                      <a:prstGeom prst="rect">
                        <a:avLst/>
                      </a:prstGeom>
                    </p:spPr>
                  </p:pic>
                </p:oleObj>
              </mc:Fallback>
            </mc:AlternateContent>
          </a:graphicData>
        </a:graphic>
      </p:graphicFrame>
      <p:sp>
        <p:nvSpPr>
          <p:cNvPr id="3" name="正方形/長方形 2" hidden="1"/>
          <p:cNvSpPr/>
          <p:nvPr userDrawn="1">
            <p:custDataLst>
              <p:tags r:id="rId2"/>
            </p:custDataLst>
          </p:nvPr>
        </p:nvSpPr>
        <p:spPr>
          <a:xfrm>
            <a:off x="0" y="0"/>
            <a:ext cx="195385" cy="158750"/>
          </a:xfrm>
          <a:prstGeom prst="rect">
            <a:avLst/>
          </a:prstGeom>
          <a:solidFill>
            <a:schemeClr val="bg1">
              <a:lumMod val="85000"/>
            </a:schemeClr>
          </a:solidFill>
          <a:ln w="952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kumimoji="1" lang="ja-JP" altLang="en-US" sz="2000" b="0" i="0" baseline="0">
              <a:solidFill>
                <a:schemeClr val="tx1"/>
              </a:solidFill>
              <a:latin typeface="Times New Roman" panose="02020603050405020304" pitchFamily="18" charset="0"/>
              <a:ea typeface="HGS明朝B" panose="02020800000000000000" pitchFamily="18" charset="-128"/>
              <a:cs typeface="+mj-cs"/>
              <a:sym typeface="Times New Roman" panose="02020603050405020304" pitchFamily="18" charset="0"/>
            </a:endParaRPr>
          </a:p>
        </p:txBody>
      </p:sp>
      <p:sp>
        <p:nvSpPr>
          <p:cNvPr id="11" name="Rectangle 2">
            <a:extLst>
              <a:ext uri="{FF2B5EF4-FFF2-40B4-BE49-F238E27FC236}">
                <a16:creationId xmlns:a16="http://schemas.microsoft.com/office/drawing/2014/main" id="{11687024-D7C4-F045-8867-88AABBCEB7C2}"/>
              </a:ext>
            </a:extLst>
          </p:cNvPr>
          <p:cNvSpPr>
            <a:spLocks noGrp="1" noChangeArrowheads="1"/>
          </p:cNvSpPr>
          <p:nvPr>
            <p:ph type="title"/>
          </p:nvPr>
        </p:nvSpPr>
        <p:spPr bwMode="auto">
          <a:xfrm>
            <a:off x="562708" y="163513"/>
            <a:ext cx="10496305" cy="831600"/>
          </a:xfrm>
          <a:prstGeom prst="rect">
            <a:avLst/>
          </a:prstGeom>
          <a:noFill/>
          <a:ln w="9525" algn="ctr">
            <a:noFill/>
            <a:miter lim="800000"/>
            <a:headEnd/>
            <a:tailEnd/>
          </a:ln>
        </p:spPr>
        <p:txBody>
          <a:bodyPr vert="horz" wrap="square" lIns="0" tIns="45713" rIns="0" bIns="45713" numCol="1" anchor="b" anchorCtr="0" compatLnSpc="1">
            <a:prstTxWarp prst="textNoShape">
              <a:avLst/>
            </a:prstTxWarp>
            <a:noAutofit/>
          </a:bodyPr>
          <a:lstStyle>
            <a:lvl1pPr algn="l">
              <a:defRPr sz="2000"/>
            </a:lvl1pPr>
          </a:lstStyle>
          <a:p>
            <a:pPr lvl="0"/>
            <a:r>
              <a:rPr lang="en-US" altLang="ja-JP"/>
              <a:t>Click to edit Master title style</a:t>
            </a:r>
          </a:p>
        </p:txBody>
      </p:sp>
      <p:cxnSp>
        <p:nvCxnSpPr>
          <p:cNvPr id="15" name="直線コネクタ 14"/>
          <p:cNvCxnSpPr/>
          <p:nvPr userDrawn="1"/>
        </p:nvCxnSpPr>
        <p:spPr>
          <a:xfrm>
            <a:off x="0" y="1052736"/>
            <a:ext cx="11039872" cy="0"/>
          </a:xfrm>
          <a:prstGeom prst="line">
            <a:avLst/>
          </a:prstGeom>
          <a:ln w="57150">
            <a:solidFill>
              <a:srgbClr val="293F55"/>
            </a:solidFill>
          </a:ln>
        </p:spPr>
        <p:style>
          <a:lnRef idx="1">
            <a:schemeClr val="accent1"/>
          </a:lnRef>
          <a:fillRef idx="0">
            <a:schemeClr val="accent1"/>
          </a:fillRef>
          <a:effectRef idx="0">
            <a:schemeClr val="accent1"/>
          </a:effectRef>
          <a:fontRef idx="minor">
            <a:schemeClr val="tx1"/>
          </a:fontRef>
        </p:style>
      </p:cxnSp>
      <p:cxnSp>
        <p:nvCxnSpPr>
          <p:cNvPr id="16" name="直線コネクタ 15"/>
          <p:cNvCxnSpPr/>
          <p:nvPr userDrawn="1"/>
        </p:nvCxnSpPr>
        <p:spPr>
          <a:xfrm>
            <a:off x="3" y="1124744"/>
            <a:ext cx="10549729" cy="0"/>
          </a:xfrm>
          <a:prstGeom prst="line">
            <a:avLst/>
          </a:prstGeom>
          <a:ln w="28575">
            <a:solidFill>
              <a:srgbClr val="293F55"/>
            </a:solidFill>
          </a:ln>
        </p:spPr>
        <p:style>
          <a:lnRef idx="1">
            <a:schemeClr val="accent1"/>
          </a:lnRef>
          <a:fillRef idx="0">
            <a:schemeClr val="accent1"/>
          </a:fillRef>
          <a:effectRef idx="0">
            <a:schemeClr val="accent1"/>
          </a:effectRef>
          <a:fontRef idx="minor">
            <a:schemeClr val="tx1"/>
          </a:fontRef>
        </p:style>
      </p:cxnSp>
      <p:pic>
        <p:nvPicPr>
          <p:cNvPr id="17" name="Picture 2" descr="C:\Users\Shunsuke Hayashi\Desktop\Yamato Capital Partners\ロゴ\yamato-rogo-tomei.png"/>
          <p:cNvPicPr>
            <a:picLocks noChangeAspect="1" noChangeArrowheads="1"/>
          </p:cNvPicPr>
          <p:nvPr userDrawn="1"/>
        </p:nvPicPr>
        <p:blipFill>
          <a:blip r:embed="rId6" cstate="print">
            <a:extLst>
              <a:ext uri="{28A0092B-C50C-407E-A947-70E740481C1C}">
                <a14:useLocalDpi xmlns:a14="http://schemas.microsoft.com/office/drawing/2010/main" val="0"/>
              </a:ext>
            </a:extLst>
          </a:blip>
          <a:srcRect/>
          <a:stretch>
            <a:fillRect/>
          </a:stretch>
        </p:blipFill>
        <p:spPr bwMode="auto">
          <a:xfrm>
            <a:off x="11039872" y="-77193"/>
            <a:ext cx="1280281" cy="1040228"/>
          </a:xfrm>
          <a:prstGeom prst="rect">
            <a:avLst/>
          </a:prstGeom>
          <a:noFill/>
          <a:extLst>
            <a:ext uri="{909E8E84-426E-40DD-AFC4-6F175D3DCCD1}">
              <a14:hiddenFill xmlns:a14="http://schemas.microsoft.com/office/drawing/2010/main">
                <a:solidFill>
                  <a:srgbClr val="FFFFFF"/>
                </a:solidFill>
              </a14:hiddenFill>
            </a:ext>
          </a:extLst>
        </p:spPr>
      </p:pic>
      <p:cxnSp>
        <p:nvCxnSpPr>
          <p:cNvPr id="21" name="直線コネクタ 20"/>
          <p:cNvCxnSpPr/>
          <p:nvPr userDrawn="1"/>
        </p:nvCxnSpPr>
        <p:spPr>
          <a:xfrm>
            <a:off x="0" y="6620212"/>
            <a:ext cx="12192000" cy="0"/>
          </a:xfrm>
          <a:prstGeom prst="line">
            <a:avLst/>
          </a:prstGeom>
          <a:ln w="28575">
            <a:solidFill>
              <a:srgbClr val="293F55"/>
            </a:solidFill>
          </a:ln>
        </p:spPr>
        <p:style>
          <a:lnRef idx="1">
            <a:schemeClr val="accent1"/>
          </a:lnRef>
          <a:fillRef idx="0">
            <a:schemeClr val="accent1"/>
          </a:fillRef>
          <a:effectRef idx="0">
            <a:schemeClr val="accent1"/>
          </a:effectRef>
          <a:fontRef idx="minor">
            <a:schemeClr val="tx1"/>
          </a:fontRef>
        </p:style>
      </p:cxnSp>
      <p:sp>
        <p:nvSpPr>
          <p:cNvPr id="13" name="フッター プレースホルダ 3"/>
          <p:cNvSpPr txBox="1">
            <a:spLocks/>
          </p:cNvSpPr>
          <p:nvPr userDrawn="1"/>
        </p:nvSpPr>
        <p:spPr>
          <a:xfrm>
            <a:off x="3215680" y="6643072"/>
            <a:ext cx="5760640" cy="216000"/>
          </a:xfrm>
          <a:prstGeom prst="rect">
            <a:avLst/>
          </a:prstGeom>
        </p:spPr>
        <p:txBody>
          <a:bodyPr vert="horz" lIns="91440" tIns="45720" rIns="91440" bIns="45720" rtlCol="0" anchor="ctr"/>
          <a:lstStyle>
            <a:defPPr>
              <a:defRPr lang="ja-JP"/>
            </a:defPPr>
            <a:lvl1pPr marR="0" lvl="0" indent="0" algn="ctr" fontAlgn="auto">
              <a:lnSpc>
                <a:spcPct val="100000"/>
              </a:lnSpc>
              <a:spcBef>
                <a:spcPts val="0"/>
              </a:spcBef>
              <a:spcAft>
                <a:spcPts val="0"/>
              </a:spcAft>
              <a:buClrTx/>
              <a:buSzTx/>
              <a:buFontTx/>
              <a:buNone/>
              <a:tabLst/>
              <a:defRPr kumimoji="0" sz="900" b="0" i="0" u="none" strike="noStrike" kern="0" cap="none" spc="0" normalizeH="0" baseline="0">
                <a:ln>
                  <a:noFill/>
                </a:ln>
                <a:solidFill>
                  <a:prstClr val="white">
                    <a:lumMod val="50000"/>
                  </a:prstClr>
                </a:solidFill>
                <a:effectLst/>
                <a:uLnTx/>
                <a:uFillTx/>
                <a:latin typeface="Times New Roman" pitchFamily="18" charset="0"/>
                <a:cs typeface="Times New Roman" pitchFamily="18" charset="0"/>
              </a:defRPr>
            </a:lvl1pPr>
          </a:lstStyle>
          <a:p>
            <a:pPr lvl="0"/>
            <a:r>
              <a:rPr lang="en-US" altLang="ja-JP" sz="900" noProof="0"/>
              <a:t>(C) YCP </a:t>
            </a:r>
            <a:r>
              <a:rPr lang="en-US" altLang="ja-JP" sz="900" noProof="0" err="1"/>
              <a:t>Solidiance</a:t>
            </a:r>
            <a:r>
              <a:rPr lang="en-US" altLang="ja-JP" sz="900" noProof="0"/>
              <a:t> International B.V. all rights reserved</a:t>
            </a:r>
          </a:p>
        </p:txBody>
      </p:sp>
    </p:spTree>
    <p:extLst>
      <p:ext uri="{BB962C8B-B14F-4D97-AF65-F5344CB8AC3E}">
        <p14:creationId xmlns:p14="http://schemas.microsoft.com/office/powerpoint/2010/main" val="2265989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graphicFrame>
        <p:nvGraphicFramePr>
          <p:cNvPr id="4" name="オブジェクト 3" hidden="1"/>
          <p:cNvGraphicFramePr>
            <a:graphicFrameLocks noChangeAspect="1"/>
          </p:cNvGraphicFramePr>
          <p:nvPr userDrawn="1">
            <p:custDataLst>
              <p:tags r:id="rId1"/>
            </p:custDataLst>
          </p:nvPr>
        </p:nvGraphicFramePr>
        <p:xfrm>
          <a:off x="1955" y="1588"/>
          <a:ext cx="1954" cy="1588"/>
        </p:xfrm>
        <a:graphic>
          <a:graphicData uri="http://schemas.openxmlformats.org/presentationml/2006/ole">
            <mc:AlternateContent xmlns:mc="http://schemas.openxmlformats.org/markup-compatibility/2006">
              <mc:Choice xmlns:v="urn:schemas-microsoft-com:vml" Requires="v">
                <p:oleObj name="think-cell Slide" r:id="rId4" imgW="381" imgH="381" progId="TCLayout.ActiveDocument.1">
                  <p:embed/>
                </p:oleObj>
              </mc:Choice>
              <mc:Fallback>
                <p:oleObj name="think-cell Slide" r:id="rId4" imgW="381" imgH="381" progId="TCLayout.ActiveDocument.1">
                  <p:embed/>
                  <p:pic>
                    <p:nvPicPr>
                      <p:cNvPr id="4" name="オブジェクト 3" hidden="1"/>
                      <p:cNvPicPr/>
                      <p:nvPr/>
                    </p:nvPicPr>
                    <p:blipFill>
                      <a:blip r:embed="rId5"/>
                      <a:stretch>
                        <a:fillRect/>
                      </a:stretch>
                    </p:blipFill>
                    <p:spPr>
                      <a:xfrm>
                        <a:off x="1955" y="1588"/>
                        <a:ext cx="1954" cy="1588"/>
                      </a:xfrm>
                      <a:prstGeom prst="rect">
                        <a:avLst/>
                      </a:prstGeom>
                    </p:spPr>
                  </p:pic>
                </p:oleObj>
              </mc:Fallback>
            </mc:AlternateContent>
          </a:graphicData>
        </a:graphic>
      </p:graphicFrame>
      <p:sp>
        <p:nvSpPr>
          <p:cNvPr id="3" name="正方形/長方形 2" hidden="1"/>
          <p:cNvSpPr/>
          <p:nvPr userDrawn="1">
            <p:custDataLst>
              <p:tags r:id="rId2"/>
            </p:custDataLst>
          </p:nvPr>
        </p:nvSpPr>
        <p:spPr>
          <a:xfrm>
            <a:off x="0" y="0"/>
            <a:ext cx="195385" cy="158750"/>
          </a:xfrm>
          <a:prstGeom prst="rect">
            <a:avLst/>
          </a:prstGeom>
          <a:solidFill>
            <a:schemeClr val="bg1">
              <a:lumMod val="85000"/>
            </a:schemeClr>
          </a:solidFill>
          <a:ln w="952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kumimoji="1" lang="ja-JP" altLang="en-US" sz="2000" b="0" i="0" baseline="0">
              <a:solidFill>
                <a:schemeClr val="tx1"/>
              </a:solidFill>
              <a:latin typeface="Times New Roman" panose="02020603050405020304" pitchFamily="18" charset="0"/>
              <a:ea typeface="HGS明朝B" panose="02020800000000000000" pitchFamily="18" charset="-128"/>
              <a:cs typeface="+mj-cs"/>
              <a:sym typeface="Times New Roman" panose="02020603050405020304" pitchFamily="18" charset="0"/>
            </a:endParaRPr>
          </a:p>
        </p:txBody>
      </p:sp>
      <p:sp>
        <p:nvSpPr>
          <p:cNvPr id="11" name="Rectangle 2">
            <a:extLst>
              <a:ext uri="{FF2B5EF4-FFF2-40B4-BE49-F238E27FC236}">
                <a16:creationId xmlns:a16="http://schemas.microsoft.com/office/drawing/2014/main" id="{11687024-D7C4-F045-8867-88AABBCEB7C2}"/>
              </a:ext>
            </a:extLst>
          </p:cNvPr>
          <p:cNvSpPr>
            <a:spLocks noGrp="1" noChangeArrowheads="1"/>
          </p:cNvSpPr>
          <p:nvPr>
            <p:ph type="title"/>
          </p:nvPr>
        </p:nvSpPr>
        <p:spPr bwMode="auto">
          <a:xfrm>
            <a:off x="562708" y="163513"/>
            <a:ext cx="10496305" cy="831600"/>
          </a:xfrm>
          <a:prstGeom prst="rect">
            <a:avLst/>
          </a:prstGeom>
          <a:noFill/>
          <a:ln w="9525" algn="ctr">
            <a:noFill/>
            <a:miter lim="800000"/>
            <a:headEnd/>
            <a:tailEnd/>
          </a:ln>
        </p:spPr>
        <p:txBody>
          <a:bodyPr vert="horz" wrap="square" lIns="0" tIns="45713" rIns="0" bIns="45713" numCol="1" anchor="b" anchorCtr="0" compatLnSpc="1">
            <a:prstTxWarp prst="textNoShape">
              <a:avLst/>
            </a:prstTxWarp>
            <a:noAutofit/>
          </a:bodyPr>
          <a:lstStyle>
            <a:lvl1pPr algn="l">
              <a:defRPr sz="2000">
                <a:latin typeface="+mj-lt"/>
                <a:ea typeface="HGPMinchoB" panose="02020800000000000000" pitchFamily="18" charset="-128"/>
              </a:defRPr>
            </a:lvl1pPr>
          </a:lstStyle>
          <a:p>
            <a:pPr lvl="0"/>
            <a:r>
              <a:rPr lang="en-US" altLang="ja-JP"/>
              <a:t>Click to edit Master title style</a:t>
            </a:r>
          </a:p>
        </p:txBody>
      </p:sp>
      <p:cxnSp>
        <p:nvCxnSpPr>
          <p:cNvPr id="15" name="直線コネクタ 14"/>
          <p:cNvCxnSpPr/>
          <p:nvPr userDrawn="1"/>
        </p:nvCxnSpPr>
        <p:spPr>
          <a:xfrm>
            <a:off x="0" y="1052736"/>
            <a:ext cx="11039872" cy="0"/>
          </a:xfrm>
          <a:prstGeom prst="line">
            <a:avLst/>
          </a:prstGeom>
          <a:ln w="57150">
            <a:solidFill>
              <a:srgbClr val="293F55"/>
            </a:solidFill>
          </a:ln>
        </p:spPr>
        <p:style>
          <a:lnRef idx="1">
            <a:schemeClr val="accent1"/>
          </a:lnRef>
          <a:fillRef idx="0">
            <a:schemeClr val="accent1"/>
          </a:fillRef>
          <a:effectRef idx="0">
            <a:schemeClr val="accent1"/>
          </a:effectRef>
          <a:fontRef idx="minor">
            <a:schemeClr val="tx1"/>
          </a:fontRef>
        </p:style>
      </p:cxnSp>
      <p:cxnSp>
        <p:nvCxnSpPr>
          <p:cNvPr id="16" name="直線コネクタ 15"/>
          <p:cNvCxnSpPr/>
          <p:nvPr userDrawn="1"/>
        </p:nvCxnSpPr>
        <p:spPr>
          <a:xfrm>
            <a:off x="3" y="1124744"/>
            <a:ext cx="10549729" cy="0"/>
          </a:xfrm>
          <a:prstGeom prst="line">
            <a:avLst/>
          </a:prstGeom>
          <a:ln w="28575">
            <a:solidFill>
              <a:srgbClr val="293F55"/>
            </a:solidFill>
          </a:ln>
        </p:spPr>
        <p:style>
          <a:lnRef idx="1">
            <a:schemeClr val="accent1"/>
          </a:lnRef>
          <a:fillRef idx="0">
            <a:schemeClr val="accent1"/>
          </a:fillRef>
          <a:effectRef idx="0">
            <a:schemeClr val="accent1"/>
          </a:effectRef>
          <a:fontRef idx="minor">
            <a:schemeClr val="tx1"/>
          </a:fontRef>
        </p:style>
      </p:cxnSp>
      <p:pic>
        <p:nvPicPr>
          <p:cNvPr id="17" name="Picture 2" descr="C:\Users\Shunsuke Hayashi\Desktop\Yamato Capital Partners\ロゴ\yamato-rogo-tomei.png"/>
          <p:cNvPicPr>
            <a:picLocks noChangeAspect="1" noChangeArrowheads="1"/>
          </p:cNvPicPr>
          <p:nvPr userDrawn="1"/>
        </p:nvPicPr>
        <p:blipFill>
          <a:blip r:embed="rId6" cstate="email">
            <a:extLst>
              <a:ext uri="{28A0092B-C50C-407E-A947-70E740481C1C}">
                <a14:useLocalDpi xmlns:a14="http://schemas.microsoft.com/office/drawing/2010/main"/>
              </a:ext>
            </a:extLst>
          </a:blip>
          <a:srcRect/>
          <a:stretch>
            <a:fillRect/>
          </a:stretch>
        </p:blipFill>
        <p:spPr bwMode="auto">
          <a:xfrm>
            <a:off x="11039872" y="-77193"/>
            <a:ext cx="1280281" cy="1040228"/>
          </a:xfrm>
          <a:prstGeom prst="rect">
            <a:avLst/>
          </a:prstGeom>
          <a:noFill/>
          <a:extLst>
            <a:ext uri="{909E8E84-426E-40DD-AFC4-6F175D3DCCD1}">
              <a14:hiddenFill xmlns:a14="http://schemas.microsoft.com/office/drawing/2010/main">
                <a:solidFill>
                  <a:srgbClr val="FFFFFF"/>
                </a:solidFill>
              </a14:hiddenFill>
            </a:ext>
          </a:extLst>
        </p:spPr>
      </p:pic>
      <p:cxnSp>
        <p:nvCxnSpPr>
          <p:cNvPr id="21" name="直線コネクタ 20"/>
          <p:cNvCxnSpPr/>
          <p:nvPr userDrawn="1"/>
        </p:nvCxnSpPr>
        <p:spPr>
          <a:xfrm>
            <a:off x="0" y="6620212"/>
            <a:ext cx="12192000" cy="0"/>
          </a:xfrm>
          <a:prstGeom prst="line">
            <a:avLst/>
          </a:prstGeom>
          <a:ln w="28575">
            <a:solidFill>
              <a:srgbClr val="293F55"/>
            </a:solidFill>
          </a:ln>
        </p:spPr>
        <p:style>
          <a:lnRef idx="1">
            <a:schemeClr val="accent1"/>
          </a:lnRef>
          <a:fillRef idx="0">
            <a:schemeClr val="accent1"/>
          </a:fillRef>
          <a:effectRef idx="0">
            <a:schemeClr val="accent1"/>
          </a:effectRef>
          <a:fontRef idx="minor">
            <a:schemeClr val="tx1"/>
          </a:fontRef>
        </p:style>
      </p:cxnSp>
      <p:sp>
        <p:nvSpPr>
          <p:cNvPr id="13" name="フッター プレースホルダ 3"/>
          <p:cNvSpPr txBox="1">
            <a:spLocks/>
          </p:cNvSpPr>
          <p:nvPr userDrawn="1"/>
        </p:nvSpPr>
        <p:spPr>
          <a:xfrm>
            <a:off x="3215680" y="6643072"/>
            <a:ext cx="5760640" cy="216000"/>
          </a:xfrm>
          <a:prstGeom prst="rect">
            <a:avLst/>
          </a:prstGeom>
        </p:spPr>
        <p:txBody>
          <a:bodyPr vert="horz" lIns="91440" tIns="45720" rIns="91440" bIns="45720" rtlCol="0" anchor="ctr"/>
          <a:lstStyle>
            <a:defPPr>
              <a:defRPr lang="ja-JP"/>
            </a:defPPr>
            <a:lvl1pPr marR="0" lvl="0" indent="0" algn="ctr" fontAlgn="auto">
              <a:lnSpc>
                <a:spcPct val="100000"/>
              </a:lnSpc>
              <a:spcBef>
                <a:spcPts val="0"/>
              </a:spcBef>
              <a:spcAft>
                <a:spcPts val="0"/>
              </a:spcAft>
              <a:buClrTx/>
              <a:buSzTx/>
              <a:buFontTx/>
              <a:buNone/>
              <a:tabLst/>
              <a:defRPr kumimoji="0" sz="900" b="0" i="0" u="none" strike="noStrike" kern="0" cap="none" spc="0" normalizeH="0" baseline="0">
                <a:ln>
                  <a:noFill/>
                </a:ln>
                <a:solidFill>
                  <a:prstClr val="white">
                    <a:lumMod val="50000"/>
                  </a:prstClr>
                </a:solidFill>
                <a:effectLst/>
                <a:uLnTx/>
                <a:uFillTx/>
                <a:latin typeface="Times New Roman" pitchFamily="18" charset="0"/>
                <a:cs typeface="Times New Roman" pitchFamily="18" charset="0"/>
              </a:defRPr>
            </a:lvl1pPr>
          </a:lstStyle>
          <a:p>
            <a:pPr lvl="0"/>
            <a:r>
              <a:rPr lang="en-US" altLang="ja-JP" sz="900" noProof="0">
                <a:latin typeface="+mj-lt"/>
                <a:ea typeface="HGPMinchoB" panose="02020800000000000000" pitchFamily="18" charset="-128"/>
              </a:rPr>
              <a:t>(C) YCP </a:t>
            </a:r>
            <a:r>
              <a:rPr lang="en-US" altLang="ja-JP" sz="900" noProof="0" err="1">
                <a:latin typeface="+mj-lt"/>
                <a:ea typeface="HGPMinchoB" panose="02020800000000000000" pitchFamily="18" charset="-128"/>
              </a:rPr>
              <a:t>Solidiance</a:t>
            </a:r>
            <a:r>
              <a:rPr lang="en-US" altLang="ja-JP" sz="900" noProof="0">
                <a:latin typeface="+mj-lt"/>
                <a:ea typeface="HGPMinchoB" panose="02020800000000000000" pitchFamily="18" charset="-128"/>
              </a:rPr>
              <a:t> International B.V. all rights reserved</a:t>
            </a:r>
          </a:p>
        </p:txBody>
      </p:sp>
    </p:spTree>
    <p:extLst>
      <p:ext uri="{BB962C8B-B14F-4D97-AF65-F5344CB8AC3E}">
        <p14:creationId xmlns:p14="http://schemas.microsoft.com/office/powerpoint/2010/main" val="4639233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oleObject" Target="../embeddings/oleObject1.bin"/><Relationship Id="rId5" Type="http://schemas.openxmlformats.org/officeDocument/2006/relationships/slideLayout" Target="../slideLayouts/slideLayout5.xml"/><Relationship Id="rId10" Type="http://schemas.openxmlformats.org/officeDocument/2006/relationships/tags" Target="../tags/tag2.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7" name="オブジェクト 6" hidden="1"/>
          <p:cNvGraphicFramePr>
            <a:graphicFrameLocks/>
          </p:cNvGraphicFramePr>
          <p:nvPr>
            <p:custDataLst>
              <p:tags r:id="rId10"/>
            </p:custDataLst>
            <p:extLst>
              <p:ext uri="{D42A27DB-BD31-4B8C-83A1-F6EECF244321}">
                <p14:modId xmlns:p14="http://schemas.microsoft.com/office/powerpoint/2010/main" val="2109017777"/>
              </p:ext>
            </p:extLst>
          </p:nvPr>
        </p:nvGraphicFramePr>
        <p:xfrm>
          <a:off x="1955" y="1589"/>
          <a:ext cx="1953" cy="1587"/>
        </p:xfrm>
        <a:graphic>
          <a:graphicData uri="http://schemas.openxmlformats.org/presentationml/2006/ole">
            <mc:AlternateContent xmlns:mc="http://schemas.openxmlformats.org/markup-compatibility/2006">
              <mc:Choice xmlns:v="urn:schemas-microsoft-com:vml" Requires="v">
                <p:oleObj name="think-cell Slide" r:id="rId11" imgW="270" imgH="270" progId="TCLayout.ActiveDocument.1">
                  <p:embed/>
                </p:oleObj>
              </mc:Choice>
              <mc:Fallback>
                <p:oleObj name="think-cell Slide" r:id="rId11" imgW="270" imgH="270" progId="TCLayout.ActiveDocument.1">
                  <p:embed/>
                  <p:pic>
                    <p:nvPicPr>
                      <p:cNvPr id="7" name="オブジェクト 6" hidden="1"/>
                      <p:cNvPicPr/>
                      <p:nvPr/>
                    </p:nvPicPr>
                    <p:blipFill>
                      <a:blip r:embed="rId12"/>
                      <a:stretch>
                        <a:fillRect/>
                      </a:stretch>
                    </p:blipFill>
                    <p:spPr>
                      <a:xfrm>
                        <a:off x="1955" y="1589"/>
                        <a:ext cx="1953" cy="1587"/>
                      </a:xfrm>
                      <a:prstGeom prst="rect">
                        <a:avLst/>
                      </a:prstGeom>
                    </p:spPr>
                  </p:pic>
                </p:oleObj>
              </mc:Fallback>
            </mc:AlternateContent>
          </a:graphicData>
        </a:graphic>
      </p:graphicFrame>
      <p:sp>
        <p:nvSpPr>
          <p:cNvPr id="9" name="スライド番号プレースホルダー 5"/>
          <p:cNvSpPr txBox="1">
            <a:spLocks/>
          </p:cNvSpPr>
          <p:nvPr userDrawn="1"/>
        </p:nvSpPr>
        <p:spPr>
          <a:xfrm>
            <a:off x="9347446" y="6662180"/>
            <a:ext cx="2844554" cy="187200"/>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marL="0" algn="r" defTabSz="914400" rtl="0" eaLnBrk="1" latinLnBrk="0" hangingPunct="1"/>
            <a:fld id="{1B6CB131-81F5-444E-A2E5-043B608EAE32}" type="slidenum">
              <a:rPr kumimoji="1" lang="ja-JP" altLang="en-US" sz="1000" kern="1200" smtClean="0">
                <a:solidFill>
                  <a:schemeClr val="tx1"/>
                </a:solidFill>
                <a:latin typeface="Segoe UI" panose="020B0502040204020203" pitchFamily="34" charset="0"/>
                <a:ea typeface="+mn-ea"/>
                <a:cs typeface="Segoe UI" panose="020B0502040204020203" pitchFamily="34" charset="0"/>
              </a:rPr>
              <a:pPr marL="0" algn="r" defTabSz="914400" rtl="0" eaLnBrk="1" latinLnBrk="0" hangingPunct="1"/>
              <a:t>‹#›</a:t>
            </a:fld>
            <a:endParaRPr kumimoji="1" lang="ja-JP" altLang="en-US" sz="1000" kern="1200">
              <a:solidFill>
                <a:schemeClr val="tx1"/>
              </a:solidFill>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350488687"/>
      </p:ext>
    </p:extLst>
  </p:cSld>
  <p:clrMap bg1="lt1" tx1="dk1" bg2="lt2" tx2="dk2" accent1="accent1" accent2="accent2" accent3="accent3" accent4="accent4" accent5="accent5" accent6="accent6" hlink="hlink" folHlink="folHlink"/>
  <p:sldLayoutIdLst>
    <p:sldLayoutId id="2147484051" r:id="rId1"/>
    <p:sldLayoutId id="2147484052" r:id="rId2"/>
    <p:sldLayoutId id="2147484053" r:id="rId3"/>
    <p:sldLayoutId id="2147484054" r:id="rId4"/>
    <p:sldLayoutId id="2147484055" r:id="rId5"/>
    <p:sldLayoutId id="2147484056" r:id="rId6"/>
    <p:sldLayoutId id="2147484059" r:id="rId7"/>
    <p:sldLayoutId id="2147484060" r:id="rId8"/>
  </p:sldLayoutIdLst>
  <p:hf hdr="0" ftr="0" dt="0"/>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45">
          <p15:clr>
            <a:srgbClr val="F26B43"/>
          </p15:clr>
        </p15:guide>
        <p15:guide id="2" pos="211">
          <p15:clr>
            <a:srgbClr val="F26B43"/>
          </p15:clr>
        </p15:guide>
        <p15:guide id="3" pos="7469">
          <p15:clr>
            <a:srgbClr val="F26B43"/>
          </p15:clr>
        </p15:guide>
        <p15:guide id="4" orient="horz" pos="3838">
          <p15:clr>
            <a:srgbClr val="F26B43"/>
          </p15:clr>
        </p15:guide>
        <p15:guide id="5" orient="horz" pos="3997">
          <p15:clr>
            <a:srgbClr val="F26B43"/>
          </p15:clr>
        </p15:guide>
        <p15:guide id="7" pos="3840">
          <p15:clr>
            <a:srgbClr val="F26B43"/>
          </p15:clr>
        </p15:guide>
        <p15:guide id="8" pos="3952">
          <p15:clr>
            <a:srgbClr val="F26B43"/>
          </p15:clr>
        </p15:guide>
        <p15:guide id="9" pos="372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slide" Target="slide14.xml"/><Relationship Id="rId2" Type="http://schemas.openxmlformats.org/officeDocument/2006/relationships/slide" Target="slide13.xml"/><Relationship Id="rId1" Type="http://schemas.openxmlformats.org/officeDocument/2006/relationships/slideLayout" Target="../slideLayouts/slideLayout1.xml"/><Relationship Id="rId6" Type="http://schemas.openxmlformats.org/officeDocument/2006/relationships/slide" Target="slide17.xml"/><Relationship Id="rId5" Type="http://schemas.openxmlformats.org/officeDocument/2006/relationships/slide" Target="slide16.xml"/><Relationship Id="rId4" Type="http://schemas.openxmlformats.org/officeDocument/2006/relationships/slide" Target="slide15.xml"/></Relationships>
</file>

<file path=ppt/slides/_rels/slide13.xml.rels><?xml version="1.0" encoding="UTF-8" standalone="yes"?>
<Relationships xmlns="http://schemas.openxmlformats.org/package/2006/relationships"><Relationship Id="rId26" Type="http://schemas.openxmlformats.org/officeDocument/2006/relationships/tags" Target="../tags/tag39.xml"/><Relationship Id="rId21" Type="http://schemas.openxmlformats.org/officeDocument/2006/relationships/tags" Target="../tags/tag34.xml"/><Relationship Id="rId42" Type="http://schemas.openxmlformats.org/officeDocument/2006/relationships/tags" Target="../tags/tag55.xml"/><Relationship Id="rId47" Type="http://schemas.openxmlformats.org/officeDocument/2006/relationships/tags" Target="../tags/tag60.xml"/><Relationship Id="rId63" Type="http://schemas.openxmlformats.org/officeDocument/2006/relationships/tags" Target="../tags/tag76.xml"/><Relationship Id="rId68" Type="http://schemas.openxmlformats.org/officeDocument/2006/relationships/tags" Target="../tags/tag81.xml"/><Relationship Id="rId2" Type="http://schemas.openxmlformats.org/officeDocument/2006/relationships/tags" Target="../tags/tag15.xml"/><Relationship Id="rId16" Type="http://schemas.openxmlformats.org/officeDocument/2006/relationships/tags" Target="../tags/tag29.xml"/><Relationship Id="rId29" Type="http://schemas.openxmlformats.org/officeDocument/2006/relationships/tags" Target="../tags/tag42.xml"/><Relationship Id="rId11" Type="http://schemas.openxmlformats.org/officeDocument/2006/relationships/tags" Target="../tags/tag24.xml"/><Relationship Id="rId24" Type="http://schemas.openxmlformats.org/officeDocument/2006/relationships/tags" Target="../tags/tag37.xml"/><Relationship Id="rId32" Type="http://schemas.openxmlformats.org/officeDocument/2006/relationships/tags" Target="../tags/tag45.xml"/><Relationship Id="rId37" Type="http://schemas.openxmlformats.org/officeDocument/2006/relationships/tags" Target="../tags/tag50.xml"/><Relationship Id="rId40" Type="http://schemas.openxmlformats.org/officeDocument/2006/relationships/tags" Target="../tags/tag53.xml"/><Relationship Id="rId45" Type="http://schemas.openxmlformats.org/officeDocument/2006/relationships/tags" Target="../tags/tag58.xml"/><Relationship Id="rId53" Type="http://schemas.openxmlformats.org/officeDocument/2006/relationships/tags" Target="../tags/tag66.xml"/><Relationship Id="rId58" Type="http://schemas.openxmlformats.org/officeDocument/2006/relationships/tags" Target="../tags/tag71.xml"/><Relationship Id="rId66" Type="http://schemas.openxmlformats.org/officeDocument/2006/relationships/tags" Target="../tags/tag79.xml"/><Relationship Id="rId74" Type="http://schemas.openxmlformats.org/officeDocument/2006/relationships/image" Target="../media/image12.emf"/><Relationship Id="rId5" Type="http://schemas.openxmlformats.org/officeDocument/2006/relationships/tags" Target="../tags/tag18.xml"/><Relationship Id="rId61" Type="http://schemas.openxmlformats.org/officeDocument/2006/relationships/tags" Target="../tags/tag74.xml"/><Relationship Id="rId19" Type="http://schemas.openxmlformats.org/officeDocument/2006/relationships/tags" Target="../tags/tag32.xml"/><Relationship Id="rId14" Type="http://schemas.openxmlformats.org/officeDocument/2006/relationships/tags" Target="../tags/tag27.xml"/><Relationship Id="rId22" Type="http://schemas.openxmlformats.org/officeDocument/2006/relationships/tags" Target="../tags/tag35.xml"/><Relationship Id="rId27" Type="http://schemas.openxmlformats.org/officeDocument/2006/relationships/tags" Target="../tags/tag40.xml"/><Relationship Id="rId30" Type="http://schemas.openxmlformats.org/officeDocument/2006/relationships/tags" Target="../tags/tag43.xml"/><Relationship Id="rId35" Type="http://schemas.openxmlformats.org/officeDocument/2006/relationships/tags" Target="../tags/tag48.xml"/><Relationship Id="rId43" Type="http://schemas.openxmlformats.org/officeDocument/2006/relationships/tags" Target="../tags/tag56.xml"/><Relationship Id="rId48" Type="http://schemas.openxmlformats.org/officeDocument/2006/relationships/tags" Target="../tags/tag61.xml"/><Relationship Id="rId56" Type="http://schemas.openxmlformats.org/officeDocument/2006/relationships/tags" Target="../tags/tag69.xml"/><Relationship Id="rId64" Type="http://schemas.openxmlformats.org/officeDocument/2006/relationships/tags" Target="../tags/tag77.xml"/><Relationship Id="rId69" Type="http://schemas.openxmlformats.org/officeDocument/2006/relationships/tags" Target="../tags/tag82.xml"/><Relationship Id="rId8" Type="http://schemas.openxmlformats.org/officeDocument/2006/relationships/tags" Target="../tags/tag21.xml"/><Relationship Id="rId51" Type="http://schemas.openxmlformats.org/officeDocument/2006/relationships/tags" Target="../tags/tag64.xml"/><Relationship Id="rId72" Type="http://schemas.openxmlformats.org/officeDocument/2006/relationships/notesSlide" Target="../notesSlides/notesSlide10.xml"/><Relationship Id="rId3" Type="http://schemas.openxmlformats.org/officeDocument/2006/relationships/tags" Target="../tags/tag16.xml"/><Relationship Id="rId12" Type="http://schemas.openxmlformats.org/officeDocument/2006/relationships/tags" Target="../tags/tag25.xml"/><Relationship Id="rId17" Type="http://schemas.openxmlformats.org/officeDocument/2006/relationships/tags" Target="../tags/tag30.xml"/><Relationship Id="rId25" Type="http://schemas.openxmlformats.org/officeDocument/2006/relationships/tags" Target="../tags/tag38.xml"/><Relationship Id="rId33" Type="http://schemas.openxmlformats.org/officeDocument/2006/relationships/tags" Target="../tags/tag46.xml"/><Relationship Id="rId38" Type="http://schemas.openxmlformats.org/officeDocument/2006/relationships/tags" Target="../tags/tag51.xml"/><Relationship Id="rId46" Type="http://schemas.openxmlformats.org/officeDocument/2006/relationships/tags" Target="../tags/tag59.xml"/><Relationship Id="rId59" Type="http://schemas.openxmlformats.org/officeDocument/2006/relationships/tags" Target="../tags/tag72.xml"/><Relationship Id="rId67" Type="http://schemas.openxmlformats.org/officeDocument/2006/relationships/tags" Target="../tags/tag80.xml"/><Relationship Id="rId20" Type="http://schemas.openxmlformats.org/officeDocument/2006/relationships/tags" Target="../tags/tag33.xml"/><Relationship Id="rId41" Type="http://schemas.openxmlformats.org/officeDocument/2006/relationships/tags" Target="../tags/tag54.xml"/><Relationship Id="rId54" Type="http://schemas.openxmlformats.org/officeDocument/2006/relationships/tags" Target="../tags/tag67.xml"/><Relationship Id="rId62" Type="http://schemas.openxmlformats.org/officeDocument/2006/relationships/tags" Target="../tags/tag75.xml"/><Relationship Id="rId70" Type="http://schemas.openxmlformats.org/officeDocument/2006/relationships/tags" Target="../tags/tag83.xml"/><Relationship Id="rId75" Type="http://schemas.openxmlformats.org/officeDocument/2006/relationships/chart" Target="../charts/chart2.xml"/><Relationship Id="rId1" Type="http://schemas.openxmlformats.org/officeDocument/2006/relationships/tags" Target="../tags/tag14.xml"/><Relationship Id="rId6" Type="http://schemas.openxmlformats.org/officeDocument/2006/relationships/tags" Target="../tags/tag19.xml"/><Relationship Id="rId15" Type="http://schemas.openxmlformats.org/officeDocument/2006/relationships/tags" Target="../tags/tag28.xml"/><Relationship Id="rId23" Type="http://schemas.openxmlformats.org/officeDocument/2006/relationships/tags" Target="../tags/tag36.xml"/><Relationship Id="rId28" Type="http://schemas.openxmlformats.org/officeDocument/2006/relationships/tags" Target="../tags/tag41.xml"/><Relationship Id="rId36" Type="http://schemas.openxmlformats.org/officeDocument/2006/relationships/tags" Target="../tags/tag49.xml"/><Relationship Id="rId49" Type="http://schemas.openxmlformats.org/officeDocument/2006/relationships/tags" Target="../tags/tag62.xml"/><Relationship Id="rId57" Type="http://schemas.openxmlformats.org/officeDocument/2006/relationships/tags" Target="../tags/tag70.xml"/><Relationship Id="rId10" Type="http://schemas.openxmlformats.org/officeDocument/2006/relationships/tags" Target="../tags/tag23.xml"/><Relationship Id="rId31" Type="http://schemas.openxmlformats.org/officeDocument/2006/relationships/tags" Target="../tags/tag44.xml"/><Relationship Id="rId44" Type="http://schemas.openxmlformats.org/officeDocument/2006/relationships/tags" Target="../tags/tag57.xml"/><Relationship Id="rId52" Type="http://schemas.openxmlformats.org/officeDocument/2006/relationships/tags" Target="../tags/tag65.xml"/><Relationship Id="rId60" Type="http://schemas.openxmlformats.org/officeDocument/2006/relationships/tags" Target="../tags/tag73.xml"/><Relationship Id="rId65" Type="http://schemas.openxmlformats.org/officeDocument/2006/relationships/tags" Target="../tags/tag78.xml"/><Relationship Id="rId73" Type="http://schemas.openxmlformats.org/officeDocument/2006/relationships/oleObject" Target="../embeddings/oleObject6.bin"/><Relationship Id="rId4" Type="http://schemas.openxmlformats.org/officeDocument/2006/relationships/tags" Target="../tags/tag17.xml"/><Relationship Id="rId9" Type="http://schemas.openxmlformats.org/officeDocument/2006/relationships/tags" Target="../tags/tag22.xml"/><Relationship Id="rId13" Type="http://schemas.openxmlformats.org/officeDocument/2006/relationships/tags" Target="../tags/tag26.xml"/><Relationship Id="rId18" Type="http://schemas.openxmlformats.org/officeDocument/2006/relationships/tags" Target="../tags/tag31.xml"/><Relationship Id="rId39" Type="http://schemas.openxmlformats.org/officeDocument/2006/relationships/tags" Target="../tags/tag52.xml"/><Relationship Id="rId34" Type="http://schemas.openxmlformats.org/officeDocument/2006/relationships/tags" Target="../tags/tag47.xml"/><Relationship Id="rId50" Type="http://schemas.openxmlformats.org/officeDocument/2006/relationships/tags" Target="../tags/tag63.xml"/><Relationship Id="rId55" Type="http://schemas.openxmlformats.org/officeDocument/2006/relationships/tags" Target="../tags/tag68.xml"/><Relationship Id="rId7" Type="http://schemas.openxmlformats.org/officeDocument/2006/relationships/tags" Target="../tags/tag20.xml"/><Relationship Id="rId7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6" Type="http://schemas.openxmlformats.org/officeDocument/2006/relationships/tags" Target="../tags/tag109.xml"/><Relationship Id="rId21" Type="http://schemas.openxmlformats.org/officeDocument/2006/relationships/tags" Target="../tags/tag104.xml"/><Relationship Id="rId42" Type="http://schemas.openxmlformats.org/officeDocument/2006/relationships/tags" Target="../tags/tag125.xml"/><Relationship Id="rId47" Type="http://schemas.openxmlformats.org/officeDocument/2006/relationships/tags" Target="../tags/tag130.xml"/><Relationship Id="rId63" Type="http://schemas.openxmlformats.org/officeDocument/2006/relationships/tags" Target="../tags/tag146.xml"/><Relationship Id="rId68" Type="http://schemas.openxmlformats.org/officeDocument/2006/relationships/oleObject" Target="../embeddings/oleObject7.bin"/><Relationship Id="rId7" Type="http://schemas.openxmlformats.org/officeDocument/2006/relationships/tags" Target="../tags/tag90.xml"/><Relationship Id="rId71" Type="http://schemas.openxmlformats.org/officeDocument/2006/relationships/chart" Target="../charts/chart4.xml"/><Relationship Id="rId2" Type="http://schemas.openxmlformats.org/officeDocument/2006/relationships/tags" Target="../tags/tag85.xml"/><Relationship Id="rId16" Type="http://schemas.openxmlformats.org/officeDocument/2006/relationships/tags" Target="../tags/tag99.xml"/><Relationship Id="rId29" Type="http://schemas.openxmlformats.org/officeDocument/2006/relationships/tags" Target="../tags/tag112.xml"/><Relationship Id="rId11" Type="http://schemas.openxmlformats.org/officeDocument/2006/relationships/tags" Target="../tags/tag94.xml"/><Relationship Id="rId24" Type="http://schemas.openxmlformats.org/officeDocument/2006/relationships/tags" Target="../tags/tag107.xml"/><Relationship Id="rId32" Type="http://schemas.openxmlformats.org/officeDocument/2006/relationships/tags" Target="../tags/tag115.xml"/><Relationship Id="rId37" Type="http://schemas.openxmlformats.org/officeDocument/2006/relationships/tags" Target="../tags/tag120.xml"/><Relationship Id="rId40" Type="http://schemas.openxmlformats.org/officeDocument/2006/relationships/tags" Target="../tags/tag123.xml"/><Relationship Id="rId45" Type="http://schemas.openxmlformats.org/officeDocument/2006/relationships/tags" Target="../tags/tag128.xml"/><Relationship Id="rId53" Type="http://schemas.openxmlformats.org/officeDocument/2006/relationships/tags" Target="../tags/tag136.xml"/><Relationship Id="rId58" Type="http://schemas.openxmlformats.org/officeDocument/2006/relationships/tags" Target="../tags/tag141.xml"/><Relationship Id="rId66" Type="http://schemas.openxmlformats.org/officeDocument/2006/relationships/slideLayout" Target="../slideLayouts/slideLayout1.xml"/><Relationship Id="rId5" Type="http://schemas.openxmlformats.org/officeDocument/2006/relationships/tags" Target="../tags/tag88.xml"/><Relationship Id="rId61" Type="http://schemas.openxmlformats.org/officeDocument/2006/relationships/tags" Target="../tags/tag144.xml"/><Relationship Id="rId19" Type="http://schemas.openxmlformats.org/officeDocument/2006/relationships/tags" Target="../tags/tag102.xml"/><Relationship Id="rId14" Type="http://schemas.openxmlformats.org/officeDocument/2006/relationships/tags" Target="../tags/tag97.xml"/><Relationship Id="rId22" Type="http://schemas.openxmlformats.org/officeDocument/2006/relationships/tags" Target="../tags/tag105.xml"/><Relationship Id="rId27" Type="http://schemas.openxmlformats.org/officeDocument/2006/relationships/tags" Target="../tags/tag110.xml"/><Relationship Id="rId30" Type="http://schemas.openxmlformats.org/officeDocument/2006/relationships/tags" Target="../tags/tag113.xml"/><Relationship Id="rId35" Type="http://schemas.openxmlformats.org/officeDocument/2006/relationships/tags" Target="../tags/tag118.xml"/><Relationship Id="rId43" Type="http://schemas.openxmlformats.org/officeDocument/2006/relationships/tags" Target="../tags/tag126.xml"/><Relationship Id="rId48" Type="http://schemas.openxmlformats.org/officeDocument/2006/relationships/tags" Target="../tags/tag131.xml"/><Relationship Id="rId56" Type="http://schemas.openxmlformats.org/officeDocument/2006/relationships/tags" Target="../tags/tag139.xml"/><Relationship Id="rId64" Type="http://schemas.openxmlformats.org/officeDocument/2006/relationships/tags" Target="../tags/tag147.xml"/><Relationship Id="rId69" Type="http://schemas.openxmlformats.org/officeDocument/2006/relationships/image" Target="../media/image12.emf"/><Relationship Id="rId8" Type="http://schemas.openxmlformats.org/officeDocument/2006/relationships/tags" Target="../tags/tag91.xml"/><Relationship Id="rId51" Type="http://schemas.openxmlformats.org/officeDocument/2006/relationships/tags" Target="../tags/tag134.xml"/><Relationship Id="rId72" Type="http://schemas.openxmlformats.org/officeDocument/2006/relationships/image" Target="../media/image13.png"/><Relationship Id="rId3" Type="http://schemas.openxmlformats.org/officeDocument/2006/relationships/tags" Target="../tags/tag86.xml"/><Relationship Id="rId12" Type="http://schemas.openxmlformats.org/officeDocument/2006/relationships/tags" Target="../tags/tag95.xml"/><Relationship Id="rId17" Type="http://schemas.openxmlformats.org/officeDocument/2006/relationships/tags" Target="../tags/tag100.xml"/><Relationship Id="rId25" Type="http://schemas.openxmlformats.org/officeDocument/2006/relationships/tags" Target="../tags/tag108.xml"/><Relationship Id="rId33" Type="http://schemas.openxmlformats.org/officeDocument/2006/relationships/tags" Target="../tags/tag116.xml"/><Relationship Id="rId38" Type="http://schemas.openxmlformats.org/officeDocument/2006/relationships/tags" Target="../tags/tag121.xml"/><Relationship Id="rId46" Type="http://schemas.openxmlformats.org/officeDocument/2006/relationships/tags" Target="../tags/tag129.xml"/><Relationship Id="rId59" Type="http://schemas.openxmlformats.org/officeDocument/2006/relationships/tags" Target="../tags/tag142.xml"/><Relationship Id="rId67" Type="http://schemas.openxmlformats.org/officeDocument/2006/relationships/notesSlide" Target="../notesSlides/notesSlide11.xml"/><Relationship Id="rId20" Type="http://schemas.openxmlformats.org/officeDocument/2006/relationships/tags" Target="../tags/tag103.xml"/><Relationship Id="rId41" Type="http://schemas.openxmlformats.org/officeDocument/2006/relationships/tags" Target="../tags/tag124.xml"/><Relationship Id="rId54" Type="http://schemas.openxmlformats.org/officeDocument/2006/relationships/tags" Target="../tags/tag137.xml"/><Relationship Id="rId62" Type="http://schemas.openxmlformats.org/officeDocument/2006/relationships/tags" Target="../tags/tag145.xml"/><Relationship Id="rId70" Type="http://schemas.openxmlformats.org/officeDocument/2006/relationships/chart" Target="../charts/chart3.xml"/><Relationship Id="rId1" Type="http://schemas.openxmlformats.org/officeDocument/2006/relationships/tags" Target="../tags/tag84.xml"/><Relationship Id="rId6" Type="http://schemas.openxmlformats.org/officeDocument/2006/relationships/tags" Target="../tags/tag89.xml"/><Relationship Id="rId15" Type="http://schemas.openxmlformats.org/officeDocument/2006/relationships/tags" Target="../tags/tag98.xml"/><Relationship Id="rId23" Type="http://schemas.openxmlformats.org/officeDocument/2006/relationships/tags" Target="../tags/tag106.xml"/><Relationship Id="rId28" Type="http://schemas.openxmlformats.org/officeDocument/2006/relationships/tags" Target="../tags/tag111.xml"/><Relationship Id="rId36" Type="http://schemas.openxmlformats.org/officeDocument/2006/relationships/tags" Target="../tags/tag119.xml"/><Relationship Id="rId49" Type="http://schemas.openxmlformats.org/officeDocument/2006/relationships/tags" Target="../tags/tag132.xml"/><Relationship Id="rId57" Type="http://schemas.openxmlformats.org/officeDocument/2006/relationships/tags" Target="../tags/tag140.xml"/><Relationship Id="rId10" Type="http://schemas.openxmlformats.org/officeDocument/2006/relationships/tags" Target="../tags/tag93.xml"/><Relationship Id="rId31" Type="http://schemas.openxmlformats.org/officeDocument/2006/relationships/tags" Target="../tags/tag114.xml"/><Relationship Id="rId44" Type="http://schemas.openxmlformats.org/officeDocument/2006/relationships/tags" Target="../tags/tag127.xml"/><Relationship Id="rId52" Type="http://schemas.openxmlformats.org/officeDocument/2006/relationships/tags" Target="../tags/tag135.xml"/><Relationship Id="rId60" Type="http://schemas.openxmlformats.org/officeDocument/2006/relationships/tags" Target="../tags/tag143.xml"/><Relationship Id="rId65" Type="http://schemas.openxmlformats.org/officeDocument/2006/relationships/tags" Target="../tags/tag148.xml"/><Relationship Id="rId4" Type="http://schemas.openxmlformats.org/officeDocument/2006/relationships/tags" Target="../tags/tag87.xml"/><Relationship Id="rId9" Type="http://schemas.openxmlformats.org/officeDocument/2006/relationships/tags" Target="../tags/tag92.xml"/><Relationship Id="rId13" Type="http://schemas.openxmlformats.org/officeDocument/2006/relationships/tags" Target="../tags/tag96.xml"/><Relationship Id="rId18" Type="http://schemas.openxmlformats.org/officeDocument/2006/relationships/tags" Target="../tags/tag101.xml"/><Relationship Id="rId39" Type="http://schemas.openxmlformats.org/officeDocument/2006/relationships/tags" Target="../tags/tag122.xml"/><Relationship Id="rId34" Type="http://schemas.openxmlformats.org/officeDocument/2006/relationships/tags" Target="../tags/tag117.xml"/><Relationship Id="rId50" Type="http://schemas.openxmlformats.org/officeDocument/2006/relationships/tags" Target="../tags/tag133.xml"/><Relationship Id="rId55" Type="http://schemas.openxmlformats.org/officeDocument/2006/relationships/tags" Target="../tags/tag138.xml"/></Relationships>
</file>

<file path=ppt/slides/_rels/slide15.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notesSlide" Target="../notesSlides/notesSlide12.xml"/><Relationship Id="rId7" Type="http://schemas.openxmlformats.org/officeDocument/2006/relationships/image" Target="../media/image14.png"/><Relationship Id="rId2" Type="http://schemas.openxmlformats.org/officeDocument/2006/relationships/slideLayout" Target="../slideLayouts/slideLayout1.xml"/><Relationship Id="rId1" Type="http://schemas.openxmlformats.org/officeDocument/2006/relationships/tags" Target="../tags/tag149.xml"/><Relationship Id="rId6" Type="http://schemas.openxmlformats.org/officeDocument/2006/relationships/image" Target="../media/image12.emf"/><Relationship Id="rId5" Type="http://schemas.openxmlformats.org/officeDocument/2006/relationships/oleObject" Target="../embeddings/oleObject8.bin"/><Relationship Id="rId4" Type="http://schemas.openxmlformats.org/officeDocument/2006/relationships/chart" Target="../charts/chart5.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ags" Target="../tags/tag150.xml"/><Relationship Id="rId6" Type="http://schemas.openxmlformats.org/officeDocument/2006/relationships/chart" Target="../charts/chart6.xml"/><Relationship Id="rId5" Type="http://schemas.openxmlformats.org/officeDocument/2006/relationships/image" Target="../media/image12.emf"/><Relationship Id="rId4" Type="http://schemas.openxmlformats.org/officeDocument/2006/relationships/oleObject" Target="../embeddings/oleObject9.bin"/></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chart" Target="../charts/chart7.xml"/><Relationship Id="rId2" Type="http://schemas.openxmlformats.org/officeDocument/2006/relationships/tags" Target="../tags/tag152.xml"/><Relationship Id="rId1" Type="http://schemas.openxmlformats.org/officeDocument/2006/relationships/tags" Target="../tags/tag151.xml"/><Relationship Id="rId6" Type="http://schemas.openxmlformats.org/officeDocument/2006/relationships/image" Target="../media/image12.emf"/><Relationship Id="rId5" Type="http://schemas.openxmlformats.org/officeDocument/2006/relationships/oleObject" Target="../embeddings/oleObject10.bin"/><Relationship Id="rId4" Type="http://schemas.openxmlformats.org/officeDocument/2006/relationships/notesSlide" Target="../notesSlides/notesSlide14.xml"/></Relationships>
</file>

<file path=ppt/slides/_rels/slide18.xml.rels><?xml version="1.0" encoding="UTF-8" standalone="yes"?>
<Relationships xmlns="http://schemas.openxmlformats.org/package/2006/relationships"><Relationship Id="rId8" Type="http://schemas.openxmlformats.org/officeDocument/2006/relationships/tags" Target="../tags/tag160.xml"/><Relationship Id="rId13" Type="http://schemas.openxmlformats.org/officeDocument/2006/relationships/tags" Target="../tags/tag165.xml"/><Relationship Id="rId18" Type="http://schemas.openxmlformats.org/officeDocument/2006/relationships/tags" Target="../tags/tag170.xml"/><Relationship Id="rId3" Type="http://schemas.openxmlformats.org/officeDocument/2006/relationships/tags" Target="../tags/tag155.xml"/><Relationship Id="rId21" Type="http://schemas.openxmlformats.org/officeDocument/2006/relationships/notesSlide" Target="../notesSlides/notesSlide15.xml"/><Relationship Id="rId7" Type="http://schemas.openxmlformats.org/officeDocument/2006/relationships/tags" Target="../tags/tag159.xml"/><Relationship Id="rId12" Type="http://schemas.openxmlformats.org/officeDocument/2006/relationships/tags" Target="../tags/tag164.xml"/><Relationship Id="rId17" Type="http://schemas.openxmlformats.org/officeDocument/2006/relationships/tags" Target="../tags/tag169.xml"/><Relationship Id="rId2" Type="http://schemas.openxmlformats.org/officeDocument/2006/relationships/tags" Target="../tags/tag154.xml"/><Relationship Id="rId16" Type="http://schemas.openxmlformats.org/officeDocument/2006/relationships/tags" Target="../tags/tag168.xml"/><Relationship Id="rId20" Type="http://schemas.openxmlformats.org/officeDocument/2006/relationships/slideLayout" Target="../slideLayouts/slideLayout1.xml"/><Relationship Id="rId1" Type="http://schemas.openxmlformats.org/officeDocument/2006/relationships/tags" Target="../tags/tag153.xml"/><Relationship Id="rId6" Type="http://schemas.openxmlformats.org/officeDocument/2006/relationships/tags" Target="../tags/tag158.xml"/><Relationship Id="rId11" Type="http://schemas.openxmlformats.org/officeDocument/2006/relationships/tags" Target="../tags/tag163.xml"/><Relationship Id="rId24" Type="http://schemas.openxmlformats.org/officeDocument/2006/relationships/chart" Target="../charts/chart8.xml"/><Relationship Id="rId5" Type="http://schemas.openxmlformats.org/officeDocument/2006/relationships/tags" Target="../tags/tag157.xml"/><Relationship Id="rId15" Type="http://schemas.openxmlformats.org/officeDocument/2006/relationships/tags" Target="../tags/tag167.xml"/><Relationship Id="rId23" Type="http://schemas.openxmlformats.org/officeDocument/2006/relationships/image" Target="../media/image12.emf"/><Relationship Id="rId10" Type="http://schemas.openxmlformats.org/officeDocument/2006/relationships/tags" Target="../tags/tag162.xml"/><Relationship Id="rId19" Type="http://schemas.openxmlformats.org/officeDocument/2006/relationships/tags" Target="../tags/tag171.xml"/><Relationship Id="rId4" Type="http://schemas.openxmlformats.org/officeDocument/2006/relationships/tags" Target="../tags/tag156.xml"/><Relationship Id="rId9" Type="http://schemas.openxmlformats.org/officeDocument/2006/relationships/tags" Target="../tags/tag161.xml"/><Relationship Id="rId14" Type="http://schemas.openxmlformats.org/officeDocument/2006/relationships/tags" Target="../tags/tag166.xml"/><Relationship Id="rId22" Type="http://schemas.openxmlformats.org/officeDocument/2006/relationships/oleObject" Target="../embeddings/oleObject11.bin"/></Relationships>
</file>

<file path=ppt/slides/_rels/slide19.xml.rels><?xml version="1.0" encoding="UTF-8" standalone="yes"?>
<Relationships xmlns="http://schemas.openxmlformats.org/package/2006/relationships"><Relationship Id="rId8" Type="http://schemas.openxmlformats.org/officeDocument/2006/relationships/chart" Target="../charts/chart9.xml"/><Relationship Id="rId3" Type="http://schemas.openxmlformats.org/officeDocument/2006/relationships/tags" Target="../tags/tag174.xml"/><Relationship Id="rId7" Type="http://schemas.openxmlformats.org/officeDocument/2006/relationships/image" Target="../media/image12.emf"/><Relationship Id="rId2" Type="http://schemas.openxmlformats.org/officeDocument/2006/relationships/tags" Target="../tags/tag173.xml"/><Relationship Id="rId1" Type="http://schemas.openxmlformats.org/officeDocument/2006/relationships/tags" Target="../tags/tag172.xml"/><Relationship Id="rId6" Type="http://schemas.openxmlformats.org/officeDocument/2006/relationships/oleObject" Target="../embeddings/oleObject10.bin"/><Relationship Id="rId5" Type="http://schemas.openxmlformats.org/officeDocument/2006/relationships/notesSlide" Target="../notesSlides/notesSlide16.xml"/><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slide" Target="slide23.xml"/><Relationship Id="rId2" Type="http://schemas.openxmlformats.org/officeDocument/2006/relationships/slide" Target="slide22.xml"/><Relationship Id="rId1" Type="http://schemas.openxmlformats.org/officeDocument/2006/relationships/slideLayout" Target="../slideLayouts/slideLayout1.xml"/><Relationship Id="rId4" Type="http://schemas.openxmlformats.org/officeDocument/2006/relationships/slide" Target="slide2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chart" Target="../charts/chart1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chart" Target="../charts/chart13.xml"/></Relationships>
</file>

<file path=ppt/slides/_rels/slide3.xml.rels><?xml version="1.0" encoding="UTF-8" standalone="yes"?>
<Relationships xmlns="http://schemas.openxmlformats.org/package/2006/relationships"><Relationship Id="rId3" Type="http://schemas.openxmlformats.org/officeDocument/2006/relationships/slide" Target="slide12.xml"/><Relationship Id="rId2" Type="http://schemas.openxmlformats.org/officeDocument/2006/relationships/slide" Target="slide6.xml"/><Relationship Id="rId1" Type="http://schemas.openxmlformats.org/officeDocument/2006/relationships/slideLayout" Target="../slideLayouts/slideLayout1.xml"/><Relationship Id="rId4" Type="http://schemas.openxmlformats.org/officeDocument/2006/relationships/slide" Target="slide2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8" Type="http://schemas.openxmlformats.org/officeDocument/2006/relationships/tags" Target="../tags/tag182.xml"/><Relationship Id="rId13" Type="http://schemas.openxmlformats.org/officeDocument/2006/relationships/tags" Target="../tags/tag187.xml"/><Relationship Id="rId18" Type="http://schemas.openxmlformats.org/officeDocument/2006/relationships/tags" Target="../tags/tag192.xml"/><Relationship Id="rId26" Type="http://schemas.openxmlformats.org/officeDocument/2006/relationships/notesSlide" Target="../notesSlides/notesSlide22.xml"/><Relationship Id="rId3" Type="http://schemas.openxmlformats.org/officeDocument/2006/relationships/tags" Target="../tags/tag177.xml"/><Relationship Id="rId21" Type="http://schemas.openxmlformats.org/officeDocument/2006/relationships/tags" Target="../tags/tag195.xml"/><Relationship Id="rId7" Type="http://schemas.openxmlformats.org/officeDocument/2006/relationships/tags" Target="../tags/tag181.xml"/><Relationship Id="rId12" Type="http://schemas.openxmlformats.org/officeDocument/2006/relationships/tags" Target="../tags/tag186.xml"/><Relationship Id="rId17" Type="http://schemas.openxmlformats.org/officeDocument/2006/relationships/tags" Target="../tags/tag191.xml"/><Relationship Id="rId25" Type="http://schemas.openxmlformats.org/officeDocument/2006/relationships/slideLayout" Target="../slideLayouts/slideLayout1.xml"/><Relationship Id="rId2" Type="http://schemas.openxmlformats.org/officeDocument/2006/relationships/tags" Target="../tags/tag176.xml"/><Relationship Id="rId16" Type="http://schemas.openxmlformats.org/officeDocument/2006/relationships/tags" Target="../tags/tag190.xml"/><Relationship Id="rId20" Type="http://schemas.openxmlformats.org/officeDocument/2006/relationships/tags" Target="../tags/tag194.xml"/><Relationship Id="rId29" Type="http://schemas.openxmlformats.org/officeDocument/2006/relationships/chart" Target="../charts/chart14.xml"/><Relationship Id="rId1" Type="http://schemas.openxmlformats.org/officeDocument/2006/relationships/tags" Target="../tags/tag175.xml"/><Relationship Id="rId6" Type="http://schemas.openxmlformats.org/officeDocument/2006/relationships/tags" Target="../tags/tag180.xml"/><Relationship Id="rId11" Type="http://schemas.openxmlformats.org/officeDocument/2006/relationships/tags" Target="../tags/tag185.xml"/><Relationship Id="rId24" Type="http://schemas.openxmlformats.org/officeDocument/2006/relationships/tags" Target="../tags/tag198.xml"/><Relationship Id="rId5" Type="http://schemas.openxmlformats.org/officeDocument/2006/relationships/tags" Target="../tags/tag179.xml"/><Relationship Id="rId15" Type="http://schemas.openxmlformats.org/officeDocument/2006/relationships/tags" Target="../tags/tag189.xml"/><Relationship Id="rId23" Type="http://schemas.openxmlformats.org/officeDocument/2006/relationships/tags" Target="../tags/tag197.xml"/><Relationship Id="rId28" Type="http://schemas.openxmlformats.org/officeDocument/2006/relationships/image" Target="../media/image12.emf"/><Relationship Id="rId10" Type="http://schemas.openxmlformats.org/officeDocument/2006/relationships/tags" Target="../tags/tag184.xml"/><Relationship Id="rId19" Type="http://schemas.openxmlformats.org/officeDocument/2006/relationships/tags" Target="../tags/tag193.xml"/><Relationship Id="rId4" Type="http://schemas.openxmlformats.org/officeDocument/2006/relationships/tags" Target="../tags/tag178.xml"/><Relationship Id="rId9" Type="http://schemas.openxmlformats.org/officeDocument/2006/relationships/tags" Target="../tags/tag183.xml"/><Relationship Id="rId14" Type="http://schemas.openxmlformats.org/officeDocument/2006/relationships/tags" Target="../tags/tag188.xml"/><Relationship Id="rId22" Type="http://schemas.openxmlformats.org/officeDocument/2006/relationships/tags" Target="../tags/tag196.xml"/><Relationship Id="rId27" Type="http://schemas.openxmlformats.org/officeDocument/2006/relationships/oleObject" Target="../embeddings/oleObject12.bin"/></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tags" Target="../tags/tag199.xml"/><Relationship Id="rId6" Type="http://schemas.openxmlformats.org/officeDocument/2006/relationships/chart" Target="../charts/chart15.xml"/><Relationship Id="rId5" Type="http://schemas.openxmlformats.org/officeDocument/2006/relationships/image" Target="../media/image12.emf"/><Relationship Id="rId4" Type="http://schemas.openxmlformats.org/officeDocument/2006/relationships/oleObject" Target="../embeddings/oleObject13.bin"/></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slide" Target="slide22.xml"/><Relationship Id="rId5" Type="http://schemas.openxmlformats.org/officeDocument/2006/relationships/slide" Target="slide15.xml"/><Relationship Id="rId4" Type="http://schemas.openxmlformats.org/officeDocument/2006/relationships/slide" Target="slide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slide" Target="slide7.xml"/><Relationship Id="rId1" Type="http://schemas.openxmlformats.org/officeDocument/2006/relationships/slideLayout" Target="../slideLayouts/slideLayout1.xml"/><Relationship Id="rId4" Type="http://schemas.openxmlformats.org/officeDocument/2006/relationships/slide" Target="slide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テキスト プレースホルダー 2">
            <a:extLst>
              <a:ext uri="{FF2B5EF4-FFF2-40B4-BE49-F238E27FC236}">
                <a16:creationId xmlns:a16="http://schemas.microsoft.com/office/drawing/2014/main" id="{424242F3-F41C-189F-0EB1-3F5DE15E206D}"/>
              </a:ext>
            </a:extLst>
          </p:cNvPr>
          <p:cNvSpPr txBox="1">
            <a:spLocks/>
          </p:cNvSpPr>
          <p:nvPr/>
        </p:nvSpPr>
        <p:spPr>
          <a:xfrm>
            <a:off x="416496" y="1493520"/>
            <a:ext cx="8553400" cy="2592261"/>
          </a:xfrm>
          <a:prstGeom prst="rect">
            <a:avLst/>
          </a:prstGeom>
        </p:spPr>
        <p:txBody>
          <a:bodyPr vert="horz" lIns="91440" tIns="45720" rIns="91440" bIns="45720" rtlCol="0" anchor="b" anchorCtr="0">
            <a:normAutofit/>
          </a:bodyPr>
          <a:lstStyle>
            <a:lvl1pPr marL="0" indent="0" algn="l" defTabSz="914400" rtl="0" eaLnBrk="1" latinLnBrk="0" hangingPunct="1">
              <a:spcBef>
                <a:spcPct val="20000"/>
              </a:spcBef>
              <a:buFont typeface="Arial" pitchFamily="34" charset="0"/>
              <a:buNone/>
              <a:defRPr kumimoji="1" sz="3600" b="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1" lang="en-US" altLang="ja-JP" b="0" i="0" u="none" strike="noStrike" kern="1200" cap="none" spc="0" normalizeH="0" baseline="0" noProof="0">
                <a:ln>
                  <a:noFill/>
                </a:ln>
                <a:solidFill>
                  <a:sysClr val="windowText" lastClr="000000"/>
                </a:solidFill>
                <a:effectLst/>
                <a:uLnTx/>
                <a:uFillTx/>
                <a:latin typeface="Segoe UI"/>
                <a:ea typeface="游ゴシック"/>
                <a:cs typeface="+mn-cs"/>
              </a:rPr>
              <a:t>Shizuoka Gas Company</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lang="en-US" altLang="ja-JP">
              <a:solidFill>
                <a:sysClr val="windowText" lastClr="000000"/>
              </a:solidFill>
              <a:latin typeface="Segoe UI"/>
              <a:ea typeface="游ゴシック"/>
            </a:endParaRP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1" lang="en-US" altLang="ja-JP" b="0" i="0" u="none" strike="noStrike" kern="1200" cap="none" spc="0" normalizeH="0" baseline="0" noProof="0">
                <a:ln>
                  <a:noFill/>
                </a:ln>
                <a:solidFill>
                  <a:sysClr val="windowText" lastClr="000000"/>
                </a:solidFill>
                <a:effectLst/>
                <a:uLnTx/>
                <a:uFillTx/>
                <a:latin typeface="Segoe UI"/>
                <a:ea typeface="游ゴシック"/>
                <a:cs typeface="+mn-cs"/>
              </a:rPr>
              <a:t>Project Escort – Phase 1</a:t>
            </a:r>
          </a:p>
        </p:txBody>
      </p:sp>
      <p:sp>
        <p:nvSpPr>
          <p:cNvPr id="3" name="テキスト プレースホルダー 1">
            <a:extLst>
              <a:ext uri="{FF2B5EF4-FFF2-40B4-BE49-F238E27FC236}">
                <a16:creationId xmlns:a16="http://schemas.microsoft.com/office/drawing/2014/main" id="{38B89B57-4628-1CC3-B7D2-C37FF55D6C04}"/>
              </a:ext>
            </a:extLst>
          </p:cNvPr>
          <p:cNvSpPr txBox="1">
            <a:spLocks/>
          </p:cNvSpPr>
          <p:nvPr/>
        </p:nvSpPr>
        <p:spPr>
          <a:xfrm>
            <a:off x="416496" y="4445821"/>
            <a:ext cx="8553400" cy="1507940"/>
          </a:xfrm>
          <a:prstGeom prst="rect">
            <a:avLst/>
          </a:prstGeom>
        </p:spPr>
        <p:txBody>
          <a:bodyPr vert="horz" lIns="91440" tIns="45720" rIns="91440" bIns="45720" rtlCol="0">
            <a:normAutofit/>
          </a:bodyPr>
          <a:lstStyle>
            <a:lvl1pPr marL="0" indent="0" algn="l" defTabSz="914400" rtl="0" eaLnBrk="1" latinLnBrk="0" hangingPunct="1">
              <a:spcBef>
                <a:spcPct val="20000"/>
              </a:spcBef>
              <a:buFont typeface="Arial" pitchFamily="34" charset="0"/>
              <a:buNone/>
              <a:defRPr kumimoji="1" sz="1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altLang="ja-JP">
                <a:solidFill>
                  <a:sysClr val="windowText" lastClr="000000"/>
                </a:solidFill>
                <a:latin typeface="Segoe UI"/>
                <a:ea typeface="游ゴシック"/>
              </a:rPr>
              <a:t>Selection of Target Countries – Vietnam </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1" lang="en-US" altLang="ja-JP" sz="1800" b="0" i="0" u="none" strike="noStrike" kern="1200" cap="none" spc="0" normalizeH="0" baseline="0" noProof="0">
              <a:ln>
                <a:noFill/>
              </a:ln>
              <a:solidFill>
                <a:sysClr val="windowText" lastClr="000000"/>
              </a:solidFill>
              <a:effectLst/>
              <a:uLnTx/>
              <a:uFillTx/>
              <a:latin typeface="Segoe UI"/>
              <a:ea typeface="游ゴシック"/>
              <a:cs typeface="+mn-cs"/>
            </a:endParaRP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US" altLang="ja-JP">
                <a:solidFill>
                  <a:sysClr val="windowText" lastClr="000000"/>
                </a:solidFill>
                <a:latin typeface="Segoe UI"/>
                <a:ea typeface="游ゴシック"/>
              </a:rPr>
              <a:t>19 December</a:t>
            </a:r>
            <a:r>
              <a:rPr kumimoji="1" lang="en-US" altLang="ja-JP" sz="1800" b="0" i="0" u="none" strike="noStrike" kern="1200" cap="none" spc="0" normalizeH="0" baseline="0" noProof="0">
                <a:ln>
                  <a:noFill/>
                </a:ln>
                <a:solidFill>
                  <a:sysClr val="windowText" lastClr="000000"/>
                </a:solidFill>
                <a:effectLst/>
                <a:uLnTx/>
                <a:uFillTx/>
                <a:latin typeface="Segoe UI"/>
                <a:ea typeface="游ゴシック"/>
                <a:cs typeface="+mn-cs"/>
              </a:rPr>
              <a:t> 202</a:t>
            </a:r>
            <a:r>
              <a:rPr lang="en-US" altLang="ja-JP">
                <a:solidFill>
                  <a:sysClr val="windowText" lastClr="000000"/>
                </a:solidFill>
                <a:latin typeface="Segoe UI"/>
                <a:ea typeface="游ゴシック"/>
              </a:rPr>
              <a:t>6</a:t>
            </a:r>
            <a:endParaRPr kumimoji="1" lang="en-US" altLang="ja-JP" sz="1800" b="0" i="0" u="none" strike="noStrike" kern="1200" cap="none" spc="0" normalizeH="0" baseline="0" noProof="0">
              <a:ln>
                <a:noFill/>
              </a:ln>
              <a:solidFill>
                <a:sysClr val="windowText" lastClr="000000"/>
              </a:solidFill>
              <a:effectLst/>
              <a:uLnTx/>
              <a:uFillTx/>
              <a:latin typeface="Segoe UI"/>
              <a:ea typeface="游ゴシック"/>
              <a:cs typeface="+mn-cs"/>
            </a:endParaRPr>
          </a:p>
        </p:txBody>
      </p:sp>
    </p:spTree>
    <p:extLst>
      <p:ext uri="{BB962C8B-B14F-4D97-AF65-F5344CB8AC3E}">
        <p14:creationId xmlns:p14="http://schemas.microsoft.com/office/powerpoint/2010/main" val="42257092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AC68DC-8995-0A5E-C5E3-6E2A262BF81A}"/>
            </a:ext>
          </a:extLst>
        </p:cNvPr>
        <p:cNvGrpSpPr/>
        <p:nvPr/>
      </p:nvGrpSpPr>
      <p:grpSpPr>
        <a:xfrm>
          <a:off x="0" y="0"/>
          <a:ext cx="0" cy="0"/>
          <a:chOff x="0" y="0"/>
          <a:chExt cx="0" cy="0"/>
        </a:xfrm>
      </p:grpSpPr>
      <p:sp>
        <p:nvSpPr>
          <p:cNvPr id="7" name="Title 1">
            <a:extLst>
              <a:ext uri="{FF2B5EF4-FFF2-40B4-BE49-F238E27FC236}">
                <a16:creationId xmlns:a16="http://schemas.microsoft.com/office/drawing/2014/main" id="{37DD247A-A5FE-7B90-0E21-EC4504C41450}"/>
              </a:ext>
            </a:extLst>
          </p:cNvPr>
          <p:cNvSpPr txBox="1">
            <a:spLocks/>
          </p:cNvSpPr>
          <p:nvPr/>
        </p:nvSpPr>
        <p:spPr bwMode="auto">
          <a:xfrm>
            <a:off x="341594" y="262858"/>
            <a:ext cx="11508811" cy="631876"/>
          </a:xfrm>
          <a:prstGeom prst="rect">
            <a:avLst/>
          </a:prstGeom>
          <a:noFill/>
          <a:ln w="9525" algn="ctr">
            <a:noFill/>
            <a:miter lim="800000"/>
            <a:headEnd/>
            <a:tailEnd/>
          </a:ln>
        </p:spPr>
        <p:txBody>
          <a:bodyPr vert="horz" wrap="square" lIns="0" tIns="45713" rIns="0" bIns="45713" numCol="1" anchor="b" anchorCtr="0" compatLnSpc="1">
            <a:prstTxWarp prst="textNoShape">
              <a:avLst/>
            </a:prstTxWarp>
            <a:noAutofit/>
          </a:bodyPr>
          <a:lstStyle>
            <a:lvl1pPr algn="l" defTabSz="914400" rtl="0" eaLnBrk="1" latinLnBrk="0" hangingPunct="1">
              <a:spcBef>
                <a:spcPct val="0"/>
              </a:spcBef>
              <a:buNone/>
              <a:defRPr kumimoji="1" sz="2400" kern="1200">
                <a:solidFill>
                  <a:schemeClr val="tx1"/>
                </a:solidFill>
                <a:latin typeface="+mj-lt"/>
                <a:ea typeface="+mj-ea"/>
                <a:cs typeface="+mj-cs"/>
              </a:defRPr>
            </a:lvl1pPr>
          </a:lstStyle>
          <a:p>
            <a:r>
              <a:rPr lang="en-US" sz="2000"/>
              <a:t>1.3 Key Incentives for Energy Services </a:t>
            </a:r>
            <a:br>
              <a:rPr lang="en-US" sz="2000"/>
            </a:br>
            <a:r>
              <a:rPr lang="en-US" sz="1600"/>
              <a:t>Vietnam’s energy services incentives are gaining momentum, with foundational frameworks and expanding opportunities in green financing, preferential credit, and taxonomy-based investment alignment </a:t>
            </a:r>
            <a:endParaRPr lang="en-US" sz="1600">
              <a:highlight>
                <a:srgbClr val="FFFF00"/>
              </a:highlight>
              <a:latin typeface="Segoe UI"/>
              <a:cs typeface="Segoe UI"/>
            </a:endParaRPr>
          </a:p>
        </p:txBody>
      </p:sp>
      <p:sp>
        <p:nvSpPr>
          <p:cNvPr id="4" name="TextBox 3">
            <a:extLst>
              <a:ext uri="{FF2B5EF4-FFF2-40B4-BE49-F238E27FC236}">
                <a16:creationId xmlns:a16="http://schemas.microsoft.com/office/drawing/2014/main" id="{A78BA529-922C-0BE0-8A6D-97CFB8814C33}"/>
              </a:ext>
            </a:extLst>
          </p:cNvPr>
          <p:cNvSpPr txBox="1"/>
          <p:nvPr/>
        </p:nvSpPr>
        <p:spPr>
          <a:xfrm>
            <a:off x="333639" y="6345238"/>
            <a:ext cx="11516765" cy="246221"/>
          </a:xfrm>
          <a:prstGeom prst="rect">
            <a:avLst/>
          </a:prstGeom>
          <a:noFill/>
        </p:spPr>
        <p:txBody>
          <a:bodyPr wrap="square">
            <a:spAutoFit/>
          </a:bodyPr>
          <a:lstStyle/>
          <a:p>
            <a:r>
              <a:rPr lang="en-GB" sz="1000">
                <a:ea typeface="Meiryo UI"/>
                <a:cs typeface="Times New Roman" panose="02020603050405020304" pitchFamily="18" charset="0"/>
              </a:rPr>
              <a:t>Source: Law on Economical and Efficient Use of Energy (No. 50/2010/QH12) and revision, Law on Esco/energy service (No.77/2025/QH15) </a:t>
            </a:r>
          </a:p>
        </p:txBody>
      </p:sp>
      <p:graphicFrame>
        <p:nvGraphicFramePr>
          <p:cNvPr id="8" name="Table 7">
            <a:extLst>
              <a:ext uri="{FF2B5EF4-FFF2-40B4-BE49-F238E27FC236}">
                <a16:creationId xmlns:a16="http://schemas.microsoft.com/office/drawing/2014/main" id="{C55BC28E-63D1-2BE0-1E49-71A9D19A989F}"/>
              </a:ext>
            </a:extLst>
          </p:cNvPr>
          <p:cNvGraphicFramePr>
            <a:graphicFrameLocks noGrp="1"/>
          </p:cNvGraphicFramePr>
          <p:nvPr>
            <p:extLst>
              <p:ext uri="{D42A27DB-BD31-4B8C-83A1-F6EECF244321}">
                <p14:modId xmlns:p14="http://schemas.microsoft.com/office/powerpoint/2010/main" val="3350956523"/>
              </p:ext>
            </p:extLst>
          </p:nvPr>
        </p:nvGraphicFramePr>
        <p:xfrm>
          <a:off x="341595" y="1341438"/>
          <a:ext cx="11508809" cy="4907280"/>
        </p:xfrm>
        <a:graphic>
          <a:graphicData uri="http://schemas.openxmlformats.org/drawingml/2006/table">
            <a:tbl>
              <a:tblPr firstRow="1" bandRow="1">
                <a:tableStyleId>{5C22544A-7EE6-4342-B048-85BDC9FD1C3A}</a:tableStyleId>
              </a:tblPr>
              <a:tblGrid>
                <a:gridCol w="993910">
                  <a:extLst>
                    <a:ext uri="{9D8B030D-6E8A-4147-A177-3AD203B41FA5}">
                      <a16:colId xmlns:a16="http://schemas.microsoft.com/office/drawing/2014/main" val="3117383632"/>
                    </a:ext>
                  </a:extLst>
                </a:gridCol>
                <a:gridCol w="2201779">
                  <a:extLst>
                    <a:ext uri="{9D8B030D-6E8A-4147-A177-3AD203B41FA5}">
                      <a16:colId xmlns:a16="http://schemas.microsoft.com/office/drawing/2014/main" val="1174241159"/>
                    </a:ext>
                  </a:extLst>
                </a:gridCol>
                <a:gridCol w="4752474">
                  <a:extLst>
                    <a:ext uri="{9D8B030D-6E8A-4147-A177-3AD203B41FA5}">
                      <a16:colId xmlns:a16="http://schemas.microsoft.com/office/drawing/2014/main" val="2901478920"/>
                    </a:ext>
                  </a:extLst>
                </a:gridCol>
                <a:gridCol w="3560646">
                  <a:extLst>
                    <a:ext uri="{9D8B030D-6E8A-4147-A177-3AD203B41FA5}">
                      <a16:colId xmlns:a16="http://schemas.microsoft.com/office/drawing/2014/main" val="1888671258"/>
                    </a:ext>
                  </a:extLst>
                </a:gridCol>
              </a:tblGrid>
              <a:tr h="180043">
                <a:tc>
                  <a:txBody>
                    <a:bodyPr/>
                    <a:lstStyle/>
                    <a:p>
                      <a:pPr marL="0" lvl="0" indent="0" algn="ctr">
                        <a:buNone/>
                      </a:pPr>
                      <a:r>
                        <a:rPr lang="en-GB" sz="1400" b="0" i="0" u="none" strike="noStrike" kern="1200" noProof="0">
                          <a:solidFill>
                            <a:schemeClr val="bg1"/>
                          </a:solidFill>
                          <a:effectLst/>
                          <a:latin typeface="+mj-lt"/>
                          <a:cs typeface="Segoe UI" panose="020B0502040204020203" pitchFamily="34" charset="0"/>
                        </a:rPr>
                        <a:t>Initiative </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3"/>
                    </a:solidFill>
                  </a:tcPr>
                </a:tc>
                <a:tc>
                  <a:txBody>
                    <a:bodyPr/>
                    <a:lstStyle/>
                    <a:p>
                      <a:pPr marL="0" lvl="0" indent="0" algn="ctr">
                        <a:buNone/>
                      </a:pPr>
                      <a:r>
                        <a:rPr lang="en-GB" sz="1400" b="0" i="0" u="none" strike="noStrike" kern="1200" noProof="0">
                          <a:solidFill>
                            <a:schemeClr val="bg1"/>
                          </a:solidFill>
                          <a:effectLst/>
                          <a:latin typeface="+mj-lt"/>
                          <a:cs typeface="Segoe UI" panose="020B0502040204020203" pitchFamily="34" charset="0"/>
                        </a:rPr>
                        <a:t>Key Content</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 typeface="Wingdings"/>
                        <a:buNone/>
                        <a:tabLst/>
                        <a:defRPr/>
                      </a:pPr>
                      <a:r>
                        <a:rPr lang="en-MY" sz="1400" b="0">
                          <a:solidFill>
                            <a:schemeClr val="bg1"/>
                          </a:solidFill>
                          <a:latin typeface="+mj-lt"/>
                        </a:rPr>
                        <a:t>Highlights</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Pct val="100000"/>
                        <a:buFont typeface="Wingdings"/>
                        <a:buNone/>
                        <a:tabLst/>
                        <a:defRPr/>
                      </a:pPr>
                      <a:r>
                        <a:rPr lang="en-MY" sz="1400" b="0">
                          <a:solidFill>
                            <a:schemeClr val="bg1"/>
                          </a:solidFill>
                          <a:latin typeface="+mj-lt"/>
                        </a:rPr>
                        <a:t>Implications</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3"/>
                    </a:solidFill>
                  </a:tcPr>
                </a:tc>
                <a:extLst>
                  <a:ext uri="{0D108BD9-81ED-4DB2-BD59-A6C34878D82A}">
                    <a16:rowId xmlns:a16="http://schemas.microsoft.com/office/drawing/2014/main" val="3547537188"/>
                  </a:ext>
                </a:extLst>
              </a:tr>
              <a:tr h="617290">
                <a:tc rowSpan="2">
                  <a:txBody>
                    <a:bodyPr/>
                    <a:lstStyle/>
                    <a:p>
                      <a:pPr>
                        <a:buNone/>
                      </a:pPr>
                      <a:r>
                        <a:rPr lang="en-MY" sz="1400" b="0">
                          <a:solidFill>
                            <a:schemeClr val="bg1"/>
                          </a:solidFill>
                          <a:latin typeface="+mj-lt"/>
                        </a:rPr>
                        <a:t>National Green Growth Strategy</a:t>
                      </a:r>
                    </a:p>
                  </a:txBody>
                  <a:tcPr marL="36576" marR="36576" marT="40290" marB="4029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sz="1400" b="0" kern="1200">
                          <a:solidFill>
                            <a:schemeClr val="dk1"/>
                          </a:solidFill>
                          <a:latin typeface="+mj-lt"/>
                          <a:ea typeface="+mn-ea"/>
                          <a:cs typeface="+mn-cs"/>
                        </a:rPr>
                        <a:t>Priority access to downstream support programs</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sz="1400" b="0" kern="1200">
                          <a:solidFill>
                            <a:schemeClr val="dk1"/>
                          </a:solidFill>
                          <a:latin typeface="+mj-lt"/>
                          <a:ea typeface="+mn-ea"/>
                          <a:cs typeface="+mn-cs"/>
                        </a:rPr>
                        <a:t>Energy efficiency projects are explicitly classified as priority green activities, which are preferred for selection in public programs, donor-funded schemes, and pilot initiatives</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MY" sz="1400">
                          <a:solidFill>
                            <a:schemeClr val="tx1"/>
                          </a:solidFill>
                        </a:rPr>
                        <a:t>Energy services projects are more likely to be shortlisted for technical assistance, pilots, and financing programs</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942487173"/>
                  </a:ext>
                </a:extLst>
              </a:tr>
              <a:tr h="652623">
                <a:tc vMerge="1">
                  <a:txBody>
                    <a:bodyPr/>
                    <a:lstStyle/>
                    <a:p>
                      <a:pPr>
                        <a:buNone/>
                      </a:pPr>
                      <a:endParaRPr lang="en-MY" sz="1400" b="0">
                        <a:solidFill>
                          <a:schemeClr val="bg1"/>
                        </a:solidFill>
                        <a:latin typeface="+mj-lt"/>
                      </a:endParaRPr>
                    </a:p>
                  </a:txBody>
                  <a:tcPr marL="36576" marR="36576" marT="40290" marB="4029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sz="1400" b="0" kern="1200">
                          <a:solidFill>
                            <a:schemeClr val="dk1"/>
                          </a:solidFill>
                          <a:latin typeface="+mn-lt"/>
                          <a:ea typeface="+mn-ea"/>
                          <a:cs typeface="+mn-cs"/>
                        </a:rPr>
                        <a:t>Basis for preferential support programs</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sz="1400" b="0" kern="1200">
                          <a:solidFill>
                            <a:schemeClr val="dk1"/>
                          </a:solidFill>
                          <a:latin typeface="+mj-lt"/>
                          <a:ea typeface="+mn-ea"/>
                          <a:cs typeface="+mn-cs"/>
                        </a:rPr>
                        <a:t>NGGS is the policy justification used by banks and ministries to introduce preferential green credit and green investment instruments</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MY" sz="1400">
                          <a:solidFill>
                            <a:schemeClr val="tx1"/>
                          </a:solidFill>
                        </a:rPr>
                        <a:t>Energy services projects aligned with energy efficiency are eligible by default for green finance schemes</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4165979907"/>
                  </a:ext>
                </a:extLst>
              </a:tr>
              <a:tr h="617290">
                <a:tc rowSpan="3">
                  <a:txBody>
                    <a:bodyPr/>
                    <a:lstStyle/>
                    <a:p>
                      <a:pPr>
                        <a:buNone/>
                      </a:pPr>
                      <a:r>
                        <a:rPr lang="en-MY" sz="1400" b="0">
                          <a:solidFill>
                            <a:schemeClr val="bg1"/>
                          </a:solidFill>
                          <a:latin typeface="+mj-lt"/>
                        </a:rPr>
                        <a:t>Green Credit &amp; Finance Policies</a:t>
                      </a:r>
                    </a:p>
                  </a:txBody>
                  <a:tcPr marL="36576" marR="36576" marT="40290" marB="4029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sz="1400" b="0" kern="1200">
                          <a:solidFill>
                            <a:schemeClr val="dk1"/>
                          </a:solidFill>
                          <a:latin typeface="+mj-lt"/>
                          <a:ea typeface="+mn-ea"/>
                          <a:cs typeface="+mn-cs"/>
                        </a:rPr>
                        <a:t>Preferential green loan interest rates</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sz="1400" b="0" i="0" u="none" strike="noStrike" kern="1200">
                          <a:solidFill>
                            <a:schemeClr val="tx1"/>
                          </a:solidFill>
                          <a:effectLst/>
                          <a:latin typeface="+mj-lt"/>
                          <a:ea typeface="+mn-ea"/>
                          <a:cs typeface="Segoe UI" panose="020B0502040204020203" pitchFamily="34" charset="0"/>
                        </a:rPr>
                        <a:t>Green loans typically offered at 3.5-5.0% p.a., compared to 8-10% for conventional commercial loans</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MY" sz="1400">
                          <a:solidFill>
                            <a:schemeClr val="tx1"/>
                          </a:solidFill>
                        </a:rPr>
                        <a:t>Energy services can materially improve client payback and IRR, enabling EPC and retrofit business models</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1416256028"/>
                  </a:ext>
                </a:extLst>
              </a:tr>
              <a:tr h="437247">
                <a:tc vMerge="1">
                  <a:txBody>
                    <a:bodyPr/>
                    <a:lstStyle/>
                    <a:p>
                      <a:pPr>
                        <a:buNone/>
                      </a:pPr>
                      <a:endParaRPr lang="en-MY" sz="1400" b="0">
                        <a:solidFill>
                          <a:schemeClr val="bg1"/>
                        </a:solidFill>
                        <a:latin typeface="+mj-lt"/>
                      </a:endParaRPr>
                    </a:p>
                  </a:txBody>
                  <a:tcPr marL="36576" marR="36576" marT="40290" marB="4029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sz="1400" b="0" kern="1200">
                          <a:solidFill>
                            <a:schemeClr val="dk1"/>
                          </a:solidFill>
                          <a:latin typeface="+mj-lt"/>
                          <a:ea typeface="+mn-ea"/>
                          <a:cs typeface="+mn-cs"/>
                        </a:rPr>
                        <a:t>Longer loan tenors for green projects</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sz="1400" b="0" i="0" u="none" strike="noStrike" kern="1200">
                          <a:solidFill>
                            <a:schemeClr val="tx1"/>
                          </a:solidFill>
                          <a:effectLst/>
                          <a:latin typeface="+mj-lt"/>
                          <a:ea typeface="+mn-ea"/>
                          <a:cs typeface="Segoe UI" panose="020B0502040204020203" pitchFamily="34" charset="0"/>
                        </a:rPr>
                        <a:t>Green projects can access 7-15 year loan tenors vs shorter maturities for standard loans</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MY" sz="1400">
                          <a:solidFill>
                            <a:schemeClr val="tx1"/>
                          </a:solidFill>
                        </a:rPr>
                        <a:t>Makes deep retrofits and large efficiency upgrades financeable</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2613254417"/>
                  </a:ext>
                </a:extLst>
              </a:tr>
              <a:tr h="437247">
                <a:tc vMerge="1">
                  <a:txBody>
                    <a:bodyPr/>
                    <a:lstStyle/>
                    <a:p>
                      <a:pPr>
                        <a:buNone/>
                      </a:pPr>
                      <a:endParaRPr lang="en-MY" sz="1400" b="0">
                        <a:solidFill>
                          <a:schemeClr val="bg1"/>
                        </a:solidFill>
                        <a:latin typeface="+mj-lt"/>
                      </a:endParaRPr>
                    </a:p>
                  </a:txBody>
                  <a:tcPr marL="36576" marR="36576" marT="40290" marB="4029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sz="1400" b="0" kern="1200">
                          <a:solidFill>
                            <a:schemeClr val="dk1"/>
                          </a:solidFill>
                          <a:latin typeface="+mj-lt"/>
                          <a:ea typeface="+mn-ea"/>
                          <a:cs typeface="+mn-cs"/>
                        </a:rPr>
                        <a:t>Higher approval likelihood for green projects</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sz="1400" b="0" i="0" u="none" strike="noStrike" kern="1200">
                          <a:solidFill>
                            <a:schemeClr val="tx1"/>
                          </a:solidFill>
                          <a:effectLst/>
                          <a:latin typeface="+mj-lt"/>
                          <a:ea typeface="+mn-ea"/>
                          <a:cs typeface="Segoe UI" panose="020B0502040204020203" pitchFamily="34" charset="0"/>
                        </a:rPr>
                        <a:t>Banks internally prioritize green loans; some target 20-25% of portfolio as green</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MY" sz="1400">
                          <a:solidFill>
                            <a:schemeClr val="tx1"/>
                          </a:solidFill>
                        </a:rPr>
                        <a:t>Energy services projects face lower rejection risk in credit approval</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919800846"/>
                  </a:ext>
                </a:extLst>
              </a:tr>
              <a:tr h="617290">
                <a:tc rowSpan="2">
                  <a:txBody>
                    <a:bodyPr/>
                    <a:lstStyle/>
                    <a:p>
                      <a:pPr>
                        <a:buNone/>
                      </a:pPr>
                      <a:r>
                        <a:rPr lang="en-MY" sz="1400" b="0">
                          <a:solidFill>
                            <a:schemeClr val="bg1"/>
                          </a:solidFill>
                          <a:latin typeface="+mj-lt"/>
                        </a:rPr>
                        <a:t>Green Investment Framework</a:t>
                      </a:r>
                    </a:p>
                  </a:txBody>
                  <a:tcPr marL="36576" marR="36576" marT="40290" marB="4029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sz="1400" b="0" kern="1200">
                          <a:solidFill>
                            <a:schemeClr val="dk1"/>
                          </a:solidFill>
                          <a:latin typeface="+mj-lt"/>
                          <a:ea typeface="+mn-ea"/>
                          <a:cs typeface="+mn-cs"/>
                        </a:rPr>
                        <a:t>Formal green project classification</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sz="1400" b="0" kern="1200">
                          <a:solidFill>
                            <a:schemeClr val="dk1"/>
                          </a:solidFill>
                          <a:latin typeface="+mj-lt"/>
                          <a:ea typeface="+mn-ea"/>
                          <a:cs typeface="+mn-cs"/>
                        </a:rPr>
                        <a:t>Vietnam’s green taxonomy defines which project types and performance criteria qualify as “green” for financing purposes</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MY" sz="1400" b="0" kern="1200">
                          <a:solidFill>
                            <a:schemeClr val="dk1"/>
                          </a:solidFill>
                          <a:latin typeface="+mj-lt"/>
                          <a:ea typeface="+mn-ea"/>
                          <a:cs typeface="+mn-cs"/>
                        </a:rPr>
                        <a:t>Provides a common reference point when energy services companies approach banks or investors</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2388166541"/>
                  </a:ext>
                </a:extLst>
              </a:tr>
              <a:tr h="617290">
                <a:tc vMerge="1">
                  <a:txBody>
                    <a:bodyPr/>
                    <a:lstStyle/>
                    <a:p>
                      <a:pPr>
                        <a:buNone/>
                      </a:pPr>
                      <a:endParaRPr lang="en-MY" sz="1400" b="0">
                        <a:solidFill>
                          <a:schemeClr val="bg1"/>
                        </a:solidFill>
                        <a:latin typeface="+mj-lt"/>
                      </a:endParaRPr>
                    </a:p>
                  </a:txBody>
                  <a:tcPr marL="36576" marR="36576" marT="40290" marB="4029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sz="1400" b="0" kern="1200">
                          <a:solidFill>
                            <a:schemeClr val="dk1"/>
                          </a:solidFill>
                          <a:latin typeface="+mj-lt"/>
                          <a:ea typeface="+mn-ea"/>
                          <a:cs typeface="+mn-cs"/>
                        </a:rPr>
                        <a:t>Eligibility gate for green credit</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sz="1400" b="0" kern="1200">
                          <a:solidFill>
                            <a:schemeClr val="dk1"/>
                          </a:solidFill>
                          <a:latin typeface="+mj-lt"/>
                          <a:ea typeface="+mn-ea"/>
                          <a:cs typeface="+mn-cs"/>
                        </a:rPr>
                        <a:t>Only taxonomy-aligned projects can access green loans and green bonds</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MY" sz="1400" b="0" kern="1200">
                          <a:solidFill>
                            <a:schemeClr val="dk1"/>
                          </a:solidFill>
                          <a:latin typeface="+mj-lt"/>
                          <a:ea typeface="+mn-ea"/>
                          <a:cs typeface="+mn-cs"/>
                        </a:rPr>
                        <a:t>Energy services that design projects to meet taxonomy criteria to gain exclusive access to lower-cost capital</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963190402"/>
                  </a:ext>
                </a:extLst>
              </a:tr>
            </a:tbl>
          </a:graphicData>
        </a:graphic>
      </p:graphicFrame>
    </p:spTree>
    <p:extLst>
      <p:ext uri="{BB962C8B-B14F-4D97-AF65-F5344CB8AC3E}">
        <p14:creationId xmlns:p14="http://schemas.microsoft.com/office/powerpoint/2010/main" val="23732042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B1FB59-CDF7-FB8B-2162-EDF5349E59F9}"/>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F3B70303-C20B-BCEF-BC71-A4D3441FDB55}"/>
              </a:ext>
            </a:extLst>
          </p:cNvPr>
          <p:cNvSpPr>
            <a:spLocks noGrp="1"/>
          </p:cNvSpPr>
          <p:nvPr>
            <p:ph type="title"/>
          </p:nvPr>
        </p:nvSpPr>
        <p:spPr/>
        <p:txBody>
          <a:bodyPr/>
          <a:lstStyle/>
          <a:p>
            <a:r>
              <a:rPr lang="en-US">
                <a:latin typeface="+mj-lt"/>
              </a:rPr>
              <a:t>Table of Contents</a:t>
            </a:r>
            <a:endParaRPr lang="en-US">
              <a:latin typeface="+mj-lt"/>
              <a:ea typeface="Yu Gothic" panose="020B0400000000000000" pitchFamily="34" charset="-128"/>
            </a:endParaRPr>
          </a:p>
        </p:txBody>
      </p:sp>
      <p:graphicFrame>
        <p:nvGraphicFramePr>
          <p:cNvPr id="6" name="Table 5">
            <a:extLst>
              <a:ext uri="{FF2B5EF4-FFF2-40B4-BE49-F238E27FC236}">
                <a16:creationId xmlns:a16="http://schemas.microsoft.com/office/drawing/2014/main" id="{45BAB898-7A07-8FEC-B642-36F2D14E59B1}"/>
              </a:ext>
            </a:extLst>
          </p:cNvPr>
          <p:cNvGraphicFramePr>
            <a:graphicFrameLocks noGrp="1"/>
          </p:cNvGraphicFramePr>
          <p:nvPr>
            <p:extLst>
              <p:ext uri="{D42A27DB-BD31-4B8C-83A1-F6EECF244321}">
                <p14:modId xmlns:p14="http://schemas.microsoft.com/office/powerpoint/2010/main" val="391285266"/>
              </p:ext>
            </p:extLst>
          </p:nvPr>
        </p:nvGraphicFramePr>
        <p:xfrm>
          <a:off x="343673" y="1371600"/>
          <a:ext cx="11508811" cy="2700000"/>
        </p:xfrm>
        <a:graphic>
          <a:graphicData uri="http://schemas.openxmlformats.org/drawingml/2006/table">
            <a:tbl>
              <a:tblPr>
                <a:tableStyleId>{5C22544A-7EE6-4342-B048-85BDC9FD1C3A}</a:tableStyleId>
              </a:tblPr>
              <a:tblGrid>
                <a:gridCol w="11508811">
                  <a:extLst>
                    <a:ext uri="{9D8B030D-6E8A-4147-A177-3AD203B41FA5}">
                      <a16:colId xmlns:a16="http://schemas.microsoft.com/office/drawing/2014/main" val="742313680"/>
                    </a:ext>
                  </a:extLst>
                </a:gridCol>
              </a:tblGrid>
              <a:tr h="540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rPr>
                        <a:t>Vietnam</a:t>
                      </a: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498195017"/>
                  </a:ext>
                </a:extLst>
              </a:tr>
              <a:tr h="540000">
                <a:tc>
                  <a:txBody>
                    <a:bodyPr/>
                    <a:lstStyle/>
                    <a:p>
                      <a:pPr marL="446088" marR="0" lvl="0" indent="0" algn="l" defTabSz="914400" rtl="0" eaLnBrk="1" fontAlgn="b" latinLnBrk="0" hangingPunct="1">
                        <a:lnSpc>
                          <a:spcPct val="100000"/>
                        </a:lnSpc>
                        <a:spcBef>
                          <a:spcPts val="0"/>
                        </a:spcBef>
                        <a:spcAft>
                          <a:spcPts val="0"/>
                        </a:spcAft>
                        <a:buClrTx/>
                        <a:buSzTx/>
                        <a:buFontTx/>
                        <a:buNone/>
                        <a:tabLst/>
                        <a:defRPr/>
                      </a:pPr>
                      <a:r>
                        <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rPr>
                        <a:t>1. Policy &amp; Regulations</a:t>
                      </a: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492608482"/>
                  </a:ext>
                </a:extLst>
              </a:tr>
              <a:tr h="540000">
                <a:tc>
                  <a:txBody>
                    <a:bodyPr/>
                    <a:lstStyle/>
                    <a:p>
                      <a:pPr marL="446088" marR="0" lvl="0" indent="0" algn="l" defTabSz="914400" rtl="0" eaLnBrk="1" fontAlgn="b" latinLnBrk="0" hangingPunct="1">
                        <a:lnSpc>
                          <a:spcPct val="100000"/>
                        </a:lnSpc>
                        <a:spcBef>
                          <a:spcPts val="0"/>
                        </a:spcBef>
                        <a:spcAft>
                          <a:spcPts val="0"/>
                        </a:spcAft>
                        <a:buClrTx/>
                        <a:buSzTx/>
                        <a:buFontTx/>
                        <a:buNone/>
                        <a:tabLst/>
                        <a:defRPr/>
                      </a:pPr>
                      <a:r>
                        <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rPr>
                        <a:t>2. Market</a:t>
                      </a: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4284173034"/>
                  </a:ext>
                </a:extLst>
              </a:tr>
              <a:tr h="540000">
                <a:tc>
                  <a:txBody>
                    <a:bodyPr/>
                    <a:lstStyle/>
                    <a:p>
                      <a:pPr marL="446088" marR="0" lvl="0" indent="0" algn="l" defTabSz="914400" rtl="0" eaLnBrk="1" fontAlgn="b" latinLnBrk="0" hangingPunct="1">
                        <a:lnSpc>
                          <a:spcPct val="100000"/>
                        </a:lnSpc>
                        <a:spcBef>
                          <a:spcPts val="0"/>
                        </a:spcBef>
                        <a:spcAft>
                          <a:spcPts val="0"/>
                        </a:spcAft>
                        <a:buClrTx/>
                        <a:buSzTx/>
                        <a:buFontTx/>
                        <a:buNone/>
                        <a:tabLst/>
                        <a:defRPr/>
                      </a:pPr>
                      <a:r>
                        <a:rPr lang="en-US"/>
                        <a:t>3. Japanese Gas Players in Vietnam’s Energy Services Sector</a:t>
                      </a:r>
                      <a:endPar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endParaRP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2203114249"/>
                  </a:ext>
                </a:extLst>
              </a:tr>
              <a:tr h="540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rPr>
                        <a:t>Appendix</a:t>
                      </a: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529896070"/>
                  </a:ext>
                </a:extLst>
              </a:tr>
            </a:tbl>
          </a:graphicData>
        </a:graphic>
      </p:graphicFrame>
    </p:spTree>
    <p:extLst>
      <p:ext uri="{BB962C8B-B14F-4D97-AF65-F5344CB8AC3E}">
        <p14:creationId xmlns:p14="http://schemas.microsoft.com/office/powerpoint/2010/main" val="861805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001449-26AC-795B-E8EC-D13799A4D62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3C2BA1F-4185-8386-99B2-EAFAC483C423}"/>
              </a:ext>
            </a:extLst>
          </p:cNvPr>
          <p:cNvSpPr>
            <a:spLocks noGrp="1"/>
          </p:cNvSpPr>
          <p:nvPr>
            <p:ph type="title"/>
          </p:nvPr>
        </p:nvSpPr>
        <p:spPr/>
        <p:txBody>
          <a:bodyPr/>
          <a:lstStyle/>
          <a:p>
            <a:r>
              <a:rPr lang="en-US"/>
              <a:t>2. Energy Market Landscape Summary</a:t>
            </a:r>
            <a:br>
              <a:rPr lang="en-US"/>
            </a:br>
            <a:r>
              <a:rPr lang="en-US" sz="1600"/>
              <a:t>Vietnam’s rapidly expanding energy system shaped by surging demand, a shift toward renewables, evolving power pricing, and growing reliance on LNG is creating strong structural demand for energy efficiency, flexibility, and energy services</a:t>
            </a:r>
            <a:endParaRPr lang="en-KH"/>
          </a:p>
        </p:txBody>
      </p:sp>
      <p:graphicFrame>
        <p:nvGraphicFramePr>
          <p:cNvPr id="3" name="Table 2">
            <a:extLst>
              <a:ext uri="{FF2B5EF4-FFF2-40B4-BE49-F238E27FC236}">
                <a16:creationId xmlns:a16="http://schemas.microsoft.com/office/drawing/2014/main" id="{BC0C59B9-B934-C5DF-3AF0-DE3D7C6341BE}"/>
              </a:ext>
            </a:extLst>
          </p:cNvPr>
          <p:cNvGraphicFramePr>
            <a:graphicFrameLocks noGrp="1"/>
          </p:cNvGraphicFramePr>
          <p:nvPr>
            <p:extLst>
              <p:ext uri="{D42A27DB-BD31-4B8C-83A1-F6EECF244321}">
                <p14:modId xmlns:p14="http://schemas.microsoft.com/office/powerpoint/2010/main" val="3924852641"/>
              </p:ext>
            </p:extLst>
          </p:nvPr>
        </p:nvGraphicFramePr>
        <p:xfrm>
          <a:off x="334963" y="1341437"/>
          <a:ext cx="11508811" cy="4751385"/>
        </p:xfrm>
        <a:graphic>
          <a:graphicData uri="http://schemas.openxmlformats.org/drawingml/2006/table">
            <a:tbl>
              <a:tblPr firstRow="1" bandRow="1">
                <a:tableStyleId>{5C22544A-7EE6-4342-B048-85BDC9FD1C3A}</a:tableStyleId>
              </a:tblPr>
              <a:tblGrid>
                <a:gridCol w="514891">
                  <a:extLst>
                    <a:ext uri="{9D8B030D-6E8A-4147-A177-3AD203B41FA5}">
                      <a16:colId xmlns:a16="http://schemas.microsoft.com/office/drawing/2014/main" val="3553870781"/>
                    </a:ext>
                  </a:extLst>
                </a:gridCol>
                <a:gridCol w="2043953">
                  <a:extLst>
                    <a:ext uri="{9D8B030D-6E8A-4147-A177-3AD203B41FA5}">
                      <a16:colId xmlns:a16="http://schemas.microsoft.com/office/drawing/2014/main" val="2260770571"/>
                    </a:ext>
                  </a:extLst>
                </a:gridCol>
                <a:gridCol w="8949967">
                  <a:extLst>
                    <a:ext uri="{9D8B030D-6E8A-4147-A177-3AD203B41FA5}">
                      <a16:colId xmlns:a16="http://schemas.microsoft.com/office/drawing/2014/main" val="2423449230"/>
                    </a:ext>
                  </a:extLst>
                </a:gridCol>
              </a:tblGrid>
              <a:tr h="950277">
                <a:tc>
                  <a:txBody>
                    <a:bodyPr/>
                    <a:lstStyle/>
                    <a:p>
                      <a:pPr marL="0" lvl="0" indent="0" algn="ctr">
                        <a:buNone/>
                      </a:pPr>
                      <a:r>
                        <a:rPr kumimoji="1" lang="en-US" sz="1400" b="0" i="0" u="none" strike="noStrike" kern="1200">
                          <a:solidFill>
                            <a:schemeClr val="tx1"/>
                          </a:solidFill>
                          <a:effectLst/>
                          <a:latin typeface="+mn-lt"/>
                          <a:ea typeface="+mn-ea"/>
                          <a:cs typeface="Segoe UI" panose="020B0502040204020203" pitchFamily="34" charset="0"/>
                          <a:hlinkClick r:id="rId2" action="ppaction://hlinksldjump"/>
                        </a:rPr>
                        <a:t>2.1</a:t>
                      </a:r>
                      <a:endParaRPr kumimoji="1" lang="en-US" sz="1400" b="0" i="0" u="none" strike="noStrike" kern="1200">
                        <a:solidFill>
                          <a:schemeClr val="tx1"/>
                        </a:solidFill>
                        <a:effectLst/>
                        <a:latin typeface="+mn-lt"/>
                        <a:ea typeface="+mn-ea"/>
                        <a:cs typeface="Segoe UI" panose="020B0502040204020203" pitchFamily="34" charset="0"/>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lvl="0" indent="0" algn="l">
                        <a:buNone/>
                      </a:pPr>
                      <a:r>
                        <a:rPr lang="en-US" sz="1400" b="0">
                          <a:solidFill>
                            <a:schemeClr val="tx1"/>
                          </a:solidFill>
                        </a:rPr>
                        <a:t>Total Primary Energy Supply (TPES)</a:t>
                      </a:r>
                      <a:endParaRPr kumimoji="1" lang="en-US" sz="1400" b="0" i="0" u="none" strike="noStrike" kern="1200">
                        <a:solidFill>
                          <a:schemeClr val="tx1"/>
                        </a:solidFill>
                        <a:effectLst/>
                        <a:latin typeface="+mn-lt"/>
                        <a:ea typeface="+mn-ea"/>
                        <a:cs typeface="Segoe UI" panose="020B0502040204020203" pitchFamily="34" charset="0"/>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lang="en-US" sz="1400" b="0">
                          <a:solidFill>
                            <a:schemeClr val="tx1"/>
                          </a:solidFill>
                          <a:effectLst/>
                        </a:rPr>
                        <a:t>Vietnam’s TPES is expected to more than triple by 2050 to support the country’s economic growth. Vietnam has a net-zero target by 2050, and Natural Gas is expected to be the core transition fuel till 2040 as the country pivots from Coal to Renewables</a:t>
                      </a:r>
                      <a:endParaRPr kumimoji="1" lang="en-US" sz="1400" b="0" kern="1200">
                        <a:solidFill>
                          <a:schemeClr val="tx1"/>
                        </a:solidFill>
                        <a:latin typeface="+mj-lt"/>
                        <a:ea typeface="+mn-ea"/>
                        <a:cs typeface="+mn-cs"/>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238320570"/>
                  </a:ext>
                </a:extLst>
              </a:tr>
              <a:tr h="95027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a:solidFill>
                            <a:schemeClr val="tx1"/>
                          </a:solidFill>
                          <a:effectLst/>
                          <a:latin typeface="+mj-lt"/>
                          <a:ea typeface="+mn-ea"/>
                          <a:cs typeface="Segoe UI" panose="020B0502040204020203" pitchFamily="34" charset="0"/>
                          <a:hlinkClick r:id="rId3" action="ppaction://hlinksldjump"/>
                        </a:rPr>
                        <a:t>2.2</a:t>
                      </a:r>
                      <a:endParaRPr kumimoji="1" lang="en-US" sz="1400" b="0" i="0" u="none" strike="noStrike" kern="1200">
                        <a:solidFill>
                          <a:schemeClr val="tx1"/>
                        </a:solidFill>
                        <a:effectLst/>
                        <a:latin typeface="+mj-lt"/>
                        <a:ea typeface="+mn-ea"/>
                        <a:cs typeface="Segoe UI" panose="020B0502040204020203" pitchFamily="34" charset="0"/>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Total Final Energy Consumption</a:t>
                      </a:r>
                      <a:endParaRPr kumimoji="1" lang="en-US" sz="1400" b="0" i="0" u="none" strike="noStrike" kern="1200">
                        <a:solidFill>
                          <a:schemeClr val="tx1"/>
                        </a:solidFill>
                        <a:effectLst/>
                        <a:latin typeface="+mj-lt"/>
                        <a:ea typeface="+mn-ea"/>
                        <a:cs typeface="Segoe UI" panose="020B0502040204020203" pitchFamily="34" charset="0"/>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lang="en-US" sz="1400"/>
                        <a:t>Vietnam’s energy consumption is expected to rise in line with TPES, with the industrial sector accounting for roughly 50% of demand. Because this demand is dominated by energy-intensive manufacturing, the need for efficiency, optimization, and performance-based energy services is structurally higher, creating a strong opportunity for energy service providers</a:t>
                      </a:r>
                      <a:endParaRPr kumimoji="1" lang="en-US" sz="1400" b="0" kern="1200">
                        <a:solidFill>
                          <a:schemeClr val="dk1"/>
                        </a:solidFill>
                        <a:latin typeface="+mj-lt"/>
                        <a:ea typeface="+mn-ea"/>
                        <a:cs typeface="+mn-cs"/>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4036788812"/>
                  </a:ext>
                </a:extLst>
              </a:tr>
              <a:tr h="95027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a:solidFill>
                            <a:schemeClr val="tx1"/>
                          </a:solidFill>
                          <a:effectLst/>
                          <a:latin typeface="+mj-lt"/>
                          <a:ea typeface="+mn-ea"/>
                          <a:cs typeface="Segoe UI" panose="020B0502040204020203" pitchFamily="34" charset="0"/>
                          <a:hlinkClick r:id="rId4" action="ppaction://hlinksldjump"/>
                        </a:rPr>
                        <a:t>2.3</a:t>
                      </a:r>
                      <a:endParaRPr kumimoji="1" lang="en-US" sz="1400" b="0" i="0" u="none" strike="noStrike" kern="1200">
                        <a:solidFill>
                          <a:schemeClr val="tx1"/>
                        </a:solidFill>
                        <a:effectLst/>
                        <a:latin typeface="+mj-lt"/>
                        <a:ea typeface="+mn-ea"/>
                        <a:cs typeface="Segoe UI" panose="020B0502040204020203" pitchFamily="34" charset="0"/>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latin typeface="Segoe UI" panose="020B0502040204020203" pitchFamily="34" charset="0"/>
                          <a:cs typeface="Segoe UI" panose="020B0502040204020203" pitchFamily="34" charset="0"/>
                        </a:rPr>
                        <a:t>Electricity consumption vs Capacity</a:t>
                      </a:r>
                      <a:endParaRPr kumimoji="1" lang="en-US" sz="1400" b="0" i="0" u="none" strike="noStrike" kern="1200">
                        <a:solidFill>
                          <a:schemeClr val="tx1"/>
                        </a:solidFill>
                        <a:effectLst/>
                        <a:latin typeface="+mj-lt"/>
                        <a:ea typeface="+mn-ea"/>
                        <a:cs typeface="Segoe UI" panose="020B0502040204020203" pitchFamily="34" charset="0"/>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lang="en-US" sz="1400"/>
                        <a:t>Vietnam’s electricity consumption continues to rise, while new generation capacity is increasingly being added from renewable sources. This shift is introducing greater system variability and grid complexity, which is elevating the need for energy services that ensure power stability, flexibility, and reliability</a:t>
                      </a:r>
                      <a:endParaRPr kumimoji="1" lang="en-US" sz="1400" b="0" kern="1200">
                        <a:solidFill>
                          <a:schemeClr val="dk1"/>
                        </a:solidFill>
                        <a:latin typeface="+mj-lt"/>
                        <a:ea typeface="+mn-ea"/>
                        <a:cs typeface="+mn-cs"/>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1594356475"/>
                  </a:ext>
                </a:extLst>
              </a:tr>
              <a:tr h="95027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a:solidFill>
                            <a:schemeClr val="tx1"/>
                          </a:solidFill>
                          <a:effectLst/>
                          <a:latin typeface="+mj-lt"/>
                          <a:ea typeface="+mn-ea"/>
                          <a:cs typeface="Segoe UI" panose="020B0502040204020203" pitchFamily="34" charset="0"/>
                          <a:hlinkClick r:id="rId5" action="ppaction://hlinksldjump"/>
                        </a:rPr>
                        <a:t>2.4</a:t>
                      </a:r>
                      <a:endParaRPr kumimoji="1" lang="en-US" sz="1400" b="0" i="0" u="none" strike="noStrike" kern="1200">
                        <a:solidFill>
                          <a:schemeClr val="tx1"/>
                        </a:solidFill>
                        <a:effectLst/>
                        <a:latin typeface="+mj-lt"/>
                        <a:ea typeface="+mn-ea"/>
                        <a:cs typeface="Segoe UI" panose="020B0502040204020203" pitchFamily="34" charset="0"/>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a:solidFill>
                            <a:schemeClr val="tx1"/>
                          </a:solidFill>
                          <a:effectLst/>
                          <a:latin typeface="+mj-lt"/>
                          <a:ea typeface="+mn-ea"/>
                          <a:cs typeface="Segoe UI" panose="020B0502040204020203" pitchFamily="34" charset="0"/>
                        </a:rPr>
                        <a:t>Electricity prices</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sz="1400" b="0" kern="1200">
                          <a:solidFill>
                            <a:schemeClr val="dk1"/>
                          </a:solidFill>
                          <a:latin typeface="+mj-lt"/>
                          <a:ea typeface="+mn-ea"/>
                          <a:cs typeface="+mn-cs"/>
                        </a:rPr>
                        <a:t>Vietnam’s electricity prices are highly regulated by EVN and are subsidized to boost industrial and economic activity providing a cushion for industrial consumers. However, EVN has been moving more towards market-based pricing creating a need for energy efficiency to lower costs.</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912499300"/>
                  </a:ext>
                </a:extLst>
              </a:tr>
              <a:tr h="950277">
                <a:tc>
                  <a:txBody>
                    <a:bodyPr/>
                    <a:lstStyle/>
                    <a:p>
                      <a:pPr marL="0" lvl="0" indent="0" algn="ctr" defTabSz="914400" rtl="0" eaLnBrk="1" latinLnBrk="0" hangingPunct="1">
                        <a:buNone/>
                      </a:pPr>
                      <a:r>
                        <a:rPr kumimoji="1" lang="en-US" sz="1400" b="0" i="0" u="none" strike="noStrike" kern="1200">
                          <a:solidFill>
                            <a:schemeClr val="tx1"/>
                          </a:solidFill>
                          <a:effectLst/>
                          <a:latin typeface="+mj-lt"/>
                          <a:ea typeface="+mn-ea"/>
                          <a:cs typeface="Segoe UI" panose="020B0502040204020203" pitchFamily="34" charset="0"/>
                          <a:hlinkClick r:id="rId6" action="ppaction://hlinksldjump"/>
                        </a:rPr>
                        <a:t>2.5</a:t>
                      </a:r>
                      <a:endParaRPr kumimoji="1" lang="en-US" sz="1400" b="0" i="0" u="none" strike="noStrike" kern="1200">
                        <a:solidFill>
                          <a:schemeClr val="tx1"/>
                        </a:solidFill>
                        <a:effectLst/>
                        <a:latin typeface="+mj-lt"/>
                        <a:ea typeface="+mn-ea"/>
                        <a:cs typeface="Segoe UI" panose="020B0502040204020203" pitchFamily="34" charset="0"/>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lvl="0" indent="0" algn="l" defTabSz="914400" rtl="0" eaLnBrk="1" latinLnBrk="0" hangingPunct="1">
                        <a:buNone/>
                      </a:pPr>
                      <a:r>
                        <a:rPr kumimoji="1" lang="en-US" sz="1400" b="0" i="0" u="none" strike="noStrike" kern="1200">
                          <a:solidFill>
                            <a:schemeClr val="tx1"/>
                          </a:solidFill>
                          <a:effectLst/>
                          <a:latin typeface="+mj-lt"/>
                          <a:ea typeface="+mn-ea"/>
                          <a:cs typeface="Segoe UI" panose="020B0502040204020203" pitchFamily="34" charset="0"/>
                        </a:rPr>
                        <a:t>Natural gas </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sz="1400" b="0" i="0" u="none" strike="noStrike" kern="1200">
                          <a:solidFill>
                            <a:schemeClr val="tx1"/>
                          </a:solidFill>
                          <a:effectLst/>
                          <a:latin typeface="+mj-lt"/>
                          <a:ea typeface="+mn-ea"/>
                          <a:cs typeface="Segoe UI" panose="020B0502040204020203" pitchFamily="34" charset="0"/>
                        </a:rPr>
                        <a:t>Vietnam's natural gas situation is marked by significant proven reserves, but the country faces a growing supply shortfall due to increasing demand and a lack of sufficient infrastructure to bring new domestic supplies online. This has necessitated a strategic shift toward importing LNG</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354980588"/>
                  </a:ext>
                </a:extLst>
              </a:tr>
            </a:tbl>
          </a:graphicData>
        </a:graphic>
      </p:graphicFrame>
    </p:spTree>
    <p:extLst>
      <p:ext uri="{BB962C8B-B14F-4D97-AF65-F5344CB8AC3E}">
        <p14:creationId xmlns:p14="http://schemas.microsoft.com/office/powerpoint/2010/main" val="17423158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699BBF-D4D1-AE01-D941-15A37D037A54}"/>
            </a:ext>
          </a:extLst>
        </p:cNvPr>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113880DF-A94B-D026-613A-1AC02220F7CC}"/>
              </a:ext>
            </a:extLst>
          </p:cNvPr>
          <p:cNvGraphicFramePr>
            <a:graphicFrameLocks/>
          </p:cNvGraphicFramePr>
          <p:nvPr>
            <p:custDataLst>
              <p:tags r:id="rId1"/>
            </p:custDataLst>
            <p:extLst>
              <p:ext uri="{D42A27DB-BD31-4B8C-83A1-F6EECF244321}">
                <p14:modId xmlns:p14="http://schemas.microsoft.com/office/powerpoint/2010/main" val="41287553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73" imgW="425" imgH="424" progId="TCLayout.ActiveDocument.1">
                  <p:embed/>
                </p:oleObj>
              </mc:Choice>
              <mc:Fallback>
                <p:oleObj name="think-cell Slide" r:id="rId73" imgW="425" imgH="424" progId="TCLayout.ActiveDocument.1">
                  <p:embed/>
                  <p:pic>
                    <p:nvPicPr>
                      <p:cNvPr id="4" name="think-cell data - do not delete" hidden="1">
                        <a:extLst>
                          <a:ext uri="{FF2B5EF4-FFF2-40B4-BE49-F238E27FC236}">
                            <a16:creationId xmlns:a16="http://schemas.microsoft.com/office/drawing/2014/main" id="{113880DF-A94B-D026-613A-1AC02220F7CC}"/>
                          </a:ext>
                        </a:extLst>
                      </p:cNvPr>
                      <p:cNvPicPr/>
                      <p:nvPr/>
                    </p:nvPicPr>
                    <p:blipFill>
                      <a:blip r:embed="rId74"/>
                      <a:stretch>
                        <a:fillRect/>
                      </a:stretch>
                    </p:blipFill>
                    <p:spPr>
                      <a:xfrm>
                        <a:off x="1588" y="1588"/>
                        <a:ext cx="1588" cy="1588"/>
                      </a:xfrm>
                      <a:prstGeom prst="rect">
                        <a:avLst/>
                      </a:prstGeom>
                    </p:spPr>
                  </p:pic>
                </p:oleObj>
              </mc:Fallback>
            </mc:AlternateContent>
          </a:graphicData>
        </a:graphic>
      </p:graphicFrame>
      <p:sp>
        <p:nvSpPr>
          <p:cNvPr id="5" name="Title 4">
            <a:extLst>
              <a:ext uri="{FF2B5EF4-FFF2-40B4-BE49-F238E27FC236}">
                <a16:creationId xmlns:a16="http://schemas.microsoft.com/office/drawing/2014/main" id="{94E9060E-85DA-8B25-6FC9-C95062A97ED4}"/>
              </a:ext>
            </a:extLst>
          </p:cNvPr>
          <p:cNvSpPr>
            <a:spLocks noGrp="1"/>
          </p:cNvSpPr>
          <p:nvPr>
            <p:ph type="title"/>
          </p:nvPr>
        </p:nvSpPr>
        <p:spPr/>
        <p:txBody>
          <a:bodyPr vert="horz" rIns="0"/>
          <a:lstStyle/>
          <a:p>
            <a:r>
              <a:rPr lang="en-US" sz="2000">
                <a:latin typeface="Segoe UI" panose="020B0502040204020203" pitchFamily="34" charset="0"/>
                <a:cs typeface="Segoe UI" panose="020B0502040204020203" pitchFamily="34" charset="0"/>
              </a:rPr>
              <a:t>2.1 Total Primary Energy Supply</a:t>
            </a:r>
            <a:br>
              <a:rPr lang="en-US">
                <a:latin typeface="Segoe UI" panose="020B0502040204020203" pitchFamily="34" charset="0"/>
                <a:cs typeface="Segoe UI" panose="020B0502040204020203" pitchFamily="34" charset="0"/>
              </a:rPr>
            </a:br>
            <a:r>
              <a:rPr lang="en-MY" sz="1600"/>
              <a:t>Natural gas is projected to account for 20% of energy supply through 2030 to support grid stability, while PDP8 drives a long-term shift to renewables and electrification – sustaining demand for Energy Services in system optimisation and efficiency</a:t>
            </a:r>
            <a:endParaRPr lang="en-US" sz="1600">
              <a:latin typeface="Segoe UI" panose="020B0502040204020203" pitchFamily="34" charset="0"/>
              <a:cs typeface="Segoe UI" panose="020B0502040204020203" pitchFamily="34" charset="0"/>
            </a:endParaRPr>
          </a:p>
        </p:txBody>
      </p:sp>
      <p:sp>
        <p:nvSpPr>
          <p:cNvPr id="7" name="TextBox 6">
            <a:extLst>
              <a:ext uri="{FF2B5EF4-FFF2-40B4-BE49-F238E27FC236}">
                <a16:creationId xmlns:a16="http://schemas.microsoft.com/office/drawing/2014/main" id="{EE779618-DE16-EE2D-EC7E-ED5D23963B41}"/>
              </a:ext>
            </a:extLst>
          </p:cNvPr>
          <p:cNvSpPr txBox="1"/>
          <p:nvPr/>
        </p:nvSpPr>
        <p:spPr>
          <a:xfrm>
            <a:off x="340272" y="6021585"/>
            <a:ext cx="11516765" cy="553998"/>
          </a:xfrm>
          <a:prstGeom prst="rect">
            <a:avLst/>
          </a:prstGeom>
          <a:noFill/>
        </p:spPr>
        <p:txBody>
          <a:bodyPr wrap="square">
            <a:spAutoFit/>
          </a:bodyPr>
          <a:lstStyle/>
          <a:p>
            <a:r>
              <a:rPr lang="en-GB" sz="1000">
                <a:ea typeface="Meiryo UI"/>
                <a:cs typeface="Times New Roman" panose="02020603050405020304" pitchFamily="18" charset="0"/>
              </a:rPr>
              <a:t>Notes: </a:t>
            </a:r>
            <a:r>
              <a:rPr lang="en-US" sz="1000">
                <a:ea typeface="Meiryo UI"/>
                <a:cs typeface="Times New Roman" panose="02020603050405020304" pitchFamily="18" charset="0"/>
              </a:rPr>
              <a:t>Total primary energy supply excludes electricity and heat trade. Coal also includes peat and oil shale where relevant</a:t>
            </a:r>
            <a:endParaRPr lang="en-GB" sz="1000">
              <a:ea typeface="Meiryo UI"/>
              <a:cs typeface="Times New Roman" panose="02020603050405020304" pitchFamily="18" charset="0"/>
            </a:endParaRPr>
          </a:p>
          <a:p>
            <a:r>
              <a:rPr lang="en-GB" sz="1000">
                <a:ea typeface="Meiryo UI"/>
                <a:cs typeface="Times New Roman" panose="02020603050405020304" pitchFamily="18" charset="0"/>
              </a:rPr>
              <a:t>Unit: EJ = 1,000,000 TJ;1 </a:t>
            </a:r>
            <a:r>
              <a:rPr lang="en-US" sz="1000">
                <a:ea typeface="Meiryo UI"/>
                <a:cs typeface="Times New Roman" panose="02020603050405020304" pitchFamily="18" charset="0"/>
              </a:rPr>
              <a:t>terajoule is a quantity of energy, equals to 277.8 terawatt hours (TWh), 23.88 million </a:t>
            </a:r>
            <a:r>
              <a:rPr lang="en-US" sz="1000" err="1">
                <a:ea typeface="Meiryo UI"/>
                <a:cs typeface="Times New Roman" panose="02020603050405020304" pitchFamily="18" charset="0"/>
              </a:rPr>
              <a:t>tonne</a:t>
            </a:r>
            <a:r>
              <a:rPr lang="en-US" sz="1000">
                <a:ea typeface="Meiryo UI"/>
                <a:cs typeface="Times New Roman" panose="02020603050405020304" pitchFamily="18" charset="0"/>
              </a:rPr>
              <a:t>(s) of oil equivalent (Mtoe), 34.12 million </a:t>
            </a:r>
            <a:r>
              <a:rPr lang="en-US" sz="1000" err="1">
                <a:ea typeface="Meiryo UI"/>
                <a:cs typeface="Times New Roman" panose="02020603050405020304" pitchFamily="18" charset="0"/>
              </a:rPr>
              <a:t>tonne</a:t>
            </a:r>
            <a:r>
              <a:rPr lang="en-US" sz="1000">
                <a:ea typeface="Meiryo UI"/>
                <a:cs typeface="Times New Roman" panose="02020603050405020304" pitchFamily="18" charset="0"/>
              </a:rPr>
              <a:t>(s) of coal equivalent (Mtce)</a:t>
            </a:r>
          </a:p>
          <a:p>
            <a:r>
              <a:rPr lang="en-US" sz="1000">
                <a:ea typeface="Meiryo UI"/>
                <a:cs typeface="Times New Roman" panose="02020603050405020304" pitchFamily="18" charset="0"/>
              </a:rPr>
              <a:t>Source: </a:t>
            </a:r>
            <a:r>
              <a:rPr lang="en-GB" sz="1000">
                <a:ea typeface="Meiryo UI"/>
                <a:cs typeface="Times New Roman" panose="02020603050405020304" pitchFamily="18" charset="0"/>
              </a:rPr>
              <a:t>International Energy Agency</a:t>
            </a:r>
            <a:endParaRPr lang="en-US" sz="1000">
              <a:ea typeface="Meiryo UI"/>
              <a:cs typeface="Times New Roman" panose="02020603050405020304" pitchFamily="18" charset="0"/>
            </a:endParaRPr>
          </a:p>
        </p:txBody>
      </p:sp>
      <p:grpSp>
        <p:nvGrpSpPr>
          <p:cNvPr id="52" name="グループ化 64">
            <a:extLst>
              <a:ext uri="{FF2B5EF4-FFF2-40B4-BE49-F238E27FC236}">
                <a16:creationId xmlns:a16="http://schemas.microsoft.com/office/drawing/2014/main" id="{167EDE33-606D-BEDD-A013-53A170D5C84F}"/>
              </a:ext>
            </a:extLst>
          </p:cNvPr>
          <p:cNvGrpSpPr/>
          <p:nvPr/>
        </p:nvGrpSpPr>
        <p:grpSpPr>
          <a:xfrm>
            <a:off x="370205" y="1253287"/>
            <a:ext cx="5547995" cy="407556"/>
            <a:chOff x="455612" y="1382529"/>
            <a:chExt cx="4113213" cy="655821"/>
          </a:xfrm>
          <a:noFill/>
        </p:grpSpPr>
        <p:sp>
          <p:nvSpPr>
            <p:cNvPr id="53" name="ColumnHeader">
              <a:extLst>
                <a:ext uri="{FF2B5EF4-FFF2-40B4-BE49-F238E27FC236}">
                  <a16:creationId xmlns:a16="http://schemas.microsoft.com/office/drawing/2014/main" id="{E50DF28A-35D3-558D-D20C-08C8AA43B84E}"/>
                </a:ext>
              </a:extLst>
            </p:cNvPr>
            <p:cNvSpPr>
              <a:spLocks noChangeArrowheads="1"/>
            </p:cNvSpPr>
            <p:nvPr/>
          </p:nvSpPr>
          <p:spPr bwMode="gray">
            <a:xfrm>
              <a:off x="455613" y="1382529"/>
              <a:ext cx="4113212" cy="643839"/>
            </a:xfrm>
            <a:prstGeom prst="rect">
              <a:avLst/>
            </a:prstGeom>
            <a:grpFill/>
            <a:ln w="9525" algn="ctr">
              <a:noFill/>
              <a:miter lim="800000"/>
              <a:headEnd type="none" w="lg" len="lg"/>
              <a:tailEnd type="none" w="lg" len="lg"/>
            </a:ln>
            <a:effectLst/>
          </p:spPr>
          <p:txBody>
            <a:bodyPr lIns="0" tIns="91440" rIns="0" bIns="91440" anchor="b">
              <a:spAutoFit/>
            </a:bodyPr>
            <a:lstStyle/>
            <a:p>
              <a:pPr algn="ctr"/>
              <a:r>
                <a:rPr lang="en-US" sz="1400">
                  <a:latin typeface="Segoe UI" panose="020B0502040204020203" pitchFamily="34" charset="0"/>
                  <a:cs typeface="Segoe UI" panose="020B0502040204020203" pitchFamily="34" charset="0"/>
                </a:rPr>
                <a:t>Total Primary Energy Supply (TPES) by Source</a:t>
              </a:r>
            </a:p>
          </p:txBody>
        </p:sp>
        <p:cxnSp>
          <p:nvCxnSpPr>
            <p:cNvPr id="54" name="直線コネクタ 66">
              <a:extLst>
                <a:ext uri="{FF2B5EF4-FFF2-40B4-BE49-F238E27FC236}">
                  <a16:creationId xmlns:a16="http://schemas.microsoft.com/office/drawing/2014/main" id="{41374726-5567-CC75-263B-BE50DFC1F909}"/>
                </a:ext>
              </a:extLst>
            </p:cNvPr>
            <p:cNvCxnSpPr/>
            <p:nvPr/>
          </p:nvCxnSpPr>
          <p:spPr>
            <a:xfrm>
              <a:off x="455612" y="2038350"/>
              <a:ext cx="4113212"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58" name="グループ化 64">
            <a:extLst>
              <a:ext uri="{FF2B5EF4-FFF2-40B4-BE49-F238E27FC236}">
                <a16:creationId xmlns:a16="http://schemas.microsoft.com/office/drawing/2014/main" id="{062E42BB-A949-F261-5640-23E1305366C2}"/>
              </a:ext>
            </a:extLst>
          </p:cNvPr>
          <p:cNvGrpSpPr/>
          <p:nvPr/>
        </p:nvGrpSpPr>
        <p:grpSpPr>
          <a:xfrm>
            <a:off x="6273800" y="1257615"/>
            <a:ext cx="5547994" cy="407556"/>
            <a:chOff x="455612" y="1382529"/>
            <a:chExt cx="4113213" cy="655821"/>
          </a:xfrm>
          <a:noFill/>
        </p:grpSpPr>
        <p:sp>
          <p:nvSpPr>
            <p:cNvPr id="59" name="ColumnHeader">
              <a:extLst>
                <a:ext uri="{FF2B5EF4-FFF2-40B4-BE49-F238E27FC236}">
                  <a16:creationId xmlns:a16="http://schemas.microsoft.com/office/drawing/2014/main" id="{7411CA24-A024-6207-D2E4-38E4463F18F6}"/>
                </a:ext>
              </a:extLst>
            </p:cNvPr>
            <p:cNvSpPr>
              <a:spLocks noChangeArrowheads="1"/>
            </p:cNvSpPr>
            <p:nvPr/>
          </p:nvSpPr>
          <p:spPr bwMode="gray">
            <a:xfrm>
              <a:off x="455613" y="1382529"/>
              <a:ext cx="4113212" cy="643839"/>
            </a:xfrm>
            <a:prstGeom prst="rect">
              <a:avLst/>
            </a:prstGeom>
            <a:grpFill/>
            <a:ln w="9525" algn="ctr">
              <a:noFill/>
              <a:miter lim="800000"/>
              <a:headEnd type="none" w="lg" len="lg"/>
              <a:tailEnd type="none" w="lg" len="lg"/>
            </a:ln>
            <a:effectLst/>
          </p:spPr>
          <p:txBody>
            <a:bodyPr lIns="0" tIns="91440" rIns="0" bIns="91440" anchor="b">
              <a:spAutoFit/>
            </a:bodyPr>
            <a:lstStyle/>
            <a:p>
              <a:pPr algn="ctr"/>
              <a:r>
                <a:rPr lang="en-US" sz="1400">
                  <a:latin typeface="Segoe UI" panose="020B0502040204020203" pitchFamily="34" charset="0"/>
                  <a:cs typeface="Segoe UI" panose="020B0502040204020203" pitchFamily="34" charset="0"/>
                </a:rPr>
                <a:t>Insights</a:t>
              </a:r>
            </a:p>
          </p:txBody>
        </p:sp>
        <p:cxnSp>
          <p:nvCxnSpPr>
            <p:cNvPr id="60" name="直線コネクタ 66">
              <a:extLst>
                <a:ext uri="{FF2B5EF4-FFF2-40B4-BE49-F238E27FC236}">
                  <a16:creationId xmlns:a16="http://schemas.microsoft.com/office/drawing/2014/main" id="{03363F2B-BCD4-D750-FDCE-1B2994BDE4EE}"/>
                </a:ext>
              </a:extLst>
            </p:cNvPr>
            <p:cNvCxnSpPr/>
            <p:nvPr/>
          </p:nvCxnSpPr>
          <p:spPr>
            <a:xfrm>
              <a:off x="455612" y="2038350"/>
              <a:ext cx="4113212"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899" name="TextBox 898">
            <a:extLst>
              <a:ext uri="{FF2B5EF4-FFF2-40B4-BE49-F238E27FC236}">
                <a16:creationId xmlns:a16="http://schemas.microsoft.com/office/drawing/2014/main" id="{73CBB8FD-6842-7F05-CF23-CF0C21180221}"/>
              </a:ext>
            </a:extLst>
          </p:cNvPr>
          <p:cNvSpPr txBox="1"/>
          <p:nvPr/>
        </p:nvSpPr>
        <p:spPr>
          <a:xfrm>
            <a:off x="370205" y="1739410"/>
            <a:ext cx="1409700" cy="307777"/>
          </a:xfrm>
          <a:prstGeom prst="rect">
            <a:avLst/>
          </a:prstGeom>
          <a:noFill/>
        </p:spPr>
        <p:txBody>
          <a:bodyPr wrap="square" rtlCol="0">
            <a:spAutoFit/>
          </a:bodyPr>
          <a:lstStyle/>
          <a:p>
            <a:r>
              <a:rPr lang="en-US" sz="1400">
                <a:latin typeface="Segoe UI" panose="020B0502040204020203" pitchFamily="34" charset="0"/>
                <a:cs typeface="Segoe UI" panose="020B0502040204020203" pitchFamily="34" charset="0"/>
              </a:rPr>
              <a:t>Unit: EJ</a:t>
            </a:r>
          </a:p>
        </p:txBody>
      </p:sp>
      <p:cxnSp>
        <p:nvCxnSpPr>
          <p:cNvPr id="34" name="Straight Connector 33">
            <a:extLst>
              <a:ext uri="{FF2B5EF4-FFF2-40B4-BE49-F238E27FC236}">
                <a16:creationId xmlns:a16="http://schemas.microsoft.com/office/drawing/2014/main" id="{3A532750-54EF-AD90-F6DB-8921CC41884B}"/>
              </a:ext>
            </a:extLst>
          </p:cNvPr>
          <p:cNvCxnSpPr/>
          <p:nvPr>
            <p:custDataLst>
              <p:tags r:id="rId2"/>
            </p:custDataLst>
          </p:nvPr>
        </p:nvCxnSpPr>
        <p:spPr bwMode="gray">
          <a:xfrm>
            <a:off x="835025" y="3871913"/>
            <a:ext cx="5083175" cy="0"/>
          </a:xfrm>
          <a:prstGeom prst="line">
            <a:avLst/>
          </a:prstGeom>
          <a:ln w="3175" cap="flat" cmpd="sng" algn="ctr">
            <a:solidFill>
              <a:srgbClr val="D6D7D9"/>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9C734061-9A60-6CD4-8C29-F27A34EE2D7F}"/>
              </a:ext>
            </a:extLst>
          </p:cNvPr>
          <p:cNvCxnSpPr/>
          <p:nvPr>
            <p:custDataLst>
              <p:tags r:id="rId3"/>
            </p:custDataLst>
          </p:nvPr>
        </p:nvCxnSpPr>
        <p:spPr bwMode="gray">
          <a:xfrm>
            <a:off x="835025" y="5127625"/>
            <a:ext cx="5083175" cy="0"/>
          </a:xfrm>
          <a:prstGeom prst="line">
            <a:avLst/>
          </a:prstGeom>
          <a:ln w="3175" cap="flat" cmpd="sng" algn="ctr">
            <a:solidFill>
              <a:srgbClr val="D6D7D9"/>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4482AAD7-17DE-2B6B-EDCB-024047441194}"/>
              </a:ext>
            </a:extLst>
          </p:cNvPr>
          <p:cNvCxnSpPr/>
          <p:nvPr>
            <p:custDataLst>
              <p:tags r:id="rId4"/>
            </p:custDataLst>
          </p:nvPr>
        </p:nvCxnSpPr>
        <p:spPr bwMode="gray">
          <a:xfrm>
            <a:off x="835025" y="4708525"/>
            <a:ext cx="5083175" cy="0"/>
          </a:xfrm>
          <a:prstGeom prst="line">
            <a:avLst/>
          </a:prstGeom>
          <a:ln w="3175" cap="flat" cmpd="sng" algn="ctr">
            <a:solidFill>
              <a:srgbClr val="D6D7D9"/>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388FB780-B679-EAFA-DB60-ECA54F4D5E1F}"/>
              </a:ext>
            </a:extLst>
          </p:cNvPr>
          <p:cNvCxnSpPr/>
          <p:nvPr>
            <p:custDataLst>
              <p:tags r:id="rId5"/>
            </p:custDataLst>
          </p:nvPr>
        </p:nvCxnSpPr>
        <p:spPr bwMode="gray">
          <a:xfrm>
            <a:off x="835025" y="4289425"/>
            <a:ext cx="5083175" cy="0"/>
          </a:xfrm>
          <a:prstGeom prst="line">
            <a:avLst/>
          </a:prstGeom>
          <a:ln w="3175" cap="flat" cmpd="sng" algn="ctr">
            <a:solidFill>
              <a:srgbClr val="D6D7D9"/>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1DF3FDF3-43EB-61D4-947A-F2D1492C3701}"/>
              </a:ext>
            </a:extLst>
          </p:cNvPr>
          <p:cNvCxnSpPr/>
          <p:nvPr>
            <p:custDataLst>
              <p:tags r:id="rId6"/>
            </p:custDataLst>
          </p:nvPr>
        </p:nvCxnSpPr>
        <p:spPr bwMode="gray">
          <a:xfrm>
            <a:off x="835025" y="2195513"/>
            <a:ext cx="5083175" cy="0"/>
          </a:xfrm>
          <a:prstGeom prst="line">
            <a:avLst/>
          </a:prstGeom>
          <a:ln w="3175" cap="flat" cmpd="sng" algn="ctr">
            <a:solidFill>
              <a:srgbClr val="D6D7D9"/>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C6EE7769-C5F8-7708-53EA-D937E30398BF}"/>
              </a:ext>
            </a:extLst>
          </p:cNvPr>
          <p:cNvCxnSpPr/>
          <p:nvPr>
            <p:custDataLst>
              <p:tags r:id="rId7"/>
            </p:custDataLst>
          </p:nvPr>
        </p:nvCxnSpPr>
        <p:spPr bwMode="gray">
          <a:xfrm>
            <a:off x="835025" y="3452813"/>
            <a:ext cx="5083175" cy="0"/>
          </a:xfrm>
          <a:prstGeom prst="line">
            <a:avLst/>
          </a:prstGeom>
          <a:ln w="3175" cap="flat" cmpd="sng" algn="ctr">
            <a:solidFill>
              <a:srgbClr val="D6D7D9"/>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9282DF95-AABB-72EB-74F3-E7A76EC15019}"/>
              </a:ext>
            </a:extLst>
          </p:cNvPr>
          <p:cNvCxnSpPr/>
          <p:nvPr>
            <p:custDataLst>
              <p:tags r:id="rId8"/>
            </p:custDataLst>
          </p:nvPr>
        </p:nvCxnSpPr>
        <p:spPr bwMode="gray">
          <a:xfrm>
            <a:off x="835025" y="3033713"/>
            <a:ext cx="5083175" cy="0"/>
          </a:xfrm>
          <a:prstGeom prst="line">
            <a:avLst/>
          </a:prstGeom>
          <a:ln w="3175" cap="flat" cmpd="sng" algn="ctr">
            <a:solidFill>
              <a:srgbClr val="D6D7D9"/>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A6B42B0D-6A38-EE4F-EA9A-2C088600B0B4}"/>
              </a:ext>
            </a:extLst>
          </p:cNvPr>
          <p:cNvCxnSpPr/>
          <p:nvPr>
            <p:custDataLst>
              <p:tags r:id="rId9"/>
            </p:custDataLst>
          </p:nvPr>
        </p:nvCxnSpPr>
        <p:spPr bwMode="gray">
          <a:xfrm>
            <a:off x="835025" y="2614613"/>
            <a:ext cx="5083175" cy="0"/>
          </a:xfrm>
          <a:prstGeom prst="line">
            <a:avLst/>
          </a:prstGeom>
          <a:ln w="3175" cap="flat" cmpd="sng" algn="ctr">
            <a:solidFill>
              <a:srgbClr val="D6D7D9"/>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graphicFrame>
        <p:nvGraphicFramePr>
          <p:cNvPr id="48" name="Chart 47">
            <a:extLst>
              <a:ext uri="{FF2B5EF4-FFF2-40B4-BE49-F238E27FC236}">
                <a16:creationId xmlns:a16="http://schemas.microsoft.com/office/drawing/2014/main" id="{8F4907A2-F4D5-2E1F-11E9-898674526FF4}"/>
              </a:ext>
            </a:extLst>
          </p:cNvPr>
          <p:cNvGraphicFramePr/>
          <p:nvPr>
            <p:custDataLst>
              <p:tags r:id="rId10"/>
            </p:custDataLst>
            <p:extLst>
              <p:ext uri="{D42A27DB-BD31-4B8C-83A1-F6EECF244321}">
                <p14:modId xmlns:p14="http://schemas.microsoft.com/office/powerpoint/2010/main" val="3825842150"/>
              </p:ext>
            </p:extLst>
          </p:nvPr>
        </p:nvGraphicFramePr>
        <p:xfrm>
          <a:off x="752475" y="2112963"/>
          <a:ext cx="5248275" cy="3516312"/>
        </p:xfrm>
        <a:graphic>
          <a:graphicData uri="http://schemas.openxmlformats.org/drawingml/2006/chart">
            <c:chart xmlns:c="http://schemas.openxmlformats.org/drawingml/2006/chart" xmlns:r="http://schemas.openxmlformats.org/officeDocument/2006/relationships" r:id="rId75"/>
          </a:graphicData>
        </a:graphic>
      </p:graphicFrame>
      <p:sp>
        <p:nvSpPr>
          <p:cNvPr id="55" name="Rectangle 54">
            <a:extLst>
              <a:ext uri="{FF2B5EF4-FFF2-40B4-BE49-F238E27FC236}">
                <a16:creationId xmlns:a16="http://schemas.microsoft.com/office/drawing/2014/main" id="{3C02BD24-9D6D-E729-BB9A-ACD007C71FF0}"/>
              </a:ext>
            </a:extLst>
          </p:cNvPr>
          <p:cNvSpPr/>
          <p:nvPr>
            <p:custDataLst>
              <p:tags r:id="rId11"/>
            </p:custDataLst>
          </p:nvPr>
        </p:nvSpPr>
        <p:spPr bwMode="gray">
          <a:xfrm>
            <a:off x="430213" y="5037138"/>
            <a:ext cx="2286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fld id="{B33618E8-DC83-4A78-AD0E-2F4DDE4290A9}" type="datetime'''''''''''''''''''''''''2''''''.''''''''0'''''">
              <a:rPr kumimoji="0" lang="en-US" altLang="en-US" sz="1400" smtClean="0">
                <a:solidFill>
                  <a:schemeClr val="tx1"/>
                </a:solidFill>
                <a:effectLst/>
              </a:rPr>
              <a:pPr algn="r">
                <a:lnSpc>
                  <a:spcPct val="90000"/>
                </a:lnSpc>
                <a:spcBef>
                  <a:spcPct val="0"/>
                </a:spcBef>
                <a:spcAft>
                  <a:spcPct val="0"/>
                </a:spcAft>
              </a:pPr>
              <a:t>2.0</a:t>
            </a:fld>
            <a:endParaRPr kumimoji="0" lang="en-US" sz="1400">
              <a:solidFill>
                <a:schemeClr val="tx1"/>
              </a:solidFill>
            </a:endParaRPr>
          </a:p>
        </p:txBody>
      </p:sp>
      <p:sp>
        <p:nvSpPr>
          <p:cNvPr id="56" name="Rectangle 55">
            <a:extLst>
              <a:ext uri="{FF2B5EF4-FFF2-40B4-BE49-F238E27FC236}">
                <a16:creationId xmlns:a16="http://schemas.microsoft.com/office/drawing/2014/main" id="{C31CDFEA-6870-D908-1F55-282AEC9B25AB}"/>
              </a:ext>
            </a:extLst>
          </p:cNvPr>
          <p:cNvSpPr/>
          <p:nvPr>
            <p:custDataLst>
              <p:tags r:id="rId12"/>
            </p:custDataLst>
          </p:nvPr>
        </p:nvSpPr>
        <p:spPr bwMode="gray">
          <a:xfrm>
            <a:off x="430213" y="4618038"/>
            <a:ext cx="2286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fld id="{9B37D7A3-035B-46B9-A924-EC463DC0CC31}" type="datetime'''''''''''4''''''''''''''''''.''''0'''''''''''''''''''">
              <a:rPr kumimoji="0" lang="en-US" altLang="en-US" sz="1400" smtClean="0">
                <a:solidFill>
                  <a:schemeClr val="tx1"/>
                </a:solidFill>
                <a:effectLst/>
              </a:rPr>
              <a:pPr algn="r">
                <a:lnSpc>
                  <a:spcPct val="90000"/>
                </a:lnSpc>
                <a:spcBef>
                  <a:spcPct val="0"/>
                </a:spcBef>
                <a:spcAft>
                  <a:spcPct val="0"/>
                </a:spcAft>
              </a:pPr>
              <a:t>4.0</a:t>
            </a:fld>
            <a:endParaRPr kumimoji="0" lang="en-US" sz="1400">
              <a:solidFill>
                <a:schemeClr val="tx1"/>
              </a:solidFill>
            </a:endParaRPr>
          </a:p>
        </p:txBody>
      </p:sp>
      <p:sp>
        <p:nvSpPr>
          <p:cNvPr id="57" name="Rectangle 56">
            <a:extLst>
              <a:ext uri="{FF2B5EF4-FFF2-40B4-BE49-F238E27FC236}">
                <a16:creationId xmlns:a16="http://schemas.microsoft.com/office/drawing/2014/main" id="{7CC6C255-97BD-E51C-22B0-26E4FFC8941D}"/>
              </a:ext>
            </a:extLst>
          </p:cNvPr>
          <p:cNvSpPr/>
          <p:nvPr>
            <p:custDataLst>
              <p:tags r:id="rId13"/>
            </p:custDataLst>
          </p:nvPr>
        </p:nvSpPr>
        <p:spPr bwMode="gray">
          <a:xfrm>
            <a:off x="430213" y="4198938"/>
            <a:ext cx="2286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fld id="{24AB80F6-59E7-4D92-89FB-D5EA86EBE5A4}" type="datetime'''''''6''''''''''''''''''''''''.''''''''''''''''0'''''''''">
              <a:rPr kumimoji="0" lang="en-US" altLang="en-US" sz="1400" smtClean="0">
                <a:solidFill>
                  <a:schemeClr val="tx1"/>
                </a:solidFill>
                <a:effectLst/>
              </a:rPr>
              <a:pPr algn="r">
                <a:lnSpc>
                  <a:spcPct val="90000"/>
                </a:lnSpc>
                <a:spcBef>
                  <a:spcPct val="0"/>
                </a:spcBef>
                <a:spcAft>
                  <a:spcPct val="0"/>
                </a:spcAft>
              </a:pPr>
              <a:t>6.0</a:t>
            </a:fld>
            <a:endParaRPr kumimoji="0" lang="en-US" sz="1400">
              <a:solidFill>
                <a:schemeClr val="tx1"/>
              </a:solidFill>
            </a:endParaRPr>
          </a:p>
        </p:txBody>
      </p:sp>
      <p:sp>
        <p:nvSpPr>
          <p:cNvPr id="61" name="Rectangle 60">
            <a:extLst>
              <a:ext uri="{FF2B5EF4-FFF2-40B4-BE49-F238E27FC236}">
                <a16:creationId xmlns:a16="http://schemas.microsoft.com/office/drawing/2014/main" id="{35215824-7892-7CD6-85D1-DB54BA73375A}"/>
              </a:ext>
            </a:extLst>
          </p:cNvPr>
          <p:cNvSpPr/>
          <p:nvPr>
            <p:custDataLst>
              <p:tags r:id="rId14"/>
            </p:custDataLst>
          </p:nvPr>
        </p:nvSpPr>
        <p:spPr bwMode="gray">
          <a:xfrm>
            <a:off x="430213" y="3781425"/>
            <a:ext cx="2286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fld id="{67DC7345-594D-4300-B55F-653B589CD422}" type="datetime'8''''''''''''''''''''''''''''''''''''''.''''''''''''''0'''">
              <a:rPr kumimoji="0" lang="en-US" altLang="en-US" sz="1400" smtClean="0">
                <a:solidFill>
                  <a:schemeClr val="tx1"/>
                </a:solidFill>
                <a:effectLst/>
              </a:rPr>
              <a:pPr algn="r">
                <a:lnSpc>
                  <a:spcPct val="90000"/>
                </a:lnSpc>
                <a:spcBef>
                  <a:spcPct val="0"/>
                </a:spcBef>
                <a:spcAft>
                  <a:spcPct val="0"/>
                </a:spcAft>
              </a:pPr>
              <a:t>8.0</a:t>
            </a:fld>
            <a:endParaRPr kumimoji="0" lang="en-US" sz="1400">
              <a:solidFill>
                <a:schemeClr val="tx1"/>
              </a:solidFill>
            </a:endParaRPr>
          </a:p>
        </p:txBody>
      </p:sp>
      <p:sp>
        <p:nvSpPr>
          <p:cNvPr id="22" name="Rectangle 21">
            <a:extLst>
              <a:ext uri="{FF2B5EF4-FFF2-40B4-BE49-F238E27FC236}">
                <a16:creationId xmlns:a16="http://schemas.microsoft.com/office/drawing/2014/main" id="{E81810E1-B75C-3A1F-1C26-88D49C9F96E8}"/>
              </a:ext>
            </a:extLst>
          </p:cNvPr>
          <p:cNvSpPr/>
          <p:nvPr>
            <p:custDataLst>
              <p:tags r:id="rId15"/>
            </p:custDataLst>
          </p:nvPr>
        </p:nvSpPr>
        <p:spPr bwMode="gray">
          <a:xfrm>
            <a:off x="334963" y="3362325"/>
            <a:ext cx="3238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fld id="{8C2E47F1-6737-4CC4-8B6A-2573E25CF99A}" type="datetime'''''1''0''''''''''''''''.''''''''''''''''''0'''''''''''">
              <a:rPr kumimoji="0" lang="en-US" altLang="en-US" sz="1400" smtClean="0">
                <a:solidFill>
                  <a:schemeClr val="tx1"/>
                </a:solidFill>
              </a:rPr>
              <a:pPr algn="r">
                <a:lnSpc>
                  <a:spcPct val="90000"/>
                </a:lnSpc>
                <a:spcBef>
                  <a:spcPct val="0"/>
                </a:spcBef>
                <a:spcAft>
                  <a:spcPct val="0"/>
                </a:spcAft>
              </a:pPr>
              <a:t>10.0</a:t>
            </a:fld>
            <a:endParaRPr kumimoji="0" lang="en-US" sz="1400">
              <a:solidFill>
                <a:schemeClr val="tx1"/>
              </a:solidFill>
            </a:endParaRPr>
          </a:p>
        </p:txBody>
      </p:sp>
      <p:sp>
        <p:nvSpPr>
          <p:cNvPr id="62" name="Rectangle 61">
            <a:extLst>
              <a:ext uri="{FF2B5EF4-FFF2-40B4-BE49-F238E27FC236}">
                <a16:creationId xmlns:a16="http://schemas.microsoft.com/office/drawing/2014/main" id="{488C23C3-23CE-DFFA-2116-1C0184BEE858}"/>
              </a:ext>
            </a:extLst>
          </p:cNvPr>
          <p:cNvSpPr/>
          <p:nvPr>
            <p:custDataLst>
              <p:tags r:id="rId16"/>
            </p:custDataLst>
          </p:nvPr>
        </p:nvSpPr>
        <p:spPr bwMode="gray">
          <a:xfrm>
            <a:off x="334963" y="2943225"/>
            <a:ext cx="3238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fld id="{EC2FFD15-9490-4020-9075-6E540512E7F9}" type="datetime'''''''1''2''.''0'''''">
              <a:rPr kumimoji="0" lang="en-US" altLang="en-US" sz="1400" smtClean="0">
                <a:solidFill>
                  <a:schemeClr val="tx1"/>
                </a:solidFill>
                <a:effectLst/>
              </a:rPr>
              <a:pPr algn="r">
                <a:lnSpc>
                  <a:spcPct val="90000"/>
                </a:lnSpc>
                <a:spcBef>
                  <a:spcPct val="0"/>
                </a:spcBef>
                <a:spcAft>
                  <a:spcPct val="0"/>
                </a:spcAft>
              </a:pPr>
              <a:t>12.0</a:t>
            </a:fld>
            <a:endParaRPr kumimoji="0" lang="en-US" sz="1400">
              <a:solidFill>
                <a:schemeClr val="tx1"/>
              </a:solidFill>
            </a:endParaRPr>
          </a:p>
        </p:txBody>
      </p:sp>
      <p:sp>
        <p:nvSpPr>
          <p:cNvPr id="896" name="Rectangle 895">
            <a:extLst>
              <a:ext uri="{FF2B5EF4-FFF2-40B4-BE49-F238E27FC236}">
                <a16:creationId xmlns:a16="http://schemas.microsoft.com/office/drawing/2014/main" id="{0DC4D69D-8160-7703-5790-40A45EFF6DD8}"/>
              </a:ext>
            </a:extLst>
          </p:cNvPr>
          <p:cNvSpPr/>
          <p:nvPr>
            <p:custDataLst>
              <p:tags r:id="rId17"/>
            </p:custDataLst>
          </p:nvPr>
        </p:nvSpPr>
        <p:spPr bwMode="gray">
          <a:xfrm>
            <a:off x="334963" y="2524125"/>
            <a:ext cx="3238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fld id="{329244EB-AFB9-4C3F-9C6C-40DD966D177B}" type="datetime'''''''1''''''''4''''''''''.0'''''''''''''''''''''''''''''''">
              <a:rPr kumimoji="0" lang="en-US" altLang="en-US" sz="1400" smtClean="0">
                <a:solidFill>
                  <a:schemeClr val="tx1"/>
                </a:solidFill>
                <a:effectLst/>
              </a:rPr>
              <a:pPr algn="r">
                <a:lnSpc>
                  <a:spcPct val="90000"/>
                </a:lnSpc>
                <a:spcBef>
                  <a:spcPct val="0"/>
                </a:spcBef>
                <a:spcAft>
                  <a:spcPct val="0"/>
                </a:spcAft>
              </a:pPr>
              <a:t>14.0</a:t>
            </a:fld>
            <a:endParaRPr kumimoji="0" lang="en-US" sz="1400">
              <a:solidFill>
                <a:schemeClr val="tx1"/>
              </a:solidFill>
            </a:endParaRPr>
          </a:p>
        </p:txBody>
      </p:sp>
      <p:sp>
        <p:nvSpPr>
          <p:cNvPr id="897" name="Rectangle 896">
            <a:extLst>
              <a:ext uri="{FF2B5EF4-FFF2-40B4-BE49-F238E27FC236}">
                <a16:creationId xmlns:a16="http://schemas.microsoft.com/office/drawing/2014/main" id="{E67F6104-E8FF-B796-1520-D606F829230D}"/>
              </a:ext>
            </a:extLst>
          </p:cNvPr>
          <p:cNvSpPr/>
          <p:nvPr>
            <p:custDataLst>
              <p:tags r:id="rId18"/>
            </p:custDataLst>
          </p:nvPr>
        </p:nvSpPr>
        <p:spPr bwMode="gray">
          <a:xfrm>
            <a:off x="334963" y="2105025"/>
            <a:ext cx="3238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fld id="{02CC0118-A146-4AE3-A71D-69BF1CE79397}" type="datetime'''''''''''''''''''1''''''6.''''''''''''''''''''0'">
              <a:rPr kumimoji="0" lang="en-US" altLang="en-US" sz="1400" smtClean="0">
                <a:solidFill>
                  <a:schemeClr val="tx1"/>
                </a:solidFill>
                <a:effectLst/>
              </a:rPr>
              <a:pPr algn="r">
                <a:lnSpc>
                  <a:spcPct val="90000"/>
                </a:lnSpc>
                <a:spcBef>
                  <a:spcPct val="0"/>
                </a:spcBef>
                <a:spcAft>
                  <a:spcPct val="0"/>
                </a:spcAft>
              </a:pPr>
              <a:t>16.0</a:t>
            </a:fld>
            <a:endParaRPr kumimoji="0" lang="en-US" sz="1400">
              <a:solidFill>
                <a:schemeClr val="tx1"/>
              </a:solidFill>
            </a:endParaRPr>
          </a:p>
        </p:txBody>
      </p:sp>
      <p:sp>
        <p:nvSpPr>
          <p:cNvPr id="6" name="Rectangle 5">
            <a:extLst>
              <a:ext uri="{FF2B5EF4-FFF2-40B4-BE49-F238E27FC236}">
                <a16:creationId xmlns:a16="http://schemas.microsoft.com/office/drawing/2014/main" id="{6FF3EF65-3BC4-75C5-093E-D5CBBBA8AB26}"/>
              </a:ext>
            </a:extLst>
          </p:cNvPr>
          <p:cNvSpPr/>
          <p:nvPr>
            <p:custDataLst>
              <p:tags r:id="rId19"/>
            </p:custDataLst>
          </p:nvPr>
        </p:nvSpPr>
        <p:spPr bwMode="gray">
          <a:xfrm>
            <a:off x="430213" y="5456238"/>
            <a:ext cx="2286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fld id="{B7455D30-E434-446E-93FC-D77237D9D55C}" type="datetime'''''''''''0''''.''''''''''''''0'''''''''''''''''''">
              <a:rPr kumimoji="0" lang="en-US" altLang="en-US" sz="1400" smtClean="0">
                <a:solidFill>
                  <a:schemeClr val="tx1"/>
                </a:solidFill>
              </a:rPr>
              <a:pPr algn="r">
                <a:lnSpc>
                  <a:spcPct val="90000"/>
                </a:lnSpc>
                <a:spcBef>
                  <a:spcPct val="0"/>
                </a:spcBef>
                <a:spcAft>
                  <a:spcPct val="0"/>
                </a:spcAft>
              </a:pPr>
              <a:t>0.0</a:t>
            </a:fld>
            <a:endParaRPr kumimoji="0" lang="en-US" sz="1400">
              <a:solidFill>
                <a:schemeClr val="tx1"/>
              </a:solidFill>
            </a:endParaRPr>
          </a:p>
        </p:txBody>
      </p:sp>
      <p:cxnSp>
        <p:nvCxnSpPr>
          <p:cNvPr id="40" name="Straight Connector 39">
            <a:extLst>
              <a:ext uri="{FF2B5EF4-FFF2-40B4-BE49-F238E27FC236}">
                <a16:creationId xmlns:a16="http://schemas.microsoft.com/office/drawing/2014/main" id="{7883371D-E808-E865-17B2-98A8C83BBEE2}"/>
              </a:ext>
            </a:extLst>
          </p:cNvPr>
          <p:cNvCxnSpPr/>
          <p:nvPr>
            <p:custDataLst>
              <p:tags r:id="rId20"/>
            </p:custDataLst>
          </p:nvPr>
        </p:nvCxnSpPr>
        <p:spPr bwMode="white">
          <a:xfrm>
            <a:off x="5353050" y="2908300"/>
            <a:ext cx="403225" cy="0"/>
          </a:xfrm>
          <a:prstGeom prst="line">
            <a:avLst/>
          </a:prstGeom>
          <a:ln w="12700" cap="flat" cmpd="sng" algn="ctr">
            <a:solidFill>
              <a:schemeClr val="bg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AF3DAF2C-F84A-B60B-1E1B-0A4F7605F8C3}"/>
              </a:ext>
            </a:extLst>
          </p:cNvPr>
          <p:cNvCxnSpPr/>
          <p:nvPr>
            <p:custDataLst>
              <p:tags r:id="rId21"/>
            </p:custDataLst>
          </p:nvPr>
        </p:nvCxnSpPr>
        <p:spPr bwMode="white">
          <a:xfrm>
            <a:off x="4625975" y="4314825"/>
            <a:ext cx="404813" cy="0"/>
          </a:xfrm>
          <a:prstGeom prst="line">
            <a:avLst/>
          </a:prstGeom>
          <a:ln w="12700" cap="flat" cmpd="sng" algn="ctr">
            <a:solidFill>
              <a:schemeClr val="bg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5CC87C68-9855-B436-E4B8-DDF5A578BC7F}"/>
              </a:ext>
            </a:extLst>
          </p:cNvPr>
          <p:cNvCxnSpPr/>
          <p:nvPr>
            <p:custDataLst>
              <p:tags r:id="rId22"/>
            </p:custDataLst>
          </p:nvPr>
        </p:nvCxnSpPr>
        <p:spPr bwMode="white">
          <a:xfrm>
            <a:off x="3900488" y="5010150"/>
            <a:ext cx="403225" cy="0"/>
          </a:xfrm>
          <a:prstGeom prst="line">
            <a:avLst/>
          </a:prstGeom>
          <a:ln w="12700" cap="flat" cmpd="sng" algn="ctr">
            <a:solidFill>
              <a:schemeClr val="bg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B24B9A52-B852-A775-663E-17A7B689C455}"/>
              </a:ext>
            </a:extLst>
          </p:cNvPr>
          <p:cNvCxnSpPr/>
          <p:nvPr>
            <p:custDataLst>
              <p:tags r:id="rId23"/>
            </p:custDataLst>
          </p:nvPr>
        </p:nvCxnSpPr>
        <p:spPr bwMode="white">
          <a:xfrm>
            <a:off x="3173413" y="5318125"/>
            <a:ext cx="404812" cy="0"/>
          </a:xfrm>
          <a:prstGeom prst="line">
            <a:avLst/>
          </a:prstGeom>
          <a:ln w="12700" cap="flat" cmpd="sng" algn="ctr">
            <a:solidFill>
              <a:schemeClr val="bg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8F17189F-7076-9DCC-A3BB-9DFE087F44D8}"/>
              </a:ext>
            </a:extLst>
          </p:cNvPr>
          <p:cNvCxnSpPr/>
          <p:nvPr>
            <p:custDataLst>
              <p:tags r:id="rId24"/>
            </p:custDataLst>
          </p:nvPr>
        </p:nvCxnSpPr>
        <p:spPr bwMode="white">
          <a:xfrm>
            <a:off x="2447925" y="5353050"/>
            <a:ext cx="403225" cy="0"/>
          </a:xfrm>
          <a:prstGeom prst="line">
            <a:avLst/>
          </a:prstGeom>
          <a:ln w="12700" cap="flat" cmpd="sng" algn="ctr">
            <a:solidFill>
              <a:schemeClr val="bg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CF6F63AE-16E1-3EC7-8E4C-6DDEE0DD192F}"/>
              </a:ext>
            </a:extLst>
          </p:cNvPr>
          <p:cNvCxnSpPr/>
          <p:nvPr>
            <p:custDataLst>
              <p:tags r:id="rId25"/>
            </p:custDataLst>
          </p:nvPr>
        </p:nvCxnSpPr>
        <p:spPr bwMode="white">
          <a:xfrm>
            <a:off x="1720850" y="5326063"/>
            <a:ext cx="404813" cy="0"/>
          </a:xfrm>
          <a:prstGeom prst="line">
            <a:avLst/>
          </a:prstGeom>
          <a:ln w="12700" cap="flat" cmpd="sng" algn="ctr">
            <a:solidFill>
              <a:schemeClr val="bg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70CF0750-8CCC-C0D2-A07A-7229489FBE69}"/>
              </a:ext>
            </a:extLst>
          </p:cNvPr>
          <p:cNvCxnSpPr/>
          <p:nvPr>
            <p:custDataLst>
              <p:tags r:id="rId26"/>
            </p:custDataLst>
          </p:nvPr>
        </p:nvCxnSpPr>
        <p:spPr bwMode="white">
          <a:xfrm>
            <a:off x="995363" y="5402263"/>
            <a:ext cx="403225" cy="0"/>
          </a:xfrm>
          <a:prstGeom prst="line">
            <a:avLst/>
          </a:prstGeom>
          <a:ln w="12700" cap="flat" cmpd="sng" algn="ctr">
            <a:solidFill>
              <a:schemeClr val="bg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1D5F06CB-18C2-2D2F-0684-DE00E979A58F}"/>
              </a:ext>
            </a:extLst>
          </p:cNvPr>
          <p:cNvCxnSpPr/>
          <p:nvPr>
            <p:custDataLst>
              <p:tags r:id="rId27"/>
            </p:custDataLst>
          </p:nvPr>
        </p:nvCxnSpPr>
        <p:spPr bwMode="auto">
          <a:xfrm flipV="1">
            <a:off x="1922463" y="5511800"/>
            <a:ext cx="0" cy="60325"/>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54DE51C8-C82B-E994-77C4-14A205557B1E}"/>
              </a:ext>
            </a:extLst>
          </p:cNvPr>
          <p:cNvCxnSpPr/>
          <p:nvPr>
            <p:custDataLst>
              <p:tags r:id="rId28"/>
            </p:custDataLst>
          </p:nvPr>
        </p:nvCxnSpPr>
        <p:spPr bwMode="auto">
          <a:xfrm>
            <a:off x="1196975" y="5268913"/>
            <a:ext cx="0" cy="79375"/>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522CCC2C-C2BC-00C4-1C57-C43239B9570A}"/>
              </a:ext>
            </a:extLst>
          </p:cNvPr>
          <p:cNvCxnSpPr>
            <a:cxnSpLocks/>
          </p:cNvCxnSpPr>
          <p:nvPr>
            <p:custDataLst>
              <p:tags r:id="rId29"/>
            </p:custDataLst>
          </p:nvPr>
        </p:nvCxnSpPr>
        <p:spPr bwMode="auto">
          <a:xfrm flipV="1">
            <a:off x="1196975" y="5541963"/>
            <a:ext cx="0" cy="30163"/>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5F8168DA-0BFD-09E7-DE92-F9D2D2B7408E}"/>
              </a:ext>
            </a:extLst>
          </p:cNvPr>
          <p:cNvCxnSpPr/>
          <p:nvPr>
            <p:custDataLst>
              <p:tags r:id="rId30"/>
            </p:custDataLst>
          </p:nvPr>
        </p:nvCxnSpPr>
        <p:spPr bwMode="auto">
          <a:xfrm flipV="1">
            <a:off x="2649538" y="5514975"/>
            <a:ext cx="0" cy="57150"/>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5F6EAADF-75AB-4B8D-19FC-18AC7C537785}"/>
              </a:ext>
            </a:extLst>
          </p:cNvPr>
          <p:cNvCxnSpPr/>
          <p:nvPr>
            <p:custDataLst>
              <p:tags r:id="rId31"/>
            </p:custDataLst>
          </p:nvPr>
        </p:nvCxnSpPr>
        <p:spPr bwMode="auto">
          <a:xfrm flipV="1">
            <a:off x="3375025" y="5518150"/>
            <a:ext cx="0" cy="53975"/>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Rectangle 11">
            <a:extLst>
              <a:ext uri="{FF2B5EF4-FFF2-40B4-BE49-F238E27FC236}">
                <a16:creationId xmlns:a16="http://schemas.microsoft.com/office/drawing/2014/main" id="{CAE3F349-C9B5-B198-CDC4-5F9CD90BB4FC}"/>
              </a:ext>
            </a:extLst>
          </p:cNvPr>
          <p:cNvSpPr/>
          <p:nvPr>
            <p:custDataLst>
              <p:tags r:id="rId32"/>
            </p:custDataLst>
          </p:nvPr>
        </p:nvSpPr>
        <p:spPr bwMode="auto">
          <a:xfrm>
            <a:off x="1725613" y="5822950"/>
            <a:ext cx="393700"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t"/>
          <a:lstStyle/>
          <a:p>
            <a:pPr algn="ctr">
              <a:spcBef>
                <a:spcPct val="0"/>
              </a:spcBef>
              <a:spcAft>
                <a:spcPct val="0"/>
              </a:spcAft>
            </a:pPr>
            <a:fld id="{230B1FD0-DB2A-4A81-803A-83F8BC76F386}" type="datetime'''''''''20''''''''''''10'''''''''''''''''''''">
              <a:rPr kumimoji="0" lang="en-US" altLang="en-US" sz="1400" smtClean="0">
                <a:solidFill>
                  <a:schemeClr val="tx1"/>
                </a:solidFill>
              </a:rPr>
              <a:pPr algn="ctr">
                <a:spcBef>
                  <a:spcPct val="0"/>
                </a:spcBef>
                <a:spcAft>
                  <a:spcPct val="0"/>
                </a:spcAft>
              </a:pPr>
              <a:t>2010</a:t>
            </a:fld>
            <a:endParaRPr kumimoji="0" lang="en-US" sz="1400">
              <a:solidFill>
                <a:schemeClr val="tx1"/>
              </a:solidFill>
            </a:endParaRPr>
          </a:p>
        </p:txBody>
      </p:sp>
      <p:sp>
        <p:nvSpPr>
          <p:cNvPr id="918" name="Rectangle 917">
            <a:extLst>
              <a:ext uri="{FF2B5EF4-FFF2-40B4-BE49-F238E27FC236}">
                <a16:creationId xmlns:a16="http://schemas.microsoft.com/office/drawing/2014/main" id="{81397A33-D4AA-7257-B5BE-A6E7EDF9E233}"/>
              </a:ext>
            </a:extLst>
          </p:cNvPr>
          <p:cNvSpPr/>
          <p:nvPr>
            <p:custDataLst>
              <p:tags r:id="rId33"/>
            </p:custDataLst>
          </p:nvPr>
        </p:nvSpPr>
        <p:spPr bwMode="gray">
          <a:xfrm>
            <a:off x="2455863" y="4929188"/>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B958AEE4-11C3-4B39-A7A0-FF1ABA086211}" type="datetime'''''''''''7''''''7''''''''''''''''''''''''''''''''''''%'''''">
              <a:rPr kumimoji="0" lang="en-US" altLang="en-US" sz="1400" smtClean="0">
                <a:solidFill>
                  <a:schemeClr val="tx1"/>
                </a:solidFill>
              </a:rPr>
              <a:pPr algn="ctr">
                <a:lnSpc>
                  <a:spcPct val="90000"/>
                </a:lnSpc>
                <a:spcBef>
                  <a:spcPct val="0"/>
                </a:spcBef>
                <a:spcAft>
                  <a:spcPct val="0"/>
                </a:spcAft>
              </a:pPr>
              <a:t>77%</a:t>
            </a:fld>
            <a:endParaRPr kumimoji="0" lang="en-US" sz="1400">
              <a:solidFill>
                <a:schemeClr val="tx1"/>
              </a:solidFill>
            </a:endParaRPr>
          </a:p>
        </p:txBody>
      </p:sp>
      <p:sp>
        <p:nvSpPr>
          <p:cNvPr id="919" name="Rectangle 918">
            <a:extLst>
              <a:ext uri="{FF2B5EF4-FFF2-40B4-BE49-F238E27FC236}">
                <a16:creationId xmlns:a16="http://schemas.microsoft.com/office/drawing/2014/main" id="{AA891CC4-E505-802B-FCF0-C281EF4040A8}"/>
              </a:ext>
            </a:extLst>
          </p:cNvPr>
          <p:cNvSpPr/>
          <p:nvPr>
            <p:custDataLst>
              <p:tags r:id="rId34"/>
            </p:custDataLst>
          </p:nvPr>
        </p:nvSpPr>
        <p:spPr bwMode="gray">
          <a:xfrm>
            <a:off x="2455863" y="5321300"/>
            <a:ext cx="387350" cy="192088"/>
          </a:xfrm>
          <a:prstGeom prst="rect">
            <a:avLst/>
          </a:prstGeom>
          <a:solidFill>
            <a:srgbClr val="9BC9FF"/>
          </a:solidFill>
          <a:ln w="9525" cap="flat"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ED9FF72F-604B-47A5-81DD-2C4F98C97510}" type="datetime'''''1''''''''''''''''''''''''''''5''%'''''''''''''''''''''">
              <a:rPr kumimoji="0" lang="en-US" altLang="en-US" sz="1400" smtClean="0">
                <a:solidFill>
                  <a:srgbClr val="000000"/>
                </a:solidFill>
                <a:effectLst/>
              </a:rPr>
              <a:pPr algn="ctr">
                <a:lnSpc>
                  <a:spcPct val="90000"/>
                </a:lnSpc>
                <a:spcBef>
                  <a:spcPct val="0"/>
                </a:spcBef>
                <a:spcAft>
                  <a:spcPct val="0"/>
                </a:spcAft>
              </a:pPr>
              <a:t>15%</a:t>
            </a:fld>
            <a:endParaRPr kumimoji="0" lang="en-US" sz="1400">
              <a:solidFill>
                <a:srgbClr val="000000"/>
              </a:solidFill>
            </a:endParaRPr>
          </a:p>
        </p:txBody>
      </p:sp>
      <p:sp>
        <p:nvSpPr>
          <p:cNvPr id="13" name="Rectangle 12">
            <a:extLst>
              <a:ext uri="{FF2B5EF4-FFF2-40B4-BE49-F238E27FC236}">
                <a16:creationId xmlns:a16="http://schemas.microsoft.com/office/drawing/2014/main" id="{590D19F6-5E73-6D8D-AB26-6FF2B0F1995D}"/>
              </a:ext>
            </a:extLst>
          </p:cNvPr>
          <p:cNvSpPr/>
          <p:nvPr>
            <p:custDataLst>
              <p:tags r:id="rId35"/>
            </p:custDataLst>
          </p:nvPr>
        </p:nvSpPr>
        <p:spPr bwMode="gray">
          <a:xfrm>
            <a:off x="2503488" y="5572125"/>
            <a:ext cx="292100" cy="192088"/>
          </a:xfrm>
          <a:prstGeom prst="rect">
            <a:avLst/>
          </a:prstGeom>
          <a:noFill/>
          <a:ln w="9525" cap="flat"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t"/>
          <a:lstStyle/>
          <a:p>
            <a:pPr algn="ctr">
              <a:lnSpc>
                <a:spcPct val="90000"/>
              </a:lnSpc>
              <a:spcBef>
                <a:spcPct val="0"/>
              </a:spcBef>
              <a:spcAft>
                <a:spcPct val="0"/>
              </a:spcAft>
            </a:pPr>
            <a:fld id="{9CA28B36-B331-4DA6-9DCA-F24B8CF946E2}" type="datetime'''''''''''''''''''''''8''''''''''''''''''''''''''''''%'''">
              <a:rPr kumimoji="0" lang="en-US" altLang="en-US" sz="1400" smtClean="0">
                <a:solidFill>
                  <a:schemeClr val="tx1"/>
                </a:solidFill>
                <a:effectLst/>
              </a:rPr>
              <a:pPr algn="ctr">
                <a:lnSpc>
                  <a:spcPct val="90000"/>
                </a:lnSpc>
                <a:spcBef>
                  <a:spcPct val="0"/>
                </a:spcBef>
                <a:spcAft>
                  <a:spcPct val="0"/>
                </a:spcAft>
              </a:pPr>
              <a:t>8%</a:t>
            </a:fld>
            <a:endParaRPr kumimoji="0" lang="en-US" sz="1400">
              <a:solidFill>
                <a:schemeClr val="tx1"/>
              </a:solidFill>
            </a:endParaRPr>
          </a:p>
        </p:txBody>
      </p:sp>
      <p:sp useBgFill="1">
        <p:nvSpPr>
          <p:cNvPr id="905" name="Rectangle 904">
            <a:extLst>
              <a:ext uri="{FF2B5EF4-FFF2-40B4-BE49-F238E27FC236}">
                <a16:creationId xmlns:a16="http://schemas.microsoft.com/office/drawing/2014/main" id="{34890BA1-F5D0-73D2-9D10-41458BEE8953}"/>
              </a:ext>
            </a:extLst>
          </p:cNvPr>
          <p:cNvSpPr/>
          <p:nvPr>
            <p:custDataLst>
              <p:tags r:id="rId36"/>
            </p:custDataLst>
          </p:nvPr>
        </p:nvSpPr>
        <p:spPr bwMode="gray">
          <a:xfrm>
            <a:off x="1003300" y="5076825"/>
            <a:ext cx="387350" cy="192088"/>
          </a:xfrm>
          <a:prstGeom prst="rect">
            <a:avLst/>
          </a:prstGeom>
          <a:ln w="9525" cap="flat"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0271382A-EEFE-49CB-960B-4CD52632EC97}" type="datetime'''4''''''2''''''''%'''''''">
              <a:rPr kumimoji="0" lang="en-US" altLang="en-US" sz="1400" smtClean="0">
                <a:solidFill>
                  <a:schemeClr val="tx1"/>
                </a:solidFill>
                <a:effectLst/>
              </a:rPr>
              <a:pPr algn="ctr">
                <a:lnSpc>
                  <a:spcPct val="90000"/>
                </a:lnSpc>
                <a:spcBef>
                  <a:spcPct val="0"/>
                </a:spcBef>
                <a:spcAft>
                  <a:spcPct val="0"/>
                </a:spcAft>
              </a:pPr>
              <a:t>42%</a:t>
            </a:fld>
            <a:endParaRPr kumimoji="0" lang="en-US" sz="1400">
              <a:solidFill>
                <a:schemeClr val="tx1"/>
              </a:solidFill>
            </a:endParaRPr>
          </a:p>
        </p:txBody>
      </p:sp>
      <p:sp>
        <p:nvSpPr>
          <p:cNvPr id="14" name="Rectangle 13">
            <a:extLst>
              <a:ext uri="{FF2B5EF4-FFF2-40B4-BE49-F238E27FC236}">
                <a16:creationId xmlns:a16="http://schemas.microsoft.com/office/drawing/2014/main" id="{882D467F-26A1-1FE0-AAE7-F4DFB153C8E9}"/>
              </a:ext>
            </a:extLst>
          </p:cNvPr>
          <p:cNvSpPr/>
          <p:nvPr>
            <p:custDataLst>
              <p:tags r:id="rId37"/>
            </p:custDataLst>
          </p:nvPr>
        </p:nvSpPr>
        <p:spPr bwMode="auto">
          <a:xfrm>
            <a:off x="2452688" y="5822950"/>
            <a:ext cx="393700"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t"/>
          <a:lstStyle/>
          <a:p>
            <a:pPr algn="ctr">
              <a:spcBef>
                <a:spcPct val="0"/>
              </a:spcBef>
              <a:spcAft>
                <a:spcPct val="0"/>
              </a:spcAft>
            </a:pPr>
            <a:fld id="{1F98A634-78B2-41FB-9A9E-71B5CDFB8AFE}" type="datetime'''''''''''''''''2''''02''''''''''0'''''''''''''''''''''''''">
              <a:rPr kumimoji="0" lang="en-US" altLang="en-US" sz="1400" smtClean="0">
                <a:solidFill>
                  <a:schemeClr val="tx1"/>
                </a:solidFill>
              </a:rPr>
              <a:pPr algn="ctr">
                <a:spcBef>
                  <a:spcPct val="0"/>
                </a:spcBef>
                <a:spcAft>
                  <a:spcPct val="0"/>
                </a:spcAft>
              </a:pPr>
              <a:t>2020</a:t>
            </a:fld>
            <a:endParaRPr kumimoji="0" lang="en-US" sz="1400">
              <a:solidFill>
                <a:schemeClr val="tx1"/>
              </a:solidFill>
            </a:endParaRPr>
          </a:p>
        </p:txBody>
      </p:sp>
      <p:sp>
        <p:nvSpPr>
          <p:cNvPr id="921" name="Rectangle 920">
            <a:extLst>
              <a:ext uri="{FF2B5EF4-FFF2-40B4-BE49-F238E27FC236}">
                <a16:creationId xmlns:a16="http://schemas.microsoft.com/office/drawing/2014/main" id="{E8CD9FB8-1EA7-B2FF-8EF6-28378CA89A45}"/>
              </a:ext>
            </a:extLst>
          </p:cNvPr>
          <p:cNvSpPr/>
          <p:nvPr>
            <p:custDataLst>
              <p:tags r:id="rId38"/>
            </p:custDataLst>
          </p:nvPr>
        </p:nvSpPr>
        <p:spPr bwMode="gray">
          <a:xfrm>
            <a:off x="3181350" y="4889500"/>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D79CB96B-BD2D-45C2-B972-C833212E97FF}" type="datetime'''''''7''''''''''''''''''''''''''4''''''''''''''%'''''''''''">
              <a:rPr kumimoji="0" lang="en-US" altLang="en-US" sz="1400" smtClean="0">
                <a:solidFill>
                  <a:schemeClr val="tx1"/>
                </a:solidFill>
              </a:rPr>
              <a:pPr algn="ctr">
                <a:lnSpc>
                  <a:spcPct val="90000"/>
                </a:lnSpc>
                <a:spcBef>
                  <a:spcPct val="0"/>
                </a:spcBef>
                <a:spcAft>
                  <a:spcPct val="0"/>
                </a:spcAft>
              </a:pPr>
              <a:t>74%</a:t>
            </a:fld>
            <a:endParaRPr kumimoji="0" lang="en-US" sz="1400">
              <a:solidFill>
                <a:schemeClr val="tx1"/>
              </a:solidFill>
            </a:endParaRPr>
          </a:p>
        </p:txBody>
      </p:sp>
      <p:sp>
        <p:nvSpPr>
          <p:cNvPr id="923" name="Rectangle 922">
            <a:extLst>
              <a:ext uri="{FF2B5EF4-FFF2-40B4-BE49-F238E27FC236}">
                <a16:creationId xmlns:a16="http://schemas.microsoft.com/office/drawing/2014/main" id="{B8E4EAB7-23C7-5AF4-343D-0E30CEE94BC5}"/>
              </a:ext>
            </a:extLst>
          </p:cNvPr>
          <p:cNvSpPr/>
          <p:nvPr>
            <p:custDataLst>
              <p:tags r:id="rId39"/>
            </p:custDataLst>
          </p:nvPr>
        </p:nvSpPr>
        <p:spPr bwMode="gray">
          <a:xfrm>
            <a:off x="3181350" y="5308600"/>
            <a:ext cx="387350" cy="192088"/>
          </a:xfrm>
          <a:prstGeom prst="rect">
            <a:avLst/>
          </a:prstGeom>
          <a:noFill/>
          <a:ln w="9525" cap="flat"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4B5B834C-BE5E-44DC-8EF4-A88BA91521D4}" type="datetime'''''''''''''''1''''''9''%'''''''''''''''''''''''''''''''''''''">
              <a:rPr kumimoji="0" lang="en-US" altLang="en-US" sz="1400" smtClean="0">
                <a:solidFill>
                  <a:srgbClr val="000000"/>
                </a:solidFill>
              </a:rPr>
              <a:pPr algn="ctr">
                <a:lnSpc>
                  <a:spcPct val="90000"/>
                </a:lnSpc>
                <a:spcBef>
                  <a:spcPct val="0"/>
                </a:spcBef>
                <a:spcAft>
                  <a:spcPct val="0"/>
                </a:spcAft>
              </a:pPr>
              <a:t>19%</a:t>
            </a:fld>
            <a:endParaRPr kumimoji="0" lang="en-US" sz="1400">
              <a:solidFill>
                <a:srgbClr val="000000"/>
              </a:solidFill>
            </a:endParaRPr>
          </a:p>
        </p:txBody>
      </p:sp>
      <p:sp>
        <p:nvSpPr>
          <p:cNvPr id="17" name="Rectangle 16">
            <a:extLst>
              <a:ext uri="{FF2B5EF4-FFF2-40B4-BE49-F238E27FC236}">
                <a16:creationId xmlns:a16="http://schemas.microsoft.com/office/drawing/2014/main" id="{1D9B652B-AF6D-D26C-85AC-13BEA2597C34}"/>
              </a:ext>
            </a:extLst>
          </p:cNvPr>
          <p:cNvSpPr/>
          <p:nvPr>
            <p:custDataLst>
              <p:tags r:id="rId40"/>
            </p:custDataLst>
          </p:nvPr>
        </p:nvSpPr>
        <p:spPr bwMode="gray">
          <a:xfrm>
            <a:off x="3228975" y="5572125"/>
            <a:ext cx="292100" cy="192088"/>
          </a:xfrm>
          <a:prstGeom prst="rect">
            <a:avLst/>
          </a:prstGeom>
          <a:noFill/>
          <a:ln w="9525" cap="flat"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t"/>
          <a:lstStyle/>
          <a:p>
            <a:pPr algn="ctr">
              <a:lnSpc>
                <a:spcPct val="90000"/>
              </a:lnSpc>
              <a:spcBef>
                <a:spcPct val="0"/>
              </a:spcBef>
              <a:spcAft>
                <a:spcPct val="0"/>
              </a:spcAft>
            </a:pPr>
            <a:fld id="{01E4EF2E-D469-4CFA-B630-3E071747DED1}" type="datetime'''''''''''''''''''''6''''%'''''''''''''''''''''">
              <a:rPr kumimoji="0" lang="en-US" altLang="en-US" sz="1400" smtClean="0">
                <a:solidFill>
                  <a:schemeClr val="tx1"/>
                </a:solidFill>
                <a:effectLst/>
              </a:rPr>
              <a:pPr algn="ctr">
                <a:lnSpc>
                  <a:spcPct val="90000"/>
                </a:lnSpc>
                <a:spcBef>
                  <a:spcPct val="0"/>
                </a:spcBef>
                <a:spcAft>
                  <a:spcPct val="0"/>
                </a:spcAft>
              </a:pPr>
              <a:t>6%</a:t>
            </a:fld>
            <a:endParaRPr kumimoji="0" lang="en-US" sz="1400">
              <a:solidFill>
                <a:schemeClr val="tx1"/>
              </a:solidFill>
            </a:endParaRPr>
          </a:p>
        </p:txBody>
      </p:sp>
      <p:sp>
        <p:nvSpPr>
          <p:cNvPr id="913" name="Rectangle 912">
            <a:extLst>
              <a:ext uri="{FF2B5EF4-FFF2-40B4-BE49-F238E27FC236}">
                <a16:creationId xmlns:a16="http://schemas.microsoft.com/office/drawing/2014/main" id="{F951D9C4-793C-C010-E745-E74B6317B5B6}"/>
              </a:ext>
            </a:extLst>
          </p:cNvPr>
          <p:cNvSpPr/>
          <p:nvPr>
            <p:custDataLst>
              <p:tags r:id="rId41"/>
            </p:custDataLst>
          </p:nvPr>
        </p:nvSpPr>
        <p:spPr bwMode="gray">
          <a:xfrm>
            <a:off x="1003300" y="5373688"/>
            <a:ext cx="387350" cy="192088"/>
          </a:xfrm>
          <a:prstGeom prst="rect">
            <a:avLst/>
          </a:prstGeom>
          <a:solidFill>
            <a:srgbClr val="9BC9FF"/>
          </a:solidFill>
          <a:ln w="9525" cap="flat"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90A48F99-90BB-44BC-A68F-9DC123F7A819}" type="datetime'''''''''''''''''''''5''4''''''''%'''''''''''''''''''''''">
              <a:rPr kumimoji="0" lang="en-US" altLang="en-US" sz="1400" smtClean="0">
                <a:solidFill>
                  <a:srgbClr val="000000"/>
                </a:solidFill>
                <a:effectLst/>
              </a:rPr>
              <a:pPr algn="ctr">
                <a:lnSpc>
                  <a:spcPct val="90000"/>
                </a:lnSpc>
                <a:spcBef>
                  <a:spcPct val="0"/>
                </a:spcBef>
                <a:spcAft>
                  <a:spcPct val="0"/>
                </a:spcAft>
              </a:pPr>
              <a:t>54%</a:t>
            </a:fld>
            <a:endParaRPr kumimoji="0" lang="en-US" sz="1400">
              <a:solidFill>
                <a:srgbClr val="000000"/>
              </a:solidFill>
            </a:endParaRPr>
          </a:p>
        </p:txBody>
      </p:sp>
      <p:sp>
        <p:nvSpPr>
          <p:cNvPr id="18" name="Rectangle 17">
            <a:extLst>
              <a:ext uri="{FF2B5EF4-FFF2-40B4-BE49-F238E27FC236}">
                <a16:creationId xmlns:a16="http://schemas.microsoft.com/office/drawing/2014/main" id="{1DA8EED2-8322-48E5-AAAF-58DC1B31B5DB}"/>
              </a:ext>
            </a:extLst>
          </p:cNvPr>
          <p:cNvSpPr/>
          <p:nvPr>
            <p:custDataLst>
              <p:tags r:id="rId42"/>
            </p:custDataLst>
          </p:nvPr>
        </p:nvSpPr>
        <p:spPr bwMode="auto">
          <a:xfrm>
            <a:off x="3178175" y="5822950"/>
            <a:ext cx="393700"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t"/>
          <a:lstStyle/>
          <a:p>
            <a:pPr algn="ctr">
              <a:spcBef>
                <a:spcPct val="0"/>
              </a:spcBef>
              <a:spcAft>
                <a:spcPct val="0"/>
              </a:spcAft>
            </a:pPr>
            <a:fld id="{B5304E58-2EAD-409D-B74A-61C58FB4F965}" type="datetime'''2''''''''''''0''''''2''''3'''''''''''''''''''''''''">
              <a:rPr kumimoji="0" lang="en-US" altLang="en-US" sz="1400" smtClean="0">
                <a:solidFill>
                  <a:schemeClr val="tx1"/>
                </a:solidFill>
              </a:rPr>
              <a:pPr algn="ctr">
                <a:spcBef>
                  <a:spcPct val="0"/>
                </a:spcBef>
                <a:spcAft>
                  <a:spcPct val="0"/>
                </a:spcAft>
              </a:pPr>
              <a:t>2023</a:t>
            </a:fld>
            <a:endParaRPr kumimoji="0" lang="en-US" sz="1400">
              <a:solidFill>
                <a:schemeClr val="tx1"/>
              </a:solidFill>
            </a:endParaRPr>
          </a:p>
        </p:txBody>
      </p:sp>
      <p:sp>
        <p:nvSpPr>
          <p:cNvPr id="926" name="Rectangle 925">
            <a:extLst>
              <a:ext uri="{FF2B5EF4-FFF2-40B4-BE49-F238E27FC236}">
                <a16:creationId xmlns:a16="http://schemas.microsoft.com/office/drawing/2014/main" id="{77701FB2-6C62-91D0-190E-ECDBCA81AF2E}"/>
              </a:ext>
            </a:extLst>
          </p:cNvPr>
          <p:cNvSpPr/>
          <p:nvPr>
            <p:custDataLst>
              <p:tags r:id="rId43"/>
            </p:custDataLst>
          </p:nvPr>
        </p:nvSpPr>
        <p:spPr bwMode="gray">
          <a:xfrm>
            <a:off x="3908425" y="4503738"/>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D88DE609-431E-49BE-954B-F25B8FD57B62}" type="datetime'''''6''''''''''''''''1''%'''''''''''''''''''''''''''''''''''''">
              <a:rPr kumimoji="0" lang="en-US" altLang="en-US" sz="1400" smtClean="0">
                <a:solidFill>
                  <a:schemeClr val="tx1"/>
                </a:solidFill>
              </a:rPr>
              <a:pPr algn="ctr">
                <a:lnSpc>
                  <a:spcPct val="90000"/>
                </a:lnSpc>
                <a:spcBef>
                  <a:spcPct val="0"/>
                </a:spcBef>
                <a:spcAft>
                  <a:spcPct val="0"/>
                </a:spcAft>
              </a:pPr>
              <a:t>61%</a:t>
            </a:fld>
            <a:endParaRPr kumimoji="0" lang="en-US" sz="1400">
              <a:solidFill>
                <a:schemeClr val="tx1"/>
              </a:solidFill>
            </a:endParaRPr>
          </a:p>
        </p:txBody>
      </p:sp>
      <p:sp>
        <p:nvSpPr>
          <p:cNvPr id="9" name="Rectangle 8">
            <a:extLst>
              <a:ext uri="{FF2B5EF4-FFF2-40B4-BE49-F238E27FC236}">
                <a16:creationId xmlns:a16="http://schemas.microsoft.com/office/drawing/2014/main" id="{F8495ED2-3AFB-F6D0-5482-CED4F9EAE830}"/>
              </a:ext>
            </a:extLst>
          </p:cNvPr>
          <p:cNvSpPr/>
          <p:nvPr>
            <p:custDataLst>
              <p:tags r:id="rId44"/>
            </p:custDataLst>
          </p:nvPr>
        </p:nvSpPr>
        <p:spPr bwMode="gray">
          <a:xfrm>
            <a:off x="1050925" y="5572125"/>
            <a:ext cx="292100" cy="192088"/>
          </a:xfrm>
          <a:prstGeom prst="rect">
            <a:avLst/>
          </a:prstGeom>
          <a:noFill/>
          <a:ln w="9525" cap="flat"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t"/>
          <a:lstStyle/>
          <a:p>
            <a:pPr algn="ctr">
              <a:lnSpc>
                <a:spcPct val="90000"/>
              </a:lnSpc>
              <a:spcBef>
                <a:spcPct val="0"/>
              </a:spcBef>
              <a:spcAft>
                <a:spcPct val="0"/>
              </a:spcAft>
            </a:pPr>
            <a:fld id="{2AD57ED1-FD29-4EF3-BBE7-F75832BA4BB1}" type="datetime'4%'''''''''''''''''''''''">
              <a:rPr kumimoji="0" lang="en-US" altLang="en-US" sz="1400" smtClean="0">
                <a:solidFill>
                  <a:schemeClr val="tx1"/>
                </a:solidFill>
              </a:rPr>
              <a:pPr algn="ctr">
                <a:lnSpc>
                  <a:spcPct val="90000"/>
                </a:lnSpc>
                <a:spcBef>
                  <a:spcPct val="0"/>
                </a:spcBef>
                <a:spcAft>
                  <a:spcPct val="0"/>
                </a:spcAft>
              </a:pPr>
              <a:t>4%</a:t>
            </a:fld>
            <a:endParaRPr kumimoji="0" lang="en-US" sz="1400">
              <a:solidFill>
                <a:schemeClr val="tx1"/>
              </a:solidFill>
            </a:endParaRPr>
          </a:p>
        </p:txBody>
      </p:sp>
      <p:sp>
        <p:nvSpPr>
          <p:cNvPr id="927" name="Rectangle 926">
            <a:extLst>
              <a:ext uri="{FF2B5EF4-FFF2-40B4-BE49-F238E27FC236}">
                <a16:creationId xmlns:a16="http://schemas.microsoft.com/office/drawing/2014/main" id="{D020BF7E-4236-151F-1E1B-98F32B8D412D}"/>
              </a:ext>
            </a:extLst>
          </p:cNvPr>
          <p:cNvSpPr/>
          <p:nvPr>
            <p:custDataLst>
              <p:tags r:id="rId45"/>
            </p:custDataLst>
          </p:nvPr>
        </p:nvSpPr>
        <p:spPr bwMode="gray">
          <a:xfrm>
            <a:off x="3908425" y="5046663"/>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197B1BFC-B4B3-43DD-924D-2737D4547E91}" type="datetime'''''''''''''''''''''20''''%'''">
              <a:rPr kumimoji="0" lang="en-US" altLang="en-US" sz="1400" smtClean="0">
                <a:solidFill>
                  <a:srgbClr val="000000"/>
                </a:solidFill>
              </a:rPr>
              <a:pPr algn="ctr">
                <a:lnSpc>
                  <a:spcPct val="90000"/>
                </a:lnSpc>
                <a:spcBef>
                  <a:spcPct val="0"/>
                </a:spcBef>
                <a:spcAft>
                  <a:spcPct val="0"/>
                </a:spcAft>
              </a:pPr>
              <a:t>20%</a:t>
            </a:fld>
            <a:endParaRPr kumimoji="0" lang="en-US" sz="1400">
              <a:solidFill>
                <a:srgbClr val="000000"/>
              </a:solidFill>
            </a:endParaRPr>
          </a:p>
        </p:txBody>
      </p:sp>
      <p:sp>
        <p:nvSpPr>
          <p:cNvPr id="21" name="Rectangle 20">
            <a:extLst>
              <a:ext uri="{FF2B5EF4-FFF2-40B4-BE49-F238E27FC236}">
                <a16:creationId xmlns:a16="http://schemas.microsoft.com/office/drawing/2014/main" id="{6E9A5BCE-8339-244D-0630-1C9681ED211F}"/>
              </a:ext>
            </a:extLst>
          </p:cNvPr>
          <p:cNvSpPr/>
          <p:nvPr>
            <p:custDataLst>
              <p:tags r:id="rId46"/>
            </p:custDataLst>
          </p:nvPr>
        </p:nvSpPr>
        <p:spPr bwMode="gray">
          <a:xfrm>
            <a:off x="3908425" y="5314950"/>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accent3"/>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8D463A2E-0DDD-4336-AB5D-8B9BFC54DDDE}" type="datetime'''''''''2''''''''''''0''%'''''''''''''''''''''''">
              <a:rPr kumimoji="0" lang="en-US" altLang="en-US" sz="1400" smtClean="0">
                <a:solidFill>
                  <a:schemeClr val="bg1"/>
                </a:solidFill>
              </a:rPr>
              <a:pPr algn="ctr">
                <a:lnSpc>
                  <a:spcPct val="90000"/>
                </a:lnSpc>
                <a:spcBef>
                  <a:spcPct val="0"/>
                </a:spcBef>
                <a:spcAft>
                  <a:spcPct val="0"/>
                </a:spcAft>
              </a:pPr>
              <a:t>20%</a:t>
            </a:fld>
            <a:endParaRPr kumimoji="0" lang="en-US" sz="1400">
              <a:solidFill>
                <a:schemeClr val="bg1"/>
              </a:solidFill>
            </a:endParaRPr>
          </a:p>
        </p:txBody>
      </p:sp>
      <p:sp>
        <p:nvSpPr>
          <p:cNvPr id="24" name="Rectangle 23">
            <a:extLst>
              <a:ext uri="{FF2B5EF4-FFF2-40B4-BE49-F238E27FC236}">
                <a16:creationId xmlns:a16="http://schemas.microsoft.com/office/drawing/2014/main" id="{F83BB9CF-D28C-140D-D39F-D96FA04C8282}"/>
              </a:ext>
            </a:extLst>
          </p:cNvPr>
          <p:cNvSpPr/>
          <p:nvPr>
            <p:custDataLst>
              <p:tags r:id="rId47"/>
            </p:custDataLst>
          </p:nvPr>
        </p:nvSpPr>
        <p:spPr bwMode="auto">
          <a:xfrm>
            <a:off x="3862388" y="5822950"/>
            <a:ext cx="481013"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t"/>
          <a:lstStyle/>
          <a:p>
            <a:pPr algn="ctr">
              <a:spcBef>
                <a:spcPct val="0"/>
              </a:spcBef>
              <a:spcAft>
                <a:spcPct val="0"/>
              </a:spcAft>
            </a:pPr>
            <a:fld id="{BFD03B42-B008-4889-9F72-171D4684FC70}" type="datetime'''''''2''''''0''''''''''''3''''''''''''''''''''0''''F'''''">
              <a:rPr kumimoji="0" lang="en-US" altLang="en-US" sz="1400" smtClean="0">
                <a:solidFill>
                  <a:schemeClr val="tx1"/>
                </a:solidFill>
              </a:rPr>
              <a:pPr algn="ctr">
                <a:spcBef>
                  <a:spcPct val="0"/>
                </a:spcBef>
                <a:spcAft>
                  <a:spcPct val="0"/>
                </a:spcAft>
              </a:pPr>
              <a:t>2030F</a:t>
            </a:fld>
            <a:endParaRPr kumimoji="0" lang="en-US" sz="1400">
              <a:solidFill>
                <a:schemeClr val="tx1"/>
              </a:solidFill>
            </a:endParaRPr>
          </a:p>
        </p:txBody>
      </p:sp>
      <p:sp>
        <p:nvSpPr>
          <p:cNvPr id="930" name="Rectangle 929">
            <a:extLst>
              <a:ext uri="{FF2B5EF4-FFF2-40B4-BE49-F238E27FC236}">
                <a16:creationId xmlns:a16="http://schemas.microsoft.com/office/drawing/2014/main" id="{49B870CB-CA11-D7B1-6A8D-1007811673C1}"/>
              </a:ext>
            </a:extLst>
          </p:cNvPr>
          <p:cNvSpPr/>
          <p:nvPr>
            <p:custDataLst>
              <p:tags r:id="rId48"/>
            </p:custDataLst>
          </p:nvPr>
        </p:nvSpPr>
        <p:spPr bwMode="gray">
          <a:xfrm>
            <a:off x="4633913" y="3849688"/>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3B393FBA-2AF4-463B-A0BA-B16E12981491}" type="datetime'''3''''''''7''''''''''''''''''''%'''''''''''''''">
              <a:rPr kumimoji="0" lang="en-US" altLang="en-US" sz="1400" smtClean="0">
                <a:solidFill>
                  <a:schemeClr val="tx1"/>
                </a:solidFill>
              </a:rPr>
              <a:pPr algn="ctr">
                <a:lnSpc>
                  <a:spcPct val="90000"/>
                </a:lnSpc>
                <a:spcBef>
                  <a:spcPct val="0"/>
                </a:spcBef>
                <a:spcAft>
                  <a:spcPct val="0"/>
                </a:spcAft>
              </a:pPr>
              <a:t>37%</a:t>
            </a:fld>
            <a:endParaRPr kumimoji="0" lang="en-US" sz="1400">
              <a:solidFill>
                <a:schemeClr val="tx1"/>
              </a:solidFill>
            </a:endParaRPr>
          </a:p>
        </p:txBody>
      </p:sp>
      <p:sp>
        <p:nvSpPr>
          <p:cNvPr id="931" name="Rectangle 930">
            <a:extLst>
              <a:ext uri="{FF2B5EF4-FFF2-40B4-BE49-F238E27FC236}">
                <a16:creationId xmlns:a16="http://schemas.microsoft.com/office/drawing/2014/main" id="{50879E50-AE37-C651-F512-C347ADB9B373}"/>
              </a:ext>
            </a:extLst>
          </p:cNvPr>
          <p:cNvSpPr/>
          <p:nvPr>
            <p:custDataLst>
              <p:tags r:id="rId49"/>
            </p:custDataLst>
          </p:nvPr>
        </p:nvSpPr>
        <p:spPr bwMode="gray">
          <a:xfrm>
            <a:off x="4633913" y="4659313"/>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380B2D9C-D334-41E7-9FD7-BA68EC94D972}" type="datetime'''''''''''''''''''''4''''5''%'''''''">
              <a:rPr kumimoji="0" lang="en-US" altLang="en-US" sz="1400" smtClean="0">
                <a:solidFill>
                  <a:srgbClr val="000000"/>
                </a:solidFill>
              </a:rPr>
              <a:pPr algn="ctr">
                <a:lnSpc>
                  <a:spcPct val="90000"/>
                </a:lnSpc>
                <a:spcBef>
                  <a:spcPct val="0"/>
                </a:spcBef>
                <a:spcAft>
                  <a:spcPct val="0"/>
                </a:spcAft>
              </a:pPr>
              <a:t>45%</a:t>
            </a:fld>
            <a:endParaRPr kumimoji="0" lang="en-US" sz="1400">
              <a:solidFill>
                <a:srgbClr val="000000"/>
              </a:solidFill>
            </a:endParaRPr>
          </a:p>
        </p:txBody>
      </p:sp>
      <p:sp>
        <p:nvSpPr>
          <p:cNvPr id="10" name="Rectangle 9">
            <a:extLst>
              <a:ext uri="{FF2B5EF4-FFF2-40B4-BE49-F238E27FC236}">
                <a16:creationId xmlns:a16="http://schemas.microsoft.com/office/drawing/2014/main" id="{BC03EEB0-C900-1D6C-43CC-D00935D0FD97}"/>
              </a:ext>
            </a:extLst>
          </p:cNvPr>
          <p:cNvSpPr/>
          <p:nvPr>
            <p:custDataLst>
              <p:tags r:id="rId50"/>
            </p:custDataLst>
          </p:nvPr>
        </p:nvSpPr>
        <p:spPr bwMode="auto">
          <a:xfrm>
            <a:off x="1000125" y="5822950"/>
            <a:ext cx="393700"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t"/>
          <a:lstStyle/>
          <a:p>
            <a:pPr algn="ctr">
              <a:spcBef>
                <a:spcPct val="0"/>
              </a:spcBef>
              <a:spcAft>
                <a:spcPct val="0"/>
              </a:spcAft>
            </a:pPr>
            <a:fld id="{5CFAF292-DA4E-42ED-AC4D-FECAC1DDB11B}" type="datetime'''2''''''''0''''''''''''''''00'''''''''''''">
              <a:rPr kumimoji="0" lang="en-US" altLang="en-US" sz="1400" smtClean="0">
                <a:solidFill>
                  <a:schemeClr val="tx1"/>
                </a:solidFill>
              </a:rPr>
              <a:pPr algn="ctr">
                <a:spcBef>
                  <a:spcPct val="0"/>
                </a:spcBef>
                <a:spcAft>
                  <a:spcPct val="0"/>
                </a:spcAft>
              </a:pPr>
              <a:t>2000</a:t>
            </a:fld>
            <a:endParaRPr kumimoji="0" lang="en-US" sz="1400">
              <a:solidFill>
                <a:schemeClr val="tx1"/>
              </a:solidFill>
            </a:endParaRPr>
          </a:p>
        </p:txBody>
      </p:sp>
      <p:sp>
        <p:nvSpPr>
          <p:cNvPr id="27" name="Rectangle 26">
            <a:extLst>
              <a:ext uri="{FF2B5EF4-FFF2-40B4-BE49-F238E27FC236}">
                <a16:creationId xmlns:a16="http://schemas.microsoft.com/office/drawing/2014/main" id="{CDC63C69-DB9D-4F18-11D4-7E91B1E0749E}"/>
              </a:ext>
            </a:extLst>
          </p:cNvPr>
          <p:cNvSpPr/>
          <p:nvPr>
            <p:custDataLst>
              <p:tags r:id="rId51"/>
            </p:custDataLst>
          </p:nvPr>
        </p:nvSpPr>
        <p:spPr bwMode="auto">
          <a:xfrm>
            <a:off x="4587875" y="5822950"/>
            <a:ext cx="481013"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t"/>
          <a:lstStyle/>
          <a:p>
            <a:pPr algn="ctr">
              <a:spcBef>
                <a:spcPct val="0"/>
              </a:spcBef>
              <a:spcAft>
                <a:spcPct val="0"/>
              </a:spcAft>
            </a:pPr>
            <a:fld id="{E4A30F44-2325-4C3A-9054-324170CF85D8}" type="datetime'2''0''''''''''''4''''''''''''''0''''''''''''''''''''''F'''">
              <a:rPr kumimoji="0" lang="en-US" altLang="en-US" sz="1400" smtClean="0">
                <a:solidFill>
                  <a:schemeClr val="tx1"/>
                </a:solidFill>
              </a:rPr>
              <a:pPr algn="ctr">
                <a:spcBef>
                  <a:spcPct val="0"/>
                </a:spcBef>
                <a:spcAft>
                  <a:spcPct val="0"/>
                </a:spcAft>
              </a:pPr>
              <a:t>2040F</a:t>
            </a:fld>
            <a:endParaRPr kumimoji="0" lang="en-US" sz="1400">
              <a:solidFill>
                <a:schemeClr val="tx1"/>
              </a:solidFill>
            </a:endParaRPr>
          </a:p>
        </p:txBody>
      </p:sp>
      <p:sp>
        <p:nvSpPr>
          <p:cNvPr id="933" name="Rectangle 932">
            <a:extLst>
              <a:ext uri="{FF2B5EF4-FFF2-40B4-BE49-F238E27FC236}">
                <a16:creationId xmlns:a16="http://schemas.microsoft.com/office/drawing/2014/main" id="{55957845-4ED9-0181-810E-4BC8CA9146BA}"/>
              </a:ext>
            </a:extLst>
          </p:cNvPr>
          <p:cNvSpPr/>
          <p:nvPr>
            <p:custDataLst>
              <p:tags r:id="rId52"/>
            </p:custDataLst>
          </p:nvPr>
        </p:nvSpPr>
        <p:spPr bwMode="gray">
          <a:xfrm>
            <a:off x="5360988" y="2663825"/>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D930E926-B2F1-4E7F-8872-0BE032F308E9}" type="datetime'''''''''''''''''''''''''''''''''''1''0''%'''''''''''''''''''''">
              <a:rPr kumimoji="0" lang="en-US" altLang="en-US" sz="1400" smtClean="0">
                <a:solidFill>
                  <a:schemeClr val="tx1"/>
                </a:solidFill>
              </a:rPr>
              <a:pPr algn="ctr">
                <a:lnSpc>
                  <a:spcPct val="90000"/>
                </a:lnSpc>
                <a:spcBef>
                  <a:spcPct val="0"/>
                </a:spcBef>
                <a:spcAft>
                  <a:spcPct val="0"/>
                </a:spcAft>
              </a:pPr>
              <a:t>10%</a:t>
            </a:fld>
            <a:endParaRPr kumimoji="0" lang="en-US" sz="1400">
              <a:solidFill>
                <a:schemeClr val="tx1"/>
              </a:solidFill>
            </a:endParaRPr>
          </a:p>
        </p:txBody>
      </p:sp>
      <p:sp>
        <p:nvSpPr>
          <p:cNvPr id="934" name="Rectangle 933">
            <a:extLst>
              <a:ext uri="{FF2B5EF4-FFF2-40B4-BE49-F238E27FC236}">
                <a16:creationId xmlns:a16="http://schemas.microsoft.com/office/drawing/2014/main" id="{BA8A5552-C711-A58E-9CAD-502D07B6156F}"/>
              </a:ext>
            </a:extLst>
          </p:cNvPr>
          <p:cNvSpPr/>
          <p:nvPr>
            <p:custDataLst>
              <p:tags r:id="rId53"/>
            </p:custDataLst>
          </p:nvPr>
        </p:nvSpPr>
        <p:spPr bwMode="gray">
          <a:xfrm>
            <a:off x="5360988" y="3995738"/>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CB98DDD4-7B17-427B-99E6-216F415B4925}" type="datetime'8''''''''''''''1%'''''''''''''''''''''''''''">
              <a:rPr kumimoji="0" lang="en-US" altLang="en-US" sz="1400" smtClean="0">
                <a:solidFill>
                  <a:srgbClr val="000000"/>
                </a:solidFill>
              </a:rPr>
              <a:pPr algn="ctr">
                <a:lnSpc>
                  <a:spcPct val="90000"/>
                </a:lnSpc>
                <a:spcBef>
                  <a:spcPct val="0"/>
                </a:spcBef>
                <a:spcAft>
                  <a:spcPct val="0"/>
                </a:spcAft>
              </a:pPr>
              <a:t>81%</a:t>
            </a:fld>
            <a:endParaRPr kumimoji="0" lang="en-US" sz="1400">
              <a:solidFill>
                <a:srgbClr val="000000"/>
              </a:solidFill>
            </a:endParaRPr>
          </a:p>
        </p:txBody>
      </p:sp>
      <p:sp>
        <p:nvSpPr>
          <p:cNvPr id="28" name="Rectangle 27">
            <a:extLst>
              <a:ext uri="{FF2B5EF4-FFF2-40B4-BE49-F238E27FC236}">
                <a16:creationId xmlns:a16="http://schemas.microsoft.com/office/drawing/2014/main" id="{49D5D777-D7EF-8290-3307-C981353DBB5A}"/>
              </a:ext>
            </a:extLst>
          </p:cNvPr>
          <p:cNvSpPr/>
          <p:nvPr>
            <p:custDataLst>
              <p:tags r:id="rId54"/>
            </p:custDataLst>
          </p:nvPr>
        </p:nvSpPr>
        <p:spPr bwMode="gray">
          <a:xfrm>
            <a:off x="5408613" y="5314950"/>
            <a:ext cx="2921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7CB7692A-1BEA-4F3D-9F90-C053FF2ABE60}" type="datetime'''''''''''''''''''''''9''''''''''''''''''''''%'''">
              <a:rPr kumimoji="0" lang="en-US" altLang="en-US" sz="1400" smtClean="0">
                <a:solidFill>
                  <a:schemeClr val="bg1"/>
                </a:solidFill>
              </a:rPr>
              <a:pPr algn="ctr">
                <a:lnSpc>
                  <a:spcPct val="90000"/>
                </a:lnSpc>
                <a:spcBef>
                  <a:spcPct val="0"/>
                </a:spcBef>
                <a:spcAft>
                  <a:spcPct val="0"/>
                </a:spcAft>
              </a:pPr>
              <a:t>9%</a:t>
            </a:fld>
            <a:endParaRPr kumimoji="0" lang="en-US" sz="1400">
              <a:solidFill>
                <a:schemeClr val="bg1"/>
              </a:solidFill>
            </a:endParaRPr>
          </a:p>
        </p:txBody>
      </p:sp>
      <p:sp>
        <p:nvSpPr>
          <p:cNvPr id="30" name="Rectangle 29">
            <a:extLst>
              <a:ext uri="{FF2B5EF4-FFF2-40B4-BE49-F238E27FC236}">
                <a16:creationId xmlns:a16="http://schemas.microsoft.com/office/drawing/2014/main" id="{BBC1269F-7B1F-84C7-1DB0-760FA9DC85C4}"/>
              </a:ext>
            </a:extLst>
          </p:cNvPr>
          <p:cNvSpPr/>
          <p:nvPr>
            <p:custDataLst>
              <p:tags r:id="rId55"/>
            </p:custDataLst>
          </p:nvPr>
        </p:nvSpPr>
        <p:spPr bwMode="auto">
          <a:xfrm>
            <a:off x="5314950" y="5822950"/>
            <a:ext cx="481013"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t"/>
          <a:lstStyle/>
          <a:p>
            <a:pPr algn="ctr">
              <a:spcBef>
                <a:spcPct val="0"/>
              </a:spcBef>
              <a:spcAft>
                <a:spcPct val="0"/>
              </a:spcAft>
            </a:pPr>
            <a:fld id="{F3809E81-031A-402D-B7BE-CF090D3933A4}" type="datetime'''2''''0''''5''''''''''0''''''''''''''''''''F'''''''''''''''''">
              <a:rPr kumimoji="0" lang="en-US" altLang="en-US" sz="1400" smtClean="0">
                <a:solidFill>
                  <a:schemeClr val="tx1"/>
                </a:solidFill>
              </a:rPr>
              <a:pPr algn="ctr">
                <a:spcBef>
                  <a:spcPct val="0"/>
                </a:spcBef>
                <a:spcAft>
                  <a:spcPct val="0"/>
                </a:spcAft>
              </a:pPr>
              <a:t>2050F</a:t>
            </a:fld>
            <a:endParaRPr kumimoji="0" lang="en-US" sz="1400">
              <a:solidFill>
                <a:schemeClr val="tx1"/>
              </a:solidFill>
            </a:endParaRPr>
          </a:p>
        </p:txBody>
      </p:sp>
      <p:sp>
        <p:nvSpPr>
          <p:cNvPr id="914" name="Rectangle 913">
            <a:extLst>
              <a:ext uri="{FF2B5EF4-FFF2-40B4-BE49-F238E27FC236}">
                <a16:creationId xmlns:a16="http://schemas.microsoft.com/office/drawing/2014/main" id="{2EC41A20-EE4B-A742-6CAB-F173A7042B57}"/>
              </a:ext>
            </a:extLst>
          </p:cNvPr>
          <p:cNvSpPr/>
          <p:nvPr>
            <p:custDataLst>
              <p:tags r:id="rId56"/>
            </p:custDataLst>
          </p:nvPr>
        </p:nvSpPr>
        <p:spPr bwMode="gray">
          <a:xfrm>
            <a:off x="1057275" y="4884738"/>
            <a:ext cx="279400" cy="192088"/>
          </a:xfrm>
          <a:prstGeom prst="rect">
            <a:avLst/>
          </a:prstGeom>
          <a:noFill/>
          <a:ln w="9525" cap="flat" cmpd="sng" algn="ctr">
            <a:noFill/>
            <a:prstDash val="solid"/>
            <a:round/>
            <a:headEnd type="none" w="med" len="med"/>
            <a:tailEnd type="none" w="med" len="med"/>
          </a:ln>
          <a:effectLst/>
          <a:extLs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65F354E5-0BA9-425A-8099-FA1292117C50}" type="datetime'''''1''''.2'''''''''''''">
              <a:rPr kumimoji="0" lang="en-US" altLang="en-US" sz="1400" smtClean="0">
                <a:solidFill>
                  <a:schemeClr val="tx1"/>
                </a:solidFill>
                <a:effectLst/>
              </a:rPr>
              <a:pPr algn="ctr">
                <a:lnSpc>
                  <a:spcPct val="90000"/>
                </a:lnSpc>
                <a:spcBef>
                  <a:spcPct val="0"/>
                </a:spcBef>
                <a:spcAft>
                  <a:spcPct val="0"/>
                </a:spcAft>
              </a:pPr>
              <a:t>1.2</a:t>
            </a:fld>
            <a:endParaRPr kumimoji="0" lang="en-US" sz="1400">
              <a:solidFill>
                <a:schemeClr val="tx1"/>
              </a:solidFill>
            </a:endParaRPr>
          </a:p>
        </p:txBody>
      </p:sp>
      <p:sp>
        <p:nvSpPr>
          <p:cNvPr id="917" name="Rectangle 916">
            <a:extLst>
              <a:ext uri="{FF2B5EF4-FFF2-40B4-BE49-F238E27FC236}">
                <a16:creationId xmlns:a16="http://schemas.microsoft.com/office/drawing/2014/main" id="{547513EA-A058-4C6F-4083-E5151345DB0D}"/>
              </a:ext>
            </a:extLst>
          </p:cNvPr>
          <p:cNvSpPr/>
          <p:nvPr>
            <p:custDataLst>
              <p:tags r:id="rId57"/>
            </p:custDataLst>
          </p:nvPr>
        </p:nvSpPr>
        <p:spPr bwMode="gray">
          <a:xfrm>
            <a:off x="1782763" y="4818063"/>
            <a:ext cx="2794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D9F0D8FE-71E0-4A01-88A4-45263A563CAD}" type="datetime'''''''''''''''''''2''.''''4'''''''''''''''''''''''''''">
              <a:rPr kumimoji="0" lang="en-US" altLang="en-US" sz="1400" smtClean="0">
                <a:solidFill>
                  <a:schemeClr val="tx1"/>
                </a:solidFill>
                <a:effectLst/>
              </a:rPr>
              <a:pPr algn="ctr">
                <a:lnSpc>
                  <a:spcPct val="90000"/>
                </a:lnSpc>
                <a:spcBef>
                  <a:spcPct val="0"/>
                </a:spcBef>
                <a:spcAft>
                  <a:spcPct val="0"/>
                </a:spcAft>
              </a:pPr>
              <a:t>2.4</a:t>
            </a:fld>
            <a:endParaRPr kumimoji="0" lang="en-US" sz="1400">
              <a:solidFill>
                <a:schemeClr val="tx1"/>
              </a:solidFill>
            </a:endParaRPr>
          </a:p>
        </p:txBody>
      </p:sp>
      <p:sp>
        <p:nvSpPr>
          <p:cNvPr id="25" name="Rectangle 24">
            <a:extLst>
              <a:ext uri="{FF2B5EF4-FFF2-40B4-BE49-F238E27FC236}">
                <a16:creationId xmlns:a16="http://schemas.microsoft.com/office/drawing/2014/main" id="{F4650281-6BF1-3EB2-5A21-4C19B17A6ACC}"/>
              </a:ext>
            </a:extLst>
          </p:cNvPr>
          <p:cNvSpPr/>
          <p:nvPr>
            <p:custDataLst>
              <p:tags r:id="rId58"/>
            </p:custDataLst>
          </p:nvPr>
        </p:nvSpPr>
        <p:spPr bwMode="gray">
          <a:xfrm>
            <a:off x="4633913" y="5275263"/>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EFCBC755-0312-4B20-A0E6-26F658B07BB0}" type="datetime'''''''''18''''''''''''''''''''''%'''''">
              <a:rPr kumimoji="0" lang="en-US" altLang="en-US" sz="1400" smtClean="0">
                <a:solidFill>
                  <a:schemeClr val="bg1"/>
                </a:solidFill>
              </a:rPr>
              <a:pPr algn="ctr">
                <a:lnSpc>
                  <a:spcPct val="90000"/>
                </a:lnSpc>
                <a:spcBef>
                  <a:spcPct val="0"/>
                </a:spcBef>
                <a:spcAft>
                  <a:spcPct val="0"/>
                </a:spcAft>
              </a:pPr>
              <a:t>18%</a:t>
            </a:fld>
            <a:endParaRPr kumimoji="0" lang="en-US" sz="1400">
              <a:solidFill>
                <a:schemeClr val="bg1"/>
              </a:solidFill>
            </a:endParaRPr>
          </a:p>
        </p:txBody>
      </p:sp>
      <p:sp>
        <p:nvSpPr>
          <p:cNvPr id="924" name="Rectangle 923">
            <a:extLst>
              <a:ext uri="{FF2B5EF4-FFF2-40B4-BE49-F238E27FC236}">
                <a16:creationId xmlns:a16="http://schemas.microsoft.com/office/drawing/2014/main" id="{0AC750CE-7505-8265-9D32-6A71A04AE7A9}"/>
              </a:ext>
            </a:extLst>
          </p:cNvPr>
          <p:cNvSpPr/>
          <p:nvPr>
            <p:custDataLst>
              <p:tags r:id="rId59"/>
            </p:custDataLst>
          </p:nvPr>
        </p:nvSpPr>
        <p:spPr bwMode="gray">
          <a:xfrm>
            <a:off x="3235325" y="4435475"/>
            <a:ext cx="2794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250B59AD-A05A-4AE5-AD69-3E2BDD8EC10F}" type="datetime'''''''4''''''''''''''''''''''''''''''''''''''''.''''3'">
              <a:rPr kumimoji="0" lang="en-US" altLang="en-US" sz="1400" smtClean="0">
                <a:solidFill>
                  <a:schemeClr val="tx1"/>
                </a:solidFill>
                <a:effectLst/>
              </a:rPr>
              <a:pPr algn="ctr">
                <a:lnSpc>
                  <a:spcPct val="90000"/>
                </a:lnSpc>
                <a:spcBef>
                  <a:spcPct val="0"/>
                </a:spcBef>
                <a:spcAft>
                  <a:spcPct val="0"/>
                </a:spcAft>
              </a:pPr>
              <a:t>4.3</a:t>
            </a:fld>
            <a:endParaRPr kumimoji="0" lang="en-US" sz="1400">
              <a:solidFill>
                <a:schemeClr val="tx1"/>
              </a:solidFill>
            </a:endParaRPr>
          </a:p>
        </p:txBody>
      </p:sp>
      <p:sp>
        <p:nvSpPr>
          <p:cNvPr id="929" name="Rectangle 928">
            <a:extLst>
              <a:ext uri="{FF2B5EF4-FFF2-40B4-BE49-F238E27FC236}">
                <a16:creationId xmlns:a16="http://schemas.microsoft.com/office/drawing/2014/main" id="{35C35A5A-0859-652E-0538-CEB03810358E}"/>
              </a:ext>
            </a:extLst>
          </p:cNvPr>
          <p:cNvSpPr/>
          <p:nvPr>
            <p:custDataLst>
              <p:tags r:id="rId60"/>
            </p:custDataLst>
          </p:nvPr>
        </p:nvSpPr>
        <p:spPr bwMode="gray">
          <a:xfrm>
            <a:off x="3962400" y="3970338"/>
            <a:ext cx="2794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A84D1980-08C1-4ECB-BE1D-45BEBA722A1A}" type="datetime'''6''''''''''''''.''''''5'''''''''''''''''''''''''''''">
              <a:rPr kumimoji="0" lang="en-US" altLang="en-US" sz="1400" smtClean="0">
                <a:solidFill>
                  <a:schemeClr val="tx1"/>
                </a:solidFill>
                <a:effectLst/>
              </a:rPr>
              <a:pPr algn="ctr">
                <a:lnSpc>
                  <a:spcPct val="90000"/>
                </a:lnSpc>
                <a:spcBef>
                  <a:spcPct val="0"/>
                </a:spcBef>
                <a:spcAft>
                  <a:spcPct val="0"/>
                </a:spcAft>
              </a:pPr>
              <a:t>6.5</a:t>
            </a:fld>
            <a:endParaRPr kumimoji="0" lang="en-US" sz="1400">
              <a:solidFill>
                <a:schemeClr val="tx1"/>
              </a:solidFill>
            </a:endParaRPr>
          </a:p>
        </p:txBody>
      </p:sp>
      <p:sp useBgFill="1">
        <p:nvSpPr>
          <p:cNvPr id="932" name="Rectangle 931">
            <a:extLst>
              <a:ext uri="{FF2B5EF4-FFF2-40B4-BE49-F238E27FC236}">
                <a16:creationId xmlns:a16="http://schemas.microsoft.com/office/drawing/2014/main" id="{F4AEE303-8ED3-006A-C16B-AE83E19309B7}"/>
              </a:ext>
            </a:extLst>
          </p:cNvPr>
          <p:cNvSpPr/>
          <p:nvPr>
            <p:custDataLst>
              <p:tags r:id="rId61"/>
            </p:custDataLst>
          </p:nvPr>
        </p:nvSpPr>
        <p:spPr bwMode="gray">
          <a:xfrm>
            <a:off x="4687888" y="3359150"/>
            <a:ext cx="279400" cy="192088"/>
          </a:xfrm>
          <a:prstGeom prst="rect">
            <a:avLst/>
          </a:prstGeom>
          <a:ln w="9525" cap="flat" cmpd="sng" algn="ctr">
            <a:noFill/>
            <a:prstDash val="solid"/>
            <a:round/>
            <a:headEnd type="none" w="med" len="med"/>
            <a:tailEnd type="none" w="med" len="med"/>
          </a:ln>
          <a:effectLst/>
          <a:extLs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EB6B98BE-3A15-4FA3-A12F-8464EB2683AC}" type="datetime'''''9''''''''''''''''''''''''''''''.''''''''''''''''''''''4'''">
              <a:rPr kumimoji="0" lang="en-US" altLang="en-US" sz="1400" smtClean="0">
                <a:solidFill>
                  <a:schemeClr val="tx1"/>
                </a:solidFill>
                <a:effectLst/>
              </a:rPr>
              <a:pPr algn="ctr">
                <a:lnSpc>
                  <a:spcPct val="90000"/>
                </a:lnSpc>
                <a:spcBef>
                  <a:spcPct val="0"/>
                </a:spcBef>
                <a:spcAft>
                  <a:spcPct val="0"/>
                </a:spcAft>
              </a:pPr>
              <a:t>9.4</a:t>
            </a:fld>
            <a:endParaRPr kumimoji="0" lang="en-US" sz="1400">
              <a:solidFill>
                <a:schemeClr val="tx1"/>
              </a:solidFill>
            </a:endParaRPr>
          </a:p>
        </p:txBody>
      </p:sp>
      <p:sp>
        <p:nvSpPr>
          <p:cNvPr id="935" name="Rectangle 934">
            <a:extLst>
              <a:ext uri="{FF2B5EF4-FFF2-40B4-BE49-F238E27FC236}">
                <a16:creationId xmlns:a16="http://schemas.microsoft.com/office/drawing/2014/main" id="{4DDA8F22-9C8C-0CBC-53E0-87575E1D0310}"/>
              </a:ext>
            </a:extLst>
          </p:cNvPr>
          <p:cNvSpPr/>
          <p:nvPr>
            <p:custDataLst>
              <p:tags r:id="rId62"/>
            </p:custDataLst>
          </p:nvPr>
        </p:nvSpPr>
        <p:spPr bwMode="gray">
          <a:xfrm>
            <a:off x="5367338" y="2392363"/>
            <a:ext cx="3746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D97EF548-313A-4284-8D65-4C31DFDB39B5}" type="datetime'''''1''''4''''.''''''''''''0'''''''">
              <a:rPr kumimoji="0" lang="en-US" altLang="en-US" sz="1400" smtClean="0">
                <a:solidFill>
                  <a:schemeClr val="tx1"/>
                </a:solidFill>
                <a:effectLst/>
              </a:rPr>
              <a:pPr algn="ctr">
                <a:lnSpc>
                  <a:spcPct val="90000"/>
                </a:lnSpc>
                <a:spcBef>
                  <a:spcPct val="0"/>
                </a:spcBef>
                <a:spcAft>
                  <a:spcPct val="0"/>
                </a:spcAft>
              </a:pPr>
              <a:t>14.0</a:t>
            </a:fld>
            <a:endParaRPr kumimoji="0" lang="en-US" sz="1400">
              <a:solidFill>
                <a:schemeClr val="tx1"/>
              </a:solidFill>
            </a:endParaRPr>
          </a:p>
        </p:txBody>
      </p:sp>
      <p:sp>
        <p:nvSpPr>
          <p:cNvPr id="915" name="Rectangle 914">
            <a:extLst>
              <a:ext uri="{FF2B5EF4-FFF2-40B4-BE49-F238E27FC236}">
                <a16:creationId xmlns:a16="http://schemas.microsoft.com/office/drawing/2014/main" id="{2A952F1F-1978-08BC-6FFD-7E18AEDF68C5}"/>
              </a:ext>
            </a:extLst>
          </p:cNvPr>
          <p:cNvSpPr/>
          <p:nvPr>
            <p:custDataLst>
              <p:tags r:id="rId63"/>
            </p:custDataLst>
          </p:nvPr>
        </p:nvSpPr>
        <p:spPr bwMode="gray">
          <a:xfrm>
            <a:off x="1728788" y="5084763"/>
            <a:ext cx="387350" cy="192088"/>
          </a:xfrm>
          <a:prstGeom prst="rect">
            <a:avLst/>
          </a:prstGeom>
          <a:noFill/>
          <a:ln w="9525" cap="flat" cmpd="sng" algn="ctr">
            <a:noFill/>
            <a:prstDash val="solid"/>
            <a:round/>
            <a:headEnd type="none" w="med" len="med"/>
            <a:tailEnd type="none" w="med" len="med"/>
          </a:ln>
          <a:effectLst/>
          <a:extLs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741569AF-26C8-411B-BB27-8F6500D4496A}" type="datetime'''5''7''''''''%'''''''''''''''''''''''''''''''''">
              <a:rPr kumimoji="0" lang="en-US" altLang="en-US" sz="1400" smtClean="0">
                <a:solidFill>
                  <a:schemeClr val="tx1"/>
                </a:solidFill>
              </a:rPr>
              <a:pPr algn="ctr">
                <a:lnSpc>
                  <a:spcPct val="90000"/>
                </a:lnSpc>
                <a:spcBef>
                  <a:spcPct val="0"/>
                </a:spcBef>
                <a:spcAft>
                  <a:spcPct val="0"/>
                </a:spcAft>
              </a:pPr>
              <a:t>57%</a:t>
            </a:fld>
            <a:endParaRPr kumimoji="0" lang="en-US" sz="1400">
              <a:solidFill>
                <a:schemeClr val="tx1"/>
              </a:solidFill>
            </a:endParaRPr>
          </a:p>
        </p:txBody>
      </p:sp>
      <p:sp>
        <p:nvSpPr>
          <p:cNvPr id="916" name="Rectangle 915">
            <a:extLst>
              <a:ext uri="{FF2B5EF4-FFF2-40B4-BE49-F238E27FC236}">
                <a16:creationId xmlns:a16="http://schemas.microsoft.com/office/drawing/2014/main" id="{046F8200-3711-2C95-2790-323992920513}"/>
              </a:ext>
            </a:extLst>
          </p:cNvPr>
          <p:cNvSpPr/>
          <p:nvPr>
            <p:custDataLst>
              <p:tags r:id="rId64"/>
            </p:custDataLst>
          </p:nvPr>
        </p:nvSpPr>
        <p:spPr bwMode="gray">
          <a:xfrm>
            <a:off x="1728788" y="5305425"/>
            <a:ext cx="387350" cy="192088"/>
          </a:xfrm>
          <a:prstGeom prst="rect">
            <a:avLst/>
          </a:prstGeom>
          <a:solidFill>
            <a:srgbClr val="9BC9FF"/>
          </a:solidFill>
          <a:ln w="9525" cap="flat"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E3A88733-EC0D-4100-879C-59D7562C4E64}" type="datetime'''''''''''''''''''2''9''''''%'''''''''''''''''''''''">
              <a:rPr kumimoji="0" lang="en-US" altLang="en-US" sz="1400" smtClean="0">
                <a:solidFill>
                  <a:srgbClr val="000000"/>
                </a:solidFill>
                <a:effectLst/>
              </a:rPr>
              <a:pPr algn="ctr">
                <a:lnSpc>
                  <a:spcPct val="90000"/>
                </a:lnSpc>
                <a:spcBef>
                  <a:spcPct val="0"/>
                </a:spcBef>
                <a:spcAft>
                  <a:spcPct val="0"/>
                </a:spcAft>
              </a:pPr>
              <a:t>29%</a:t>
            </a:fld>
            <a:endParaRPr kumimoji="0" lang="en-US" sz="1400">
              <a:solidFill>
                <a:srgbClr val="000000"/>
              </a:solidFill>
            </a:endParaRPr>
          </a:p>
        </p:txBody>
      </p:sp>
      <p:sp>
        <p:nvSpPr>
          <p:cNvPr id="11" name="Rectangle 10">
            <a:extLst>
              <a:ext uri="{FF2B5EF4-FFF2-40B4-BE49-F238E27FC236}">
                <a16:creationId xmlns:a16="http://schemas.microsoft.com/office/drawing/2014/main" id="{9D079852-B26B-EA09-1056-610F854B1D8F}"/>
              </a:ext>
            </a:extLst>
          </p:cNvPr>
          <p:cNvSpPr/>
          <p:nvPr>
            <p:custDataLst>
              <p:tags r:id="rId65"/>
            </p:custDataLst>
          </p:nvPr>
        </p:nvSpPr>
        <p:spPr bwMode="gray">
          <a:xfrm>
            <a:off x="1728788" y="5572125"/>
            <a:ext cx="387350" cy="192088"/>
          </a:xfrm>
          <a:prstGeom prst="rect">
            <a:avLst/>
          </a:prstGeom>
          <a:noFill/>
          <a:ln w="9525" cap="flat"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t"/>
          <a:lstStyle/>
          <a:p>
            <a:pPr algn="ctr">
              <a:lnSpc>
                <a:spcPct val="90000"/>
              </a:lnSpc>
              <a:spcBef>
                <a:spcPct val="0"/>
              </a:spcBef>
              <a:spcAft>
                <a:spcPct val="0"/>
              </a:spcAft>
            </a:pPr>
            <a:fld id="{7F114286-7697-43D1-8BE3-F48EFE1339D9}" type="datetime'''''''''''''''''''''1''''''''''''''''4''''''''''''''''''''%'''">
              <a:rPr kumimoji="0" lang="en-US" altLang="en-US" sz="1400" smtClean="0">
                <a:solidFill>
                  <a:schemeClr val="tx1"/>
                </a:solidFill>
                <a:effectLst/>
              </a:rPr>
              <a:pPr algn="ctr">
                <a:lnSpc>
                  <a:spcPct val="90000"/>
                </a:lnSpc>
                <a:spcBef>
                  <a:spcPct val="0"/>
                </a:spcBef>
                <a:spcAft>
                  <a:spcPct val="0"/>
                </a:spcAft>
              </a:pPr>
              <a:t>14%</a:t>
            </a:fld>
            <a:endParaRPr kumimoji="0" lang="en-US" sz="1400">
              <a:solidFill>
                <a:schemeClr val="tx1"/>
              </a:solidFill>
            </a:endParaRPr>
          </a:p>
        </p:txBody>
      </p:sp>
      <p:sp>
        <p:nvSpPr>
          <p:cNvPr id="920" name="Rectangle 919">
            <a:extLst>
              <a:ext uri="{FF2B5EF4-FFF2-40B4-BE49-F238E27FC236}">
                <a16:creationId xmlns:a16="http://schemas.microsoft.com/office/drawing/2014/main" id="{D22926F2-A05F-9DC7-8D20-F1799C9863F6}"/>
              </a:ext>
            </a:extLst>
          </p:cNvPr>
          <p:cNvSpPr/>
          <p:nvPr>
            <p:custDataLst>
              <p:tags r:id="rId66"/>
            </p:custDataLst>
          </p:nvPr>
        </p:nvSpPr>
        <p:spPr bwMode="gray">
          <a:xfrm>
            <a:off x="2509838" y="4478338"/>
            <a:ext cx="2794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2104B241-4375-42C7-9356-07E3BA0A68D7}" type="datetime'''''''4''''''''''''.''''''''''''''''''''''''''''''''1'''''''''">
              <a:rPr kumimoji="0" lang="en-US" altLang="en-US" sz="1400" smtClean="0">
                <a:solidFill>
                  <a:schemeClr val="tx1"/>
                </a:solidFill>
                <a:effectLst/>
              </a:rPr>
              <a:pPr algn="ctr">
                <a:lnSpc>
                  <a:spcPct val="90000"/>
                </a:lnSpc>
                <a:spcBef>
                  <a:spcPct val="0"/>
                </a:spcBef>
                <a:spcAft>
                  <a:spcPct val="0"/>
                </a:spcAft>
              </a:pPr>
              <a:t>4.1</a:t>
            </a:fld>
            <a:endParaRPr kumimoji="0" lang="en-US" sz="1400">
              <a:solidFill>
                <a:schemeClr val="tx1"/>
              </a:solidFill>
            </a:endParaRPr>
          </a:p>
        </p:txBody>
      </p:sp>
      <p:cxnSp>
        <p:nvCxnSpPr>
          <p:cNvPr id="50" name="Straight Connector 49">
            <a:extLst>
              <a:ext uri="{FF2B5EF4-FFF2-40B4-BE49-F238E27FC236}">
                <a16:creationId xmlns:a16="http://schemas.microsoft.com/office/drawing/2014/main" id="{B0BDB6DB-16DF-CC0F-AB30-2DF51A395167}"/>
              </a:ext>
            </a:extLst>
          </p:cNvPr>
          <p:cNvCxnSpPr/>
          <p:nvPr>
            <p:custDataLst>
              <p:tags r:id="rId67"/>
            </p:custDataLst>
          </p:nvPr>
        </p:nvCxnSpPr>
        <p:spPr bwMode="auto">
          <a:xfrm flipV="1">
            <a:off x="3578225" y="5275263"/>
            <a:ext cx="322263" cy="271462"/>
          </a:xfrm>
          <a:prstGeom prst="line">
            <a:avLst/>
          </a:prstGeom>
          <a:ln w="3175" cap="flat" cmpd="sng" algn="ctr">
            <a:solidFill>
              <a:schemeClr val="tx1"/>
            </a:solidFill>
            <a:prstDash val="lgDash"/>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765098D1-1C24-448C-7191-1CB2C09CE153}"/>
              </a:ext>
            </a:extLst>
          </p:cNvPr>
          <p:cNvCxnSpPr/>
          <p:nvPr>
            <p:custDataLst>
              <p:tags r:id="rId68"/>
            </p:custDataLst>
          </p:nvPr>
        </p:nvCxnSpPr>
        <p:spPr bwMode="auto">
          <a:xfrm flipV="1">
            <a:off x="3578225" y="5489575"/>
            <a:ext cx="0" cy="57150"/>
          </a:xfrm>
          <a:prstGeom prst="line">
            <a:avLst/>
          </a:prstGeom>
          <a:ln w="3175" cap="flat" cmpd="sng" algn="ctr">
            <a:solidFill>
              <a:schemeClr val="tx1"/>
            </a:solidFill>
            <a:prstDash val="lgDash"/>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AC167913-4C41-B5EF-9C56-57C280433565}"/>
              </a:ext>
            </a:extLst>
          </p:cNvPr>
          <p:cNvCxnSpPr/>
          <p:nvPr>
            <p:custDataLst>
              <p:tags r:id="rId69"/>
            </p:custDataLst>
          </p:nvPr>
        </p:nvCxnSpPr>
        <p:spPr bwMode="auto">
          <a:xfrm flipV="1">
            <a:off x="4303713" y="5195888"/>
            <a:ext cx="322262" cy="79375"/>
          </a:xfrm>
          <a:prstGeom prst="line">
            <a:avLst/>
          </a:prstGeom>
          <a:ln w="3175" cap="flat" cmpd="sng" algn="ctr">
            <a:solidFill>
              <a:schemeClr val="tx1"/>
            </a:solidFill>
            <a:prstDash val="lgDash"/>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D0D1FBBB-A3D0-BF91-AC51-31B7DF06E7DE}"/>
              </a:ext>
            </a:extLst>
          </p:cNvPr>
          <p:cNvCxnSpPr/>
          <p:nvPr>
            <p:custDataLst>
              <p:tags r:id="rId70"/>
            </p:custDataLst>
          </p:nvPr>
        </p:nvCxnSpPr>
        <p:spPr bwMode="auto">
          <a:xfrm>
            <a:off x="5030788" y="5195888"/>
            <a:ext cx="322262" cy="77787"/>
          </a:xfrm>
          <a:prstGeom prst="line">
            <a:avLst/>
          </a:prstGeom>
          <a:ln w="3175" cap="flat" cmpd="sng" algn="ctr">
            <a:solidFill>
              <a:schemeClr val="tx1"/>
            </a:solidFill>
            <a:prstDash val="lgDash"/>
            <a:round/>
            <a:headEnd type="none" w="med" len="med"/>
            <a:tailEnd type="none" w="med" len="med"/>
          </a:ln>
          <a:effectLst/>
        </p:spPr>
        <p:style>
          <a:lnRef idx="1">
            <a:schemeClr val="dk1"/>
          </a:lnRef>
          <a:fillRef idx="0">
            <a:schemeClr val="dk1"/>
          </a:fillRef>
          <a:effectRef idx="0">
            <a:schemeClr val="dk1"/>
          </a:effectRef>
          <a:fontRef idx="minor">
            <a:schemeClr val="tx1"/>
          </a:fontRef>
        </p:style>
      </p:cxnSp>
      <p:graphicFrame>
        <p:nvGraphicFramePr>
          <p:cNvPr id="15" name="Table 14">
            <a:extLst>
              <a:ext uri="{FF2B5EF4-FFF2-40B4-BE49-F238E27FC236}">
                <a16:creationId xmlns:a16="http://schemas.microsoft.com/office/drawing/2014/main" id="{BE17557E-56EF-6DF4-9F5E-E319A542809F}"/>
              </a:ext>
            </a:extLst>
          </p:cNvPr>
          <p:cNvGraphicFramePr>
            <a:graphicFrameLocks noGrp="1"/>
          </p:cNvGraphicFramePr>
          <p:nvPr>
            <p:extLst>
              <p:ext uri="{D42A27DB-BD31-4B8C-83A1-F6EECF244321}">
                <p14:modId xmlns:p14="http://schemas.microsoft.com/office/powerpoint/2010/main" val="347549168"/>
              </p:ext>
            </p:extLst>
          </p:nvPr>
        </p:nvGraphicFramePr>
        <p:xfrm>
          <a:off x="6281737" y="1749903"/>
          <a:ext cx="5570747" cy="4285773"/>
        </p:xfrm>
        <a:graphic>
          <a:graphicData uri="http://schemas.openxmlformats.org/drawingml/2006/table">
            <a:tbl>
              <a:tblPr firstRow="1" bandRow="1">
                <a:tableStyleId>{5C22544A-7EE6-4342-B048-85BDC9FD1C3A}</a:tableStyleId>
              </a:tblPr>
              <a:tblGrid>
                <a:gridCol w="1325629">
                  <a:extLst>
                    <a:ext uri="{9D8B030D-6E8A-4147-A177-3AD203B41FA5}">
                      <a16:colId xmlns:a16="http://schemas.microsoft.com/office/drawing/2014/main" val="3923531282"/>
                    </a:ext>
                  </a:extLst>
                </a:gridCol>
                <a:gridCol w="4245118">
                  <a:extLst>
                    <a:ext uri="{9D8B030D-6E8A-4147-A177-3AD203B41FA5}">
                      <a16:colId xmlns:a16="http://schemas.microsoft.com/office/drawing/2014/main" val="2676165874"/>
                    </a:ext>
                  </a:extLst>
                </a:gridCol>
              </a:tblGrid>
              <a:tr h="1428591">
                <a:tc>
                  <a:txBody>
                    <a:bodyPr/>
                    <a:lstStyle/>
                    <a:p>
                      <a:pPr marL="0" lvl="0" indent="0" algn="l">
                        <a:buNone/>
                      </a:pPr>
                      <a:r>
                        <a:rPr lang="en-US" sz="1400" b="0">
                          <a:solidFill>
                            <a:schemeClr val="tx1"/>
                          </a:solidFill>
                          <a:latin typeface="Segoe UI"/>
                          <a:cs typeface="Segoe UI"/>
                        </a:rPr>
                        <a:t>Non-Renewables</a:t>
                      </a:r>
                      <a:endParaRPr lang="en-MY" sz="1400" b="0">
                        <a:solidFill>
                          <a:schemeClr val="tx1"/>
                        </a:solidFill>
                        <a:latin typeface="Segoe UI"/>
                        <a:cs typeface="Segoe UI"/>
                      </a:endParaRP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bg1">
                        <a:lumMod val="8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a:solidFill>
                            <a:schemeClr val="tx1"/>
                          </a:solidFill>
                          <a:latin typeface="+mn-lt"/>
                          <a:cs typeface="Segoe UI"/>
                        </a:rPr>
                        <a:t>Fossil fuels continue to play a bridging role in meeting near-term demand growth.</a:t>
                      </a:r>
                    </a:p>
                    <a:p>
                      <a:pPr marL="0" lvl="0" indent="0" algn="l">
                        <a:buNone/>
                      </a:pPr>
                      <a:r>
                        <a:rPr lang="en-US" sz="1400" b="0">
                          <a:solidFill>
                            <a:schemeClr val="tx1"/>
                          </a:solidFill>
                          <a:latin typeface="+mn-lt"/>
                          <a:cs typeface="Segoe UI"/>
                        </a:rPr>
                        <a:t>Coal’s share of power generation is projected to peak in the mid-2020s and fall to 0% by 2050 to achieve Vietnam’s Net Zero target</a:t>
                      </a: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2366200889"/>
                  </a:ext>
                </a:extLst>
              </a:tr>
              <a:tr h="1428591">
                <a:tc>
                  <a:txBody>
                    <a:bodyPr/>
                    <a:lstStyle/>
                    <a:p>
                      <a:pPr marL="0" lvl="0" indent="0" algn="l">
                        <a:buNone/>
                      </a:pPr>
                      <a:r>
                        <a:rPr lang="en-US" sz="1400">
                          <a:solidFill>
                            <a:schemeClr val="tx1"/>
                          </a:solidFill>
                          <a:latin typeface="Segoe UI"/>
                          <a:cs typeface="Segoe UI"/>
                        </a:rPr>
                        <a:t>Renewables</a:t>
                      </a:r>
                      <a:endParaRPr lang="en-MY" sz="1400">
                        <a:solidFill>
                          <a:schemeClr val="tx1"/>
                        </a:solidFill>
                        <a:latin typeface="Segoe UI"/>
                        <a:cs typeface="Segoe UI"/>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lvl="0" indent="0" algn="l">
                        <a:buNone/>
                      </a:pPr>
                      <a:r>
                        <a:rPr lang="en-US" sz="1400">
                          <a:solidFill>
                            <a:schemeClr val="tx1"/>
                          </a:solidFill>
                          <a:latin typeface="+mn-lt"/>
                          <a:cs typeface="Segoe UI"/>
                        </a:rPr>
                        <a:t>Renewables are projected to expand their share markedly, supported by aggressive capacity growth in solar, wind, and other clean sources alongside enhanced policy frameworks for electrification and decarbonization.</a:t>
                      </a:r>
                      <a:endParaRPr lang="en-MY" sz="1400">
                        <a:solidFill>
                          <a:schemeClr val="tx1"/>
                        </a:solidFill>
                        <a:latin typeface="Segoe UI"/>
                        <a:cs typeface="Segoe UI"/>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505003236"/>
                  </a:ext>
                </a:extLst>
              </a:tr>
              <a:tr h="1428591">
                <a:tc>
                  <a:txBody>
                    <a:bodyPr/>
                    <a:lstStyle/>
                    <a:p>
                      <a:pPr marL="0" lvl="0" indent="0" algn="l">
                        <a:buNone/>
                      </a:pPr>
                      <a:r>
                        <a:rPr lang="en-US" sz="1400">
                          <a:solidFill>
                            <a:schemeClr val="bg1"/>
                          </a:solidFill>
                          <a:latin typeface="Segoe UI"/>
                          <a:cs typeface="Segoe UI"/>
                        </a:rPr>
                        <a:t>Natural gas</a:t>
                      </a:r>
                      <a:endParaRPr lang="en-MY" sz="1400">
                        <a:solidFill>
                          <a:schemeClr val="bg1"/>
                        </a:solidFill>
                        <a:latin typeface="Segoe UI"/>
                        <a:cs typeface="Segoe UI"/>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3"/>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LNG as a Bridge: Natural gas remains an important transitional and diversification fuel. The country is in a critical transition phase as domestic gas fields deplete, driving a pivot to LNG imports to sustain base-load power.</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1939521823"/>
                  </a:ext>
                </a:extLst>
              </a:tr>
            </a:tbl>
          </a:graphicData>
        </a:graphic>
      </p:graphicFrame>
      <p:sp>
        <p:nvSpPr>
          <p:cNvPr id="19" name="TextBox 18">
            <a:extLst>
              <a:ext uri="{FF2B5EF4-FFF2-40B4-BE49-F238E27FC236}">
                <a16:creationId xmlns:a16="http://schemas.microsoft.com/office/drawing/2014/main" id="{9A9B7AAA-211D-E372-B27D-10014B44FF84}"/>
              </a:ext>
            </a:extLst>
          </p:cNvPr>
          <p:cNvSpPr txBox="1"/>
          <p:nvPr/>
        </p:nvSpPr>
        <p:spPr>
          <a:xfrm>
            <a:off x="1005888" y="2034289"/>
            <a:ext cx="4125911" cy="954107"/>
          </a:xfrm>
          <a:prstGeom prst="rect">
            <a:avLst/>
          </a:prstGeom>
          <a:solidFill>
            <a:schemeClr val="bg1">
              <a:lumMod val="85000"/>
            </a:schemeClr>
          </a:solidFill>
          <a:ln>
            <a:noFill/>
          </a:ln>
        </p:spPr>
        <p:txBody>
          <a:bodyPr wrap="square" lIns="91440" tIns="45720" rIns="91440" bIns="45720" rtlCol="0" anchor="t">
            <a:spAutoFit/>
          </a:bodyPr>
          <a:lstStyle/>
          <a:p>
            <a:pPr lvl="0">
              <a:buSzPct val="100000"/>
            </a:pPr>
            <a:r>
              <a:rPr lang="en-US" sz="1400"/>
              <a:t>Rapid TPES growth will increase costs and ESG pressure, driving demand for energy efficiency services such as ESCO models, industrial retrofits, heat electrification, and energy mgmt. solutions</a:t>
            </a:r>
          </a:p>
        </p:txBody>
      </p:sp>
    </p:spTree>
    <p:extLst>
      <p:ext uri="{BB962C8B-B14F-4D97-AF65-F5344CB8AC3E}">
        <p14:creationId xmlns:p14="http://schemas.microsoft.com/office/powerpoint/2010/main" val="12787430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17F404-E82A-177A-287B-063023B9CE17}"/>
            </a:ext>
          </a:extLst>
        </p:cNvPr>
        <p:cNvGrpSpPr/>
        <p:nvPr/>
      </p:nvGrpSpPr>
      <p:grpSpPr>
        <a:xfrm>
          <a:off x="0" y="0"/>
          <a:ext cx="0" cy="0"/>
          <a:chOff x="0" y="0"/>
          <a:chExt cx="0" cy="0"/>
        </a:xfrm>
      </p:grpSpPr>
      <p:sp>
        <p:nvSpPr>
          <p:cNvPr id="962" name="Rectangle 961">
            <a:extLst>
              <a:ext uri="{FF2B5EF4-FFF2-40B4-BE49-F238E27FC236}">
                <a16:creationId xmlns:a16="http://schemas.microsoft.com/office/drawing/2014/main" id="{6EC1E5B1-DF4F-4557-01D7-C17E3CAFEA88}"/>
              </a:ext>
            </a:extLst>
          </p:cNvPr>
          <p:cNvSpPr/>
          <p:nvPr/>
        </p:nvSpPr>
        <p:spPr>
          <a:xfrm>
            <a:off x="1062038" y="5189013"/>
            <a:ext cx="10795000" cy="880438"/>
          </a:xfrm>
          <a:prstGeom prst="rect">
            <a:avLst/>
          </a:prstGeom>
          <a:solidFill>
            <a:schemeClr val="bg1">
              <a:lumMod val="85000"/>
            </a:schemeClr>
          </a:solidFill>
          <a:ln w="952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a:solidFill>
                  <a:schemeClr val="tx1"/>
                </a:solidFill>
              </a:rPr>
              <a:t>Nguyen </a:t>
            </a:r>
            <a:r>
              <a:rPr lang="en-US" sz="1400" err="1">
                <a:solidFill>
                  <a:schemeClr val="tx1"/>
                </a:solidFill>
              </a:rPr>
              <a:t>Thi</a:t>
            </a:r>
            <a:r>
              <a:rPr lang="en-US" sz="1400">
                <a:solidFill>
                  <a:schemeClr val="tx1"/>
                </a:solidFill>
              </a:rPr>
              <a:t> Lam Giang, Director General of the Department of Energy Efficiency and Sustainable Development:</a:t>
            </a:r>
          </a:p>
          <a:p>
            <a:r>
              <a:rPr lang="en-US" sz="1400" i="1">
                <a:solidFill>
                  <a:schemeClr val="tx1"/>
                </a:solidFill>
              </a:rPr>
              <a:t>“The Vietnam Government has prioritized energy efficiency and conservation. The Vietnam National Energy Efficiency Program, 2019, aims to save ~10% of energy by 2030. Accounting for over 50% of the nation’s total energy consumption, the industrial sector is pivotal in achieving energy conservation goals.”</a:t>
            </a:r>
          </a:p>
          <a:p>
            <a:endParaRPr lang="en-US" sz="1400">
              <a:solidFill>
                <a:schemeClr val="tx1"/>
              </a:solidFill>
            </a:endParaRPr>
          </a:p>
          <a:p>
            <a:endParaRPr kumimoji="1" lang="en-MY" sz="1050">
              <a:solidFill>
                <a:schemeClr val="tx1"/>
              </a:solidFill>
            </a:endParaRPr>
          </a:p>
        </p:txBody>
      </p:sp>
      <p:graphicFrame>
        <p:nvGraphicFramePr>
          <p:cNvPr id="4" name="think-cell data - do not delete" hidden="1">
            <a:extLst>
              <a:ext uri="{FF2B5EF4-FFF2-40B4-BE49-F238E27FC236}">
                <a16:creationId xmlns:a16="http://schemas.microsoft.com/office/drawing/2014/main" id="{1A7462D2-7EBB-DAFD-D403-34960203634E}"/>
              </a:ext>
            </a:extLst>
          </p:cNvPr>
          <p:cNvGraphicFramePr>
            <a:graphicFrameLocks/>
          </p:cNvGraphicFramePr>
          <p:nvPr>
            <p:custDataLst>
              <p:tags r:id="rId1"/>
            </p:custDataLst>
            <p:extLst>
              <p:ext uri="{D42A27DB-BD31-4B8C-83A1-F6EECF244321}">
                <p14:modId xmlns:p14="http://schemas.microsoft.com/office/powerpoint/2010/main" val="250055663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8" imgW="425" imgH="424" progId="TCLayout.ActiveDocument.1">
                  <p:embed/>
                </p:oleObj>
              </mc:Choice>
              <mc:Fallback>
                <p:oleObj name="think-cell Slide" r:id="rId68" imgW="425" imgH="424" progId="TCLayout.ActiveDocument.1">
                  <p:embed/>
                  <p:pic>
                    <p:nvPicPr>
                      <p:cNvPr id="4" name="think-cell data - do not delete" hidden="1">
                        <a:extLst>
                          <a:ext uri="{FF2B5EF4-FFF2-40B4-BE49-F238E27FC236}">
                            <a16:creationId xmlns:a16="http://schemas.microsoft.com/office/drawing/2014/main" id="{1A7462D2-7EBB-DAFD-D403-34960203634E}"/>
                          </a:ext>
                        </a:extLst>
                      </p:cNvPr>
                      <p:cNvPicPr/>
                      <p:nvPr/>
                    </p:nvPicPr>
                    <p:blipFill>
                      <a:blip r:embed="rId69"/>
                      <a:stretch>
                        <a:fillRect/>
                      </a:stretch>
                    </p:blipFill>
                    <p:spPr>
                      <a:xfrm>
                        <a:off x="1588" y="1588"/>
                        <a:ext cx="1588" cy="1588"/>
                      </a:xfrm>
                      <a:prstGeom prst="rect">
                        <a:avLst/>
                      </a:prstGeom>
                    </p:spPr>
                  </p:pic>
                </p:oleObj>
              </mc:Fallback>
            </mc:AlternateContent>
          </a:graphicData>
        </a:graphic>
      </p:graphicFrame>
      <p:sp>
        <p:nvSpPr>
          <p:cNvPr id="5" name="Title 4">
            <a:extLst>
              <a:ext uri="{FF2B5EF4-FFF2-40B4-BE49-F238E27FC236}">
                <a16:creationId xmlns:a16="http://schemas.microsoft.com/office/drawing/2014/main" id="{DF514742-1EEE-D1D7-C1E0-897959640F6B}"/>
              </a:ext>
            </a:extLst>
          </p:cNvPr>
          <p:cNvSpPr>
            <a:spLocks noGrp="1"/>
          </p:cNvSpPr>
          <p:nvPr>
            <p:ph type="title"/>
          </p:nvPr>
        </p:nvSpPr>
        <p:spPr/>
        <p:txBody>
          <a:bodyPr vert="horz" rIns="0"/>
          <a:lstStyle/>
          <a:p>
            <a:r>
              <a:rPr lang="en-US" sz="2000">
                <a:latin typeface="Segoe UI" panose="020B0502040204020203" pitchFamily="34" charset="0"/>
                <a:cs typeface="Segoe UI" panose="020B0502040204020203" pitchFamily="34" charset="0"/>
              </a:rPr>
              <a:t>2.2 Energy Consumption by Sector</a:t>
            </a:r>
            <a:br>
              <a:rPr lang="en-US">
                <a:latin typeface="Segoe UI" panose="020B0502040204020203" pitchFamily="34" charset="0"/>
                <a:cs typeface="Segoe UI" panose="020B0502040204020203" pitchFamily="34" charset="0"/>
              </a:rPr>
            </a:br>
            <a:r>
              <a:rPr lang="en-US" sz="1600">
                <a:latin typeface="Segoe UI" panose="020B0502040204020203" pitchFamily="34" charset="0"/>
                <a:cs typeface="Segoe UI" panose="020B0502040204020203" pitchFamily="34" charset="0"/>
              </a:rPr>
              <a:t>Vietnam’s industrial sector is growing robustly escalating energy demand, particularly for electricity, creating opportunities for energy services such as efficiency optimization, demand-side management,</a:t>
            </a:r>
            <a:r>
              <a:rPr lang="en-MY" sz="1600"/>
              <a:t> and energy infrastructure support</a:t>
            </a:r>
            <a:endParaRPr lang="en-US" sz="1600">
              <a:latin typeface="Segoe UI" panose="020B0502040204020203" pitchFamily="34" charset="0"/>
              <a:cs typeface="Segoe UI" panose="020B0502040204020203" pitchFamily="34" charset="0"/>
            </a:endParaRPr>
          </a:p>
        </p:txBody>
      </p:sp>
      <p:sp>
        <p:nvSpPr>
          <p:cNvPr id="43" name="TextBox 42">
            <a:extLst>
              <a:ext uri="{FF2B5EF4-FFF2-40B4-BE49-F238E27FC236}">
                <a16:creationId xmlns:a16="http://schemas.microsoft.com/office/drawing/2014/main" id="{EA145777-A11E-5F8B-EFB4-67DA637B0808}"/>
              </a:ext>
            </a:extLst>
          </p:cNvPr>
          <p:cNvSpPr txBox="1"/>
          <p:nvPr/>
        </p:nvSpPr>
        <p:spPr>
          <a:xfrm>
            <a:off x="340272" y="6057376"/>
            <a:ext cx="11516765" cy="400110"/>
          </a:xfrm>
          <a:prstGeom prst="rect">
            <a:avLst/>
          </a:prstGeom>
          <a:noFill/>
        </p:spPr>
        <p:txBody>
          <a:bodyPr wrap="square">
            <a:spAutoFit/>
          </a:bodyPr>
          <a:lstStyle/>
          <a:p>
            <a:r>
              <a:rPr lang="en-GB" sz="1000">
                <a:ea typeface="Meiryo UI"/>
                <a:cs typeface="Times New Roman" panose="02020603050405020304" pitchFamily="18" charset="0"/>
              </a:rPr>
              <a:t>EJ = 1,000,000 TJ. 1 </a:t>
            </a:r>
            <a:r>
              <a:rPr lang="en-US" sz="1000">
                <a:ea typeface="Meiryo UI"/>
                <a:cs typeface="Times New Roman" panose="02020603050405020304" pitchFamily="18" charset="0"/>
              </a:rPr>
              <a:t>terajoule is a quantity of energy, equal to 277.8 terawatt hours (TWh), 23.88 million </a:t>
            </a:r>
            <a:r>
              <a:rPr lang="en-US" sz="1000" err="1">
                <a:ea typeface="Meiryo UI"/>
                <a:cs typeface="Times New Roman" panose="02020603050405020304" pitchFamily="18" charset="0"/>
              </a:rPr>
              <a:t>tonne</a:t>
            </a:r>
            <a:r>
              <a:rPr lang="en-US" sz="1000">
                <a:ea typeface="Meiryo UI"/>
                <a:cs typeface="Times New Roman" panose="02020603050405020304" pitchFamily="18" charset="0"/>
              </a:rPr>
              <a:t>(s) of oil equivalent (Mtoe), 34.12 million </a:t>
            </a:r>
            <a:r>
              <a:rPr lang="en-US" sz="1000" err="1">
                <a:ea typeface="Meiryo UI"/>
                <a:cs typeface="Times New Roman" panose="02020603050405020304" pitchFamily="18" charset="0"/>
              </a:rPr>
              <a:t>tonne</a:t>
            </a:r>
            <a:r>
              <a:rPr lang="en-US" sz="1000">
                <a:ea typeface="Meiryo UI"/>
                <a:cs typeface="Times New Roman" panose="02020603050405020304" pitchFamily="18" charset="0"/>
              </a:rPr>
              <a:t>(s) of coal equivalent (Mtce)</a:t>
            </a:r>
            <a:r>
              <a:rPr lang="en-GB" sz="1000">
                <a:ea typeface="Meiryo UI"/>
                <a:cs typeface="Times New Roman" panose="02020603050405020304" pitchFamily="18" charset="0"/>
              </a:rPr>
              <a:t> </a:t>
            </a:r>
          </a:p>
          <a:p>
            <a:r>
              <a:rPr lang="en-GB" sz="1000">
                <a:ea typeface="Meiryo UI"/>
                <a:cs typeface="Times New Roman" panose="02020603050405020304" pitchFamily="18" charset="0"/>
              </a:rPr>
              <a:t>Source: International Energy Agency, </a:t>
            </a:r>
            <a:r>
              <a:rPr lang="en-US" sz="1000">
                <a:ea typeface="Meiryo UI"/>
                <a:cs typeface="Times New Roman" panose="02020603050405020304" pitchFamily="18" charset="0"/>
              </a:rPr>
              <a:t>Vietnam National Program on Energy  Efficiency and Conservation for 2019-2030, YCP Estimates</a:t>
            </a:r>
            <a:endParaRPr lang="en-GB" sz="1000">
              <a:ea typeface="Meiryo UI"/>
              <a:cs typeface="Times New Roman" panose="02020603050405020304" pitchFamily="18" charset="0"/>
            </a:endParaRPr>
          </a:p>
        </p:txBody>
      </p:sp>
      <p:grpSp>
        <p:nvGrpSpPr>
          <p:cNvPr id="63" name="グループ化 64">
            <a:extLst>
              <a:ext uri="{FF2B5EF4-FFF2-40B4-BE49-F238E27FC236}">
                <a16:creationId xmlns:a16="http://schemas.microsoft.com/office/drawing/2014/main" id="{CDCF93CC-522E-BD80-8697-D694997C2F00}"/>
              </a:ext>
            </a:extLst>
          </p:cNvPr>
          <p:cNvGrpSpPr/>
          <p:nvPr/>
        </p:nvGrpSpPr>
        <p:grpSpPr>
          <a:xfrm>
            <a:off x="370205" y="1253287"/>
            <a:ext cx="5547995" cy="407556"/>
            <a:chOff x="455612" y="1382529"/>
            <a:chExt cx="4113213" cy="655821"/>
          </a:xfrm>
          <a:noFill/>
        </p:grpSpPr>
        <p:sp>
          <p:nvSpPr>
            <p:cNvPr id="960" name="ColumnHeader">
              <a:extLst>
                <a:ext uri="{FF2B5EF4-FFF2-40B4-BE49-F238E27FC236}">
                  <a16:creationId xmlns:a16="http://schemas.microsoft.com/office/drawing/2014/main" id="{EE2AECF0-6FE4-3A16-11BE-79FC73517588}"/>
                </a:ext>
              </a:extLst>
            </p:cNvPr>
            <p:cNvSpPr>
              <a:spLocks noChangeArrowheads="1"/>
            </p:cNvSpPr>
            <p:nvPr/>
          </p:nvSpPr>
          <p:spPr bwMode="gray">
            <a:xfrm>
              <a:off x="455613" y="1382529"/>
              <a:ext cx="4113212" cy="643839"/>
            </a:xfrm>
            <a:prstGeom prst="rect">
              <a:avLst/>
            </a:prstGeom>
            <a:grpFill/>
            <a:ln w="9525" algn="ctr">
              <a:noFill/>
              <a:miter lim="800000"/>
              <a:headEnd type="none" w="lg" len="lg"/>
              <a:tailEnd type="none" w="lg" len="lg"/>
            </a:ln>
            <a:effectLst/>
          </p:spPr>
          <p:txBody>
            <a:bodyPr lIns="0" tIns="91440" rIns="0" bIns="91440" anchor="b">
              <a:spAutoFit/>
            </a:bodyPr>
            <a:lstStyle/>
            <a:p>
              <a:pPr algn="ctr"/>
              <a:r>
                <a:rPr lang="en-US" sz="1400">
                  <a:latin typeface="Segoe UI" panose="020B0502040204020203" pitchFamily="34" charset="0"/>
                  <a:cs typeface="Segoe UI" panose="020B0502040204020203" pitchFamily="34" charset="0"/>
                </a:rPr>
                <a:t>Total Final Consumption By Sector</a:t>
              </a:r>
            </a:p>
          </p:txBody>
        </p:sp>
        <p:cxnSp>
          <p:nvCxnSpPr>
            <p:cNvPr id="961" name="直線コネクタ 66">
              <a:extLst>
                <a:ext uri="{FF2B5EF4-FFF2-40B4-BE49-F238E27FC236}">
                  <a16:creationId xmlns:a16="http://schemas.microsoft.com/office/drawing/2014/main" id="{874A51B1-1CD7-D4D7-40B8-300F9C175EE4}"/>
                </a:ext>
              </a:extLst>
            </p:cNvPr>
            <p:cNvCxnSpPr/>
            <p:nvPr/>
          </p:nvCxnSpPr>
          <p:spPr>
            <a:xfrm>
              <a:off x="455612" y="2038350"/>
              <a:ext cx="4113212"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965" name="グループ化 64">
            <a:extLst>
              <a:ext uri="{FF2B5EF4-FFF2-40B4-BE49-F238E27FC236}">
                <a16:creationId xmlns:a16="http://schemas.microsoft.com/office/drawing/2014/main" id="{82BD7B61-606D-48E0-E759-5EECD76ED875}"/>
              </a:ext>
            </a:extLst>
          </p:cNvPr>
          <p:cNvGrpSpPr/>
          <p:nvPr/>
        </p:nvGrpSpPr>
        <p:grpSpPr>
          <a:xfrm>
            <a:off x="6273800" y="1257615"/>
            <a:ext cx="5547994" cy="407556"/>
            <a:chOff x="455612" y="1382529"/>
            <a:chExt cx="4113213" cy="655821"/>
          </a:xfrm>
          <a:noFill/>
        </p:grpSpPr>
        <p:sp>
          <p:nvSpPr>
            <p:cNvPr id="966" name="ColumnHeader">
              <a:extLst>
                <a:ext uri="{FF2B5EF4-FFF2-40B4-BE49-F238E27FC236}">
                  <a16:creationId xmlns:a16="http://schemas.microsoft.com/office/drawing/2014/main" id="{AC0F0E1A-4DAB-0C27-D2F1-083F6778EDD7}"/>
                </a:ext>
              </a:extLst>
            </p:cNvPr>
            <p:cNvSpPr>
              <a:spLocks noChangeArrowheads="1"/>
            </p:cNvSpPr>
            <p:nvPr/>
          </p:nvSpPr>
          <p:spPr bwMode="gray">
            <a:xfrm>
              <a:off x="455613" y="1382529"/>
              <a:ext cx="4113212" cy="643839"/>
            </a:xfrm>
            <a:prstGeom prst="rect">
              <a:avLst/>
            </a:prstGeom>
            <a:grpFill/>
            <a:ln w="9525" algn="ctr">
              <a:noFill/>
              <a:miter lim="800000"/>
              <a:headEnd type="none" w="lg" len="lg"/>
              <a:tailEnd type="none" w="lg" len="lg"/>
            </a:ln>
            <a:effectLst/>
          </p:spPr>
          <p:txBody>
            <a:bodyPr lIns="0" tIns="91440" rIns="0" bIns="91440" anchor="b">
              <a:spAutoFit/>
            </a:bodyPr>
            <a:lstStyle/>
            <a:p>
              <a:pPr algn="ctr"/>
              <a:r>
                <a:rPr lang="en-US" sz="1400">
                  <a:latin typeface="Segoe UI" panose="020B0502040204020203" pitchFamily="34" charset="0"/>
                  <a:cs typeface="Segoe UI" panose="020B0502040204020203" pitchFamily="34" charset="0"/>
                </a:rPr>
                <a:t>Energy Consumption by Industrial Sub-sector (2020)</a:t>
              </a:r>
            </a:p>
          </p:txBody>
        </p:sp>
        <p:cxnSp>
          <p:nvCxnSpPr>
            <p:cNvPr id="967" name="直線コネクタ 66">
              <a:extLst>
                <a:ext uri="{FF2B5EF4-FFF2-40B4-BE49-F238E27FC236}">
                  <a16:creationId xmlns:a16="http://schemas.microsoft.com/office/drawing/2014/main" id="{759EBF06-FF21-E4B1-CB37-5A2A25837584}"/>
                </a:ext>
              </a:extLst>
            </p:cNvPr>
            <p:cNvCxnSpPr/>
            <p:nvPr/>
          </p:nvCxnSpPr>
          <p:spPr>
            <a:xfrm>
              <a:off x="455612" y="2038350"/>
              <a:ext cx="4113212"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968" name="TextBox 967">
            <a:extLst>
              <a:ext uri="{FF2B5EF4-FFF2-40B4-BE49-F238E27FC236}">
                <a16:creationId xmlns:a16="http://schemas.microsoft.com/office/drawing/2014/main" id="{C1432E74-75F9-3AB3-B6EA-15DDDCC06AD0}"/>
              </a:ext>
            </a:extLst>
          </p:cNvPr>
          <p:cNvSpPr txBox="1"/>
          <p:nvPr/>
        </p:nvSpPr>
        <p:spPr>
          <a:xfrm>
            <a:off x="370205" y="1739410"/>
            <a:ext cx="1409700" cy="307777"/>
          </a:xfrm>
          <a:prstGeom prst="rect">
            <a:avLst/>
          </a:prstGeom>
          <a:noFill/>
        </p:spPr>
        <p:txBody>
          <a:bodyPr wrap="square" rtlCol="0">
            <a:spAutoFit/>
          </a:bodyPr>
          <a:lstStyle/>
          <a:p>
            <a:r>
              <a:rPr lang="en-US" sz="1400">
                <a:latin typeface="Segoe UI" panose="020B0502040204020203" pitchFamily="34" charset="0"/>
                <a:cs typeface="Segoe UI" panose="020B0502040204020203" pitchFamily="34" charset="0"/>
              </a:rPr>
              <a:t>Unit: EJ</a:t>
            </a:r>
          </a:p>
        </p:txBody>
      </p:sp>
      <p:cxnSp>
        <p:nvCxnSpPr>
          <p:cNvPr id="68" name="Straight Connector 67">
            <a:extLst>
              <a:ext uri="{FF2B5EF4-FFF2-40B4-BE49-F238E27FC236}">
                <a16:creationId xmlns:a16="http://schemas.microsoft.com/office/drawing/2014/main" id="{88E72284-0051-B569-8A66-D46B98D0CC42}"/>
              </a:ext>
            </a:extLst>
          </p:cNvPr>
          <p:cNvCxnSpPr/>
          <p:nvPr>
            <p:custDataLst>
              <p:tags r:id="rId2"/>
            </p:custDataLst>
          </p:nvPr>
        </p:nvCxnSpPr>
        <p:spPr bwMode="gray">
          <a:xfrm>
            <a:off x="839788" y="4132263"/>
            <a:ext cx="5078413" cy="0"/>
          </a:xfrm>
          <a:prstGeom prst="line">
            <a:avLst/>
          </a:prstGeom>
          <a:ln w="3175" cap="flat" cmpd="sng" algn="ctr">
            <a:solidFill>
              <a:srgbClr val="D6D7D9"/>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5F7B7892-3AEB-3B79-9CD3-A5086D8AB3E5}"/>
              </a:ext>
            </a:extLst>
          </p:cNvPr>
          <p:cNvCxnSpPr/>
          <p:nvPr>
            <p:custDataLst>
              <p:tags r:id="rId3"/>
            </p:custDataLst>
          </p:nvPr>
        </p:nvCxnSpPr>
        <p:spPr bwMode="gray">
          <a:xfrm>
            <a:off x="839788" y="3670300"/>
            <a:ext cx="5078413" cy="0"/>
          </a:xfrm>
          <a:prstGeom prst="line">
            <a:avLst/>
          </a:prstGeom>
          <a:ln w="3175" cap="flat" cmpd="sng" algn="ctr">
            <a:solidFill>
              <a:srgbClr val="D6D7D9"/>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0" name="Straight Connector 69">
            <a:extLst>
              <a:ext uri="{FF2B5EF4-FFF2-40B4-BE49-F238E27FC236}">
                <a16:creationId xmlns:a16="http://schemas.microsoft.com/office/drawing/2014/main" id="{EF3FD371-B479-C6D0-E215-0C3E9BE183D3}"/>
              </a:ext>
            </a:extLst>
          </p:cNvPr>
          <p:cNvCxnSpPr/>
          <p:nvPr>
            <p:custDataLst>
              <p:tags r:id="rId4"/>
            </p:custDataLst>
          </p:nvPr>
        </p:nvCxnSpPr>
        <p:spPr bwMode="gray">
          <a:xfrm>
            <a:off x="839788" y="3206750"/>
            <a:ext cx="5078413" cy="0"/>
          </a:xfrm>
          <a:prstGeom prst="line">
            <a:avLst/>
          </a:prstGeom>
          <a:ln w="3175" cap="flat" cmpd="sng" algn="ctr">
            <a:solidFill>
              <a:srgbClr val="D6D7D9"/>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1" name="Straight Connector 70">
            <a:extLst>
              <a:ext uri="{FF2B5EF4-FFF2-40B4-BE49-F238E27FC236}">
                <a16:creationId xmlns:a16="http://schemas.microsoft.com/office/drawing/2014/main" id="{6454A587-D1BF-7609-70A7-4D589E2829C8}"/>
              </a:ext>
            </a:extLst>
          </p:cNvPr>
          <p:cNvCxnSpPr/>
          <p:nvPr>
            <p:custDataLst>
              <p:tags r:id="rId5"/>
            </p:custDataLst>
          </p:nvPr>
        </p:nvCxnSpPr>
        <p:spPr bwMode="gray">
          <a:xfrm>
            <a:off x="839788" y="2744788"/>
            <a:ext cx="5078413" cy="0"/>
          </a:xfrm>
          <a:prstGeom prst="line">
            <a:avLst/>
          </a:prstGeom>
          <a:ln w="3175" cap="flat" cmpd="sng" algn="ctr">
            <a:solidFill>
              <a:srgbClr val="D6D7D9"/>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2" name="Straight Connector 71">
            <a:extLst>
              <a:ext uri="{FF2B5EF4-FFF2-40B4-BE49-F238E27FC236}">
                <a16:creationId xmlns:a16="http://schemas.microsoft.com/office/drawing/2014/main" id="{CD7C6CCD-C550-82BC-C096-A3A35F769511}"/>
              </a:ext>
            </a:extLst>
          </p:cNvPr>
          <p:cNvCxnSpPr/>
          <p:nvPr>
            <p:custDataLst>
              <p:tags r:id="rId6"/>
            </p:custDataLst>
          </p:nvPr>
        </p:nvCxnSpPr>
        <p:spPr bwMode="gray">
          <a:xfrm>
            <a:off x="839788" y="2281238"/>
            <a:ext cx="5078413" cy="0"/>
          </a:xfrm>
          <a:prstGeom prst="line">
            <a:avLst/>
          </a:prstGeom>
          <a:ln w="3175" cap="flat" cmpd="sng" algn="ctr">
            <a:solidFill>
              <a:srgbClr val="D6D7D9"/>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graphicFrame>
        <p:nvGraphicFramePr>
          <p:cNvPr id="62" name="Chart 61">
            <a:extLst>
              <a:ext uri="{FF2B5EF4-FFF2-40B4-BE49-F238E27FC236}">
                <a16:creationId xmlns:a16="http://schemas.microsoft.com/office/drawing/2014/main" id="{EEE7591B-7843-8FB5-5F17-B90D914D49D4}"/>
              </a:ext>
            </a:extLst>
          </p:cNvPr>
          <p:cNvGraphicFramePr/>
          <p:nvPr>
            <p:custDataLst>
              <p:tags r:id="rId7"/>
            </p:custDataLst>
            <p:extLst>
              <p:ext uri="{D42A27DB-BD31-4B8C-83A1-F6EECF244321}">
                <p14:modId xmlns:p14="http://schemas.microsoft.com/office/powerpoint/2010/main" val="2984442711"/>
              </p:ext>
            </p:extLst>
          </p:nvPr>
        </p:nvGraphicFramePr>
        <p:xfrm>
          <a:off x="757238" y="2198688"/>
          <a:ext cx="5243512" cy="2479675"/>
        </p:xfrm>
        <a:graphic>
          <a:graphicData uri="http://schemas.openxmlformats.org/drawingml/2006/chart">
            <c:chart xmlns:c="http://schemas.openxmlformats.org/drawingml/2006/chart" xmlns:r="http://schemas.openxmlformats.org/officeDocument/2006/relationships" r:id="rId70"/>
          </a:graphicData>
        </a:graphic>
      </p:graphicFrame>
      <p:sp>
        <p:nvSpPr>
          <p:cNvPr id="995" name="Rectangle 994">
            <a:extLst>
              <a:ext uri="{FF2B5EF4-FFF2-40B4-BE49-F238E27FC236}">
                <a16:creationId xmlns:a16="http://schemas.microsoft.com/office/drawing/2014/main" id="{B0D28A47-863C-2A33-1408-691F3765F4F8}"/>
              </a:ext>
            </a:extLst>
          </p:cNvPr>
          <p:cNvSpPr/>
          <p:nvPr>
            <p:custDataLst>
              <p:tags r:id="rId8"/>
            </p:custDataLst>
          </p:nvPr>
        </p:nvSpPr>
        <p:spPr bwMode="gray">
          <a:xfrm>
            <a:off x="434975" y="4505325"/>
            <a:ext cx="2286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fld id="{CE6EDCBD-C640-4140-BE78-65651E31212A}" type="datetime'''0''''''''''.''''''0'''''''''''''''''''''''''''''''''''''">
              <a:rPr kumimoji="0" lang="en-US" altLang="en-US" sz="1400" smtClean="0">
                <a:solidFill>
                  <a:schemeClr val="tx1"/>
                </a:solidFill>
              </a:rPr>
              <a:pPr algn="r">
                <a:lnSpc>
                  <a:spcPct val="90000"/>
                </a:lnSpc>
                <a:spcBef>
                  <a:spcPct val="0"/>
                </a:spcBef>
                <a:spcAft>
                  <a:spcPct val="0"/>
                </a:spcAft>
              </a:pPr>
              <a:t>0.0</a:t>
            </a:fld>
            <a:endParaRPr kumimoji="0" lang="en-US" sz="1400">
              <a:solidFill>
                <a:schemeClr val="tx1"/>
              </a:solidFill>
              <a:sym typeface="Segoe UI" panose="020B0502040204020203" pitchFamily="34" charset="0"/>
            </a:endParaRPr>
          </a:p>
        </p:txBody>
      </p:sp>
      <p:sp>
        <p:nvSpPr>
          <p:cNvPr id="997" name="Rectangle 996">
            <a:extLst>
              <a:ext uri="{FF2B5EF4-FFF2-40B4-BE49-F238E27FC236}">
                <a16:creationId xmlns:a16="http://schemas.microsoft.com/office/drawing/2014/main" id="{62A70D91-0981-F3F7-C8DF-2BACEAACF3C5}"/>
              </a:ext>
            </a:extLst>
          </p:cNvPr>
          <p:cNvSpPr/>
          <p:nvPr>
            <p:custDataLst>
              <p:tags r:id="rId9"/>
            </p:custDataLst>
          </p:nvPr>
        </p:nvSpPr>
        <p:spPr bwMode="gray">
          <a:xfrm>
            <a:off x="434975" y="4041775"/>
            <a:ext cx="2286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fld id="{88CB094E-8DFF-4A8B-BD53-47BCAA569B51}" type="datetime'2''''''''''''''''''''''''''''''''''''.''''''''''''''''''''0'''">
              <a:rPr kumimoji="0" lang="en-US" altLang="en-US" sz="1400" smtClean="0">
                <a:solidFill>
                  <a:schemeClr val="tx1"/>
                </a:solidFill>
              </a:rPr>
              <a:pPr algn="r">
                <a:lnSpc>
                  <a:spcPct val="90000"/>
                </a:lnSpc>
                <a:spcBef>
                  <a:spcPct val="0"/>
                </a:spcBef>
                <a:spcAft>
                  <a:spcPct val="0"/>
                </a:spcAft>
              </a:pPr>
              <a:t>2.0</a:t>
            </a:fld>
            <a:endParaRPr kumimoji="0" lang="en-US" sz="1400">
              <a:solidFill>
                <a:schemeClr val="tx1"/>
              </a:solidFill>
              <a:sym typeface="Segoe UI" panose="020B0502040204020203" pitchFamily="34" charset="0"/>
            </a:endParaRPr>
          </a:p>
        </p:txBody>
      </p:sp>
      <p:sp>
        <p:nvSpPr>
          <p:cNvPr id="999" name="Rectangle 998">
            <a:extLst>
              <a:ext uri="{FF2B5EF4-FFF2-40B4-BE49-F238E27FC236}">
                <a16:creationId xmlns:a16="http://schemas.microsoft.com/office/drawing/2014/main" id="{96A57AC9-258A-08FC-1320-46E8348AC920}"/>
              </a:ext>
            </a:extLst>
          </p:cNvPr>
          <p:cNvSpPr/>
          <p:nvPr>
            <p:custDataLst>
              <p:tags r:id="rId10"/>
            </p:custDataLst>
          </p:nvPr>
        </p:nvSpPr>
        <p:spPr bwMode="gray">
          <a:xfrm>
            <a:off x="434975" y="3579813"/>
            <a:ext cx="2286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fld id="{4262E3F3-6B71-4CD4-BCE0-972C3DE997AF}" type="datetime'''''''''4''.''''''''''''''''0'''''''''">
              <a:rPr kumimoji="0" lang="en-US" altLang="en-US" sz="1400" smtClean="0">
                <a:solidFill>
                  <a:schemeClr val="tx1"/>
                </a:solidFill>
              </a:rPr>
              <a:pPr algn="r">
                <a:lnSpc>
                  <a:spcPct val="90000"/>
                </a:lnSpc>
                <a:spcBef>
                  <a:spcPct val="0"/>
                </a:spcBef>
                <a:spcAft>
                  <a:spcPct val="0"/>
                </a:spcAft>
              </a:pPr>
              <a:t>4.0</a:t>
            </a:fld>
            <a:endParaRPr kumimoji="0" lang="en-US" sz="1400">
              <a:solidFill>
                <a:schemeClr val="tx1"/>
              </a:solidFill>
              <a:sym typeface="Segoe UI" panose="020B0502040204020203" pitchFamily="34" charset="0"/>
            </a:endParaRPr>
          </a:p>
        </p:txBody>
      </p:sp>
      <p:sp>
        <p:nvSpPr>
          <p:cNvPr id="1001" name="Rectangle 1000">
            <a:extLst>
              <a:ext uri="{FF2B5EF4-FFF2-40B4-BE49-F238E27FC236}">
                <a16:creationId xmlns:a16="http://schemas.microsoft.com/office/drawing/2014/main" id="{D0E8E896-41B7-9CD2-F20B-65087E27FA40}"/>
              </a:ext>
            </a:extLst>
          </p:cNvPr>
          <p:cNvSpPr/>
          <p:nvPr>
            <p:custDataLst>
              <p:tags r:id="rId11"/>
            </p:custDataLst>
          </p:nvPr>
        </p:nvSpPr>
        <p:spPr bwMode="gray">
          <a:xfrm>
            <a:off x="434975" y="3116263"/>
            <a:ext cx="2286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fld id="{56F047AA-538C-41EF-8C5A-25765F16379E}" type="datetime'''6''''''''''''''''''''''''''''.''''''''''''''0'''''''''''''">
              <a:rPr kumimoji="0" lang="en-US" altLang="en-US" sz="1400" smtClean="0">
                <a:solidFill>
                  <a:schemeClr val="tx1"/>
                </a:solidFill>
              </a:rPr>
              <a:pPr algn="r">
                <a:lnSpc>
                  <a:spcPct val="90000"/>
                </a:lnSpc>
                <a:spcBef>
                  <a:spcPct val="0"/>
                </a:spcBef>
                <a:spcAft>
                  <a:spcPct val="0"/>
                </a:spcAft>
              </a:pPr>
              <a:t>6.0</a:t>
            </a:fld>
            <a:endParaRPr kumimoji="0" lang="en-US" sz="1400">
              <a:solidFill>
                <a:schemeClr val="tx1"/>
              </a:solidFill>
              <a:sym typeface="Segoe UI" panose="020B0502040204020203" pitchFamily="34" charset="0"/>
            </a:endParaRPr>
          </a:p>
        </p:txBody>
      </p:sp>
      <p:sp>
        <p:nvSpPr>
          <p:cNvPr id="1003" name="Rectangle 1002">
            <a:extLst>
              <a:ext uri="{FF2B5EF4-FFF2-40B4-BE49-F238E27FC236}">
                <a16:creationId xmlns:a16="http://schemas.microsoft.com/office/drawing/2014/main" id="{CB22B319-3013-E1D3-3E72-A4D7A2AB8224}"/>
              </a:ext>
            </a:extLst>
          </p:cNvPr>
          <p:cNvSpPr/>
          <p:nvPr>
            <p:custDataLst>
              <p:tags r:id="rId12"/>
            </p:custDataLst>
          </p:nvPr>
        </p:nvSpPr>
        <p:spPr bwMode="gray">
          <a:xfrm>
            <a:off x="434975" y="2654300"/>
            <a:ext cx="2286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fld id="{B2F52BD3-5B41-40E2-9EDB-8D7F254B3788}" type="datetime'''''''''''8''''''''''''.0'''''''''''">
              <a:rPr kumimoji="0" lang="en-US" altLang="en-US" sz="1400" smtClean="0">
                <a:solidFill>
                  <a:schemeClr val="tx1"/>
                </a:solidFill>
              </a:rPr>
              <a:pPr algn="r">
                <a:lnSpc>
                  <a:spcPct val="90000"/>
                </a:lnSpc>
                <a:spcBef>
                  <a:spcPct val="0"/>
                </a:spcBef>
                <a:spcAft>
                  <a:spcPct val="0"/>
                </a:spcAft>
              </a:pPr>
              <a:t>8.0</a:t>
            </a:fld>
            <a:endParaRPr kumimoji="0" lang="en-US" sz="1400">
              <a:solidFill>
                <a:schemeClr val="tx1"/>
              </a:solidFill>
              <a:sym typeface="Segoe UI" panose="020B0502040204020203" pitchFamily="34" charset="0"/>
            </a:endParaRPr>
          </a:p>
        </p:txBody>
      </p:sp>
      <p:sp>
        <p:nvSpPr>
          <p:cNvPr id="1009" name="Rectangle 1008">
            <a:extLst>
              <a:ext uri="{FF2B5EF4-FFF2-40B4-BE49-F238E27FC236}">
                <a16:creationId xmlns:a16="http://schemas.microsoft.com/office/drawing/2014/main" id="{CB51E0FE-CF70-805E-5E80-1807D8C97FC7}"/>
              </a:ext>
            </a:extLst>
          </p:cNvPr>
          <p:cNvSpPr/>
          <p:nvPr>
            <p:custDataLst>
              <p:tags r:id="rId13"/>
            </p:custDataLst>
          </p:nvPr>
        </p:nvSpPr>
        <p:spPr bwMode="gray">
          <a:xfrm>
            <a:off x="339725" y="2190750"/>
            <a:ext cx="3238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fld id="{B23715E4-7E4E-42D7-AAE2-DB18DF617A3C}" type="datetime'''1''''''''0''''''''''''''''''''''''''.''0'''''''''">
              <a:rPr kumimoji="0" lang="en-US" altLang="en-US" sz="1400" smtClean="0">
                <a:solidFill>
                  <a:schemeClr val="tx1"/>
                </a:solidFill>
                <a:effectLst/>
                <a:sym typeface="Segoe UI" panose="020B0502040204020203" pitchFamily="34" charset="0"/>
              </a:rPr>
              <a:pPr algn="r">
                <a:lnSpc>
                  <a:spcPct val="90000"/>
                </a:lnSpc>
                <a:spcBef>
                  <a:spcPct val="0"/>
                </a:spcBef>
                <a:spcAft>
                  <a:spcPct val="0"/>
                </a:spcAft>
              </a:pPr>
              <a:t>10.0</a:t>
            </a:fld>
            <a:endParaRPr kumimoji="0" lang="en-US" sz="1400">
              <a:solidFill>
                <a:schemeClr val="tx1"/>
              </a:solidFill>
              <a:sym typeface="Segoe UI" panose="020B0502040204020203" pitchFamily="34" charset="0"/>
            </a:endParaRPr>
          </a:p>
        </p:txBody>
      </p:sp>
      <p:cxnSp>
        <p:nvCxnSpPr>
          <p:cNvPr id="21" name="Straight Connector 20">
            <a:extLst>
              <a:ext uri="{FF2B5EF4-FFF2-40B4-BE49-F238E27FC236}">
                <a16:creationId xmlns:a16="http://schemas.microsoft.com/office/drawing/2014/main" id="{1D730C76-4158-3559-74D5-C03817B40404}"/>
              </a:ext>
            </a:extLst>
          </p:cNvPr>
          <p:cNvCxnSpPr/>
          <p:nvPr>
            <p:custDataLst>
              <p:tags r:id="rId14"/>
            </p:custDataLst>
          </p:nvPr>
        </p:nvCxnSpPr>
        <p:spPr bwMode="white">
          <a:xfrm>
            <a:off x="5353050" y="3119438"/>
            <a:ext cx="403225" cy="0"/>
          </a:xfrm>
          <a:prstGeom prst="line">
            <a:avLst/>
          </a:prstGeom>
          <a:ln w="12700" cap="flat" cmpd="sng" algn="ctr">
            <a:solidFill>
              <a:schemeClr val="bg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F1D4A630-C1B8-65D1-52E0-531345791B06}"/>
              </a:ext>
            </a:extLst>
          </p:cNvPr>
          <p:cNvCxnSpPr/>
          <p:nvPr>
            <p:custDataLst>
              <p:tags r:id="rId15"/>
            </p:custDataLst>
          </p:nvPr>
        </p:nvCxnSpPr>
        <p:spPr bwMode="white">
          <a:xfrm>
            <a:off x="4627563" y="3590925"/>
            <a:ext cx="403225" cy="0"/>
          </a:xfrm>
          <a:prstGeom prst="line">
            <a:avLst/>
          </a:prstGeom>
          <a:ln w="12700" cap="flat" cmpd="sng" algn="ctr">
            <a:solidFill>
              <a:schemeClr val="bg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3B02FD86-8BE0-88D9-263E-E8821406BBCC}"/>
              </a:ext>
            </a:extLst>
          </p:cNvPr>
          <p:cNvCxnSpPr/>
          <p:nvPr>
            <p:custDataLst>
              <p:tags r:id="rId16"/>
            </p:custDataLst>
          </p:nvPr>
        </p:nvCxnSpPr>
        <p:spPr bwMode="white">
          <a:xfrm>
            <a:off x="3902075" y="3906838"/>
            <a:ext cx="403225" cy="0"/>
          </a:xfrm>
          <a:prstGeom prst="line">
            <a:avLst/>
          </a:prstGeom>
          <a:ln w="12700" cap="flat" cmpd="sng" algn="ctr">
            <a:solidFill>
              <a:schemeClr val="bg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F9259D44-5710-9A25-1718-373C6CD9ABDE}"/>
              </a:ext>
            </a:extLst>
          </p:cNvPr>
          <p:cNvCxnSpPr/>
          <p:nvPr>
            <p:custDataLst>
              <p:tags r:id="rId17"/>
            </p:custDataLst>
          </p:nvPr>
        </p:nvCxnSpPr>
        <p:spPr bwMode="white">
          <a:xfrm>
            <a:off x="3176588" y="4116388"/>
            <a:ext cx="403225" cy="0"/>
          </a:xfrm>
          <a:prstGeom prst="line">
            <a:avLst/>
          </a:prstGeom>
          <a:ln w="12700" cap="flat" cmpd="sng" algn="ctr">
            <a:solidFill>
              <a:schemeClr val="bg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BE92741D-7B53-2461-CAA0-CFA90960AF1C}"/>
              </a:ext>
            </a:extLst>
          </p:cNvPr>
          <p:cNvCxnSpPr/>
          <p:nvPr>
            <p:custDataLst>
              <p:tags r:id="rId18"/>
            </p:custDataLst>
          </p:nvPr>
        </p:nvCxnSpPr>
        <p:spPr bwMode="white">
          <a:xfrm>
            <a:off x="2451100" y="4148138"/>
            <a:ext cx="403225" cy="0"/>
          </a:xfrm>
          <a:prstGeom prst="line">
            <a:avLst/>
          </a:prstGeom>
          <a:ln w="12700" cap="flat" cmpd="sng" algn="ctr">
            <a:solidFill>
              <a:schemeClr val="bg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D8C9B167-23D3-F245-F903-F69D74A784F7}"/>
              </a:ext>
            </a:extLst>
          </p:cNvPr>
          <p:cNvCxnSpPr/>
          <p:nvPr>
            <p:custDataLst>
              <p:tags r:id="rId19"/>
            </p:custDataLst>
          </p:nvPr>
        </p:nvCxnSpPr>
        <p:spPr bwMode="white">
          <a:xfrm>
            <a:off x="1725613" y="4327525"/>
            <a:ext cx="403225" cy="0"/>
          </a:xfrm>
          <a:prstGeom prst="line">
            <a:avLst/>
          </a:prstGeom>
          <a:ln w="12700" cap="flat" cmpd="sng" algn="ctr">
            <a:solidFill>
              <a:schemeClr val="bg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C0BB57C9-F4C9-3270-1F62-24492091F42B}"/>
              </a:ext>
            </a:extLst>
          </p:cNvPr>
          <p:cNvCxnSpPr/>
          <p:nvPr>
            <p:custDataLst>
              <p:tags r:id="rId20"/>
            </p:custDataLst>
          </p:nvPr>
        </p:nvCxnSpPr>
        <p:spPr bwMode="white">
          <a:xfrm>
            <a:off x="1000125" y="4486275"/>
            <a:ext cx="403225" cy="0"/>
          </a:xfrm>
          <a:prstGeom prst="line">
            <a:avLst/>
          </a:prstGeom>
          <a:ln w="12700" cap="flat" cmpd="sng" algn="ctr">
            <a:solidFill>
              <a:schemeClr val="bg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96733518-9C3C-D498-FD3E-58D194C33B20}"/>
              </a:ext>
            </a:extLst>
          </p:cNvPr>
          <p:cNvCxnSpPr/>
          <p:nvPr>
            <p:custDataLst>
              <p:tags r:id="rId21"/>
            </p:custDataLst>
          </p:nvPr>
        </p:nvCxnSpPr>
        <p:spPr bwMode="auto">
          <a:xfrm>
            <a:off x="1201738" y="4329113"/>
            <a:ext cx="0" cy="90488"/>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70" name="Straight Connector 969">
            <a:extLst>
              <a:ext uri="{FF2B5EF4-FFF2-40B4-BE49-F238E27FC236}">
                <a16:creationId xmlns:a16="http://schemas.microsoft.com/office/drawing/2014/main" id="{F0F99165-1549-A710-DE34-0FD828D90268}"/>
              </a:ext>
            </a:extLst>
          </p:cNvPr>
          <p:cNvCxnSpPr/>
          <p:nvPr>
            <p:custDataLst>
              <p:tags r:id="rId22"/>
            </p:custDataLst>
          </p:nvPr>
        </p:nvCxnSpPr>
        <p:spPr bwMode="auto">
          <a:xfrm>
            <a:off x="2847975" y="3944938"/>
            <a:ext cx="0" cy="261938"/>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C0EA7B4F-06C0-BBD9-9087-A55F841CDBE0}"/>
              </a:ext>
            </a:extLst>
          </p:cNvPr>
          <p:cNvCxnSpPr>
            <a:cxnSpLocks/>
          </p:cNvCxnSpPr>
          <p:nvPr>
            <p:custDataLst>
              <p:tags r:id="rId23"/>
            </p:custDataLst>
          </p:nvPr>
        </p:nvCxnSpPr>
        <p:spPr bwMode="auto">
          <a:xfrm flipV="1">
            <a:off x="1201738" y="4557713"/>
            <a:ext cx="0" cy="63500"/>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863869F8-CE6F-E83B-225C-9AE1AFE2558A}"/>
              </a:ext>
            </a:extLst>
          </p:cNvPr>
          <p:cNvCxnSpPr/>
          <p:nvPr>
            <p:custDataLst>
              <p:tags r:id="rId24"/>
            </p:custDataLst>
          </p:nvPr>
        </p:nvCxnSpPr>
        <p:spPr bwMode="auto">
          <a:xfrm>
            <a:off x="1927225" y="4102100"/>
            <a:ext cx="0" cy="101600"/>
          </a:xfrm>
          <a:prstGeom prst="line">
            <a:avLst/>
          </a:prstGeom>
          <a:ln w="635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0" name="Rectangle 19">
            <a:extLst>
              <a:ext uri="{FF2B5EF4-FFF2-40B4-BE49-F238E27FC236}">
                <a16:creationId xmlns:a16="http://schemas.microsoft.com/office/drawing/2014/main" id="{76655225-FB06-D6C9-2F90-662C4ACFAD0C}"/>
              </a:ext>
            </a:extLst>
          </p:cNvPr>
          <p:cNvSpPr/>
          <p:nvPr>
            <p:custDataLst>
              <p:tags r:id="rId25"/>
            </p:custDataLst>
          </p:nvPr>
        </p:nvSpPr>
        <p:spPr bwMode="gray">
          <a:xfrm>
            <a:off x="1633538" y="4416425"/>
            <a:ext cx="387350" cy="192088"/>
          </a:xfrm>
          <a:prstGeom prst="rect">
            <a:avLst/>
          </a:prstGeom>
          <a:solidFill>
            <a:srgbClr val="3C57FE"/>
          </a:solidFill>
          <a:ln w="9525" cap="flat" cmpd="sng" algn="ctr">
            <a:noFill/>
            <a:prstDash val="solid"/>
            <a:round/>
            <a:headEnd type="none" w="med" len="med"/>
            <a:tailEnd type="none" w="med" len="med"/>
          </a:ln>
          <a:effectLst/>
          <a:extLs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B24A4FED-74C5-4D10-9AC2-27C6C46FD32B}" type="datetime'''''''''''''''''''''''''''3''''''''6%'''''''''">
              <a:rPr kumimoji="0" lang="en-US" altLang="en-US" sz="1400" smtClean="0">
                <a:solidFill>
                  <a:schemeClr val="bg1"/>
                </a:solidFill>
              </a:rPr>
              <a:pPr algn="ctr">
                <a:lnSpc>
                  <a:spcPct val="90000"/>
                </a:lnSpc>
                <a:spcBef>
                  <a:spcPct val="0"/>
                </a:spcBef>
                <a:spcAft>
                  <a:spcPct val="0"/>
                </a:spcAft>
              </a:pPr>
              <a:t>36%</a:t>
            </a:fld>
            <a:endParaRPr kumimoji="0" lang="en-US" sz="1400">
              <a:solidFill>
                <a:schemeClr val="bg1"/>
              </a:solidFill>
              <a:sym typeface="Segoe UI" panose="020B0502040204020203" pitchFamily="34" charset="0"/>
            </a:endParaRPr>
          </a:p>
        </p:txBody>
      </p:sp>
      <p:sp>
        <p:nvSpPr>
          <p:cNvPr id="30" name="Rectangle 29">
            <a:extLst>
              <a:ext uri="{FF2B5EF4-FFF2-40B4-BE49-F238E27FC236}">
                <a16:creationId xmlns:a16="http://schemas.microsoft.com/office/drawing/2014/main" id="{82CAF7D0-B3AB-DD2D-3589-73A21EDAEE60}"/>
              </a:ext>
            </a:extLst>
          </p:cNvPr>
          <p:cNvSpPr/>
          <p:nvPr>
            <p:custDataLst>
              <p:tags r:id="rId26"/>
            </p:custDataLst>
          </p:nvPr>
        </p:nvSpPr>
        <p:spPr bwMode="auto">
          <a:xfrm>
            <a:off x="1730375" y="4785976"/>
            <a:ext cx="393700"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t"/>
          <a:lstStyle/>
          <a:p>
            <a:pPr algn="ctr">
              <a:spcBef>
                <a:spcPct val="0"/>
              </a:spcBef>
              <a:spcAft>
                <a:spcPct val="0"/>
              </a:spcAft>
            </a:pPr>
            <a:fld id="{2E3FCDF6-661B-476B-B0C0-78802F25D024}" type="datetime'''''''''''''2''''''''0''''''''''''''''10'''''''">
              <a:rPr kumimoji="0" lang="en-US" altLang="en-US" sz="1400" smtClean="0">
                <a:solidFill>
                  <a:schemeClr val="tx1"/>
                </a:solidFill>
              </a:rPr>
              <a:pPr algn="ctr">
                <a:spcBef>
                  <a:spcPct val="0"/>
                </a:spcBef>
                <a:spcAft>
                  <a:spcPct val="0"/>
                </a:spcAft>
              </a:pPr>
              <a:t>2010</a:t>
            </a:fld>
            <a:endParaRPr kumimoji="0" lang="en-US" sz="1400">
              <a:solidFill>
                <a:schemeClr val="tx1"/>
              </a:solidFill>
              <a:sym typeface="Segoe UI" panose="020B0502040204020203" pitchFamily="34" charset="0"/>
            </a:endParaRPr>
          </a:p>
        </p:txBody>
      </p:sp>
      <p:sp>
        <p:nvSpPr>
          <p:cNvPr id="975" name="Rectangle 974">
            <a:extLst>
              <a:ext uri="{FF2B5EF4-FFF2-40B4-BE49-F238E27FC236}">
                <a16:creationId xmlns:a16="http://schemas.microsoft.com/office/drawing/2014/main" id="{FE108FD7-042D-489F-C973-B5CF1CEA4A26}"/>
              </a:ext>
            </a:extLst>
          </p:cNvPr>
          <p:cNvSpPr/>
          <p:nvPr>
            <p:custDataLst>
              <p:tags r:id="rId27"/>
            </p:custDataLst>
          </p:nvPr>
        </p:nvSpPr>
        <p:spPr bwMode="gray">
          <a:xfrm>
            <a:off x="2459038" y="3963988"/>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DF9CD445-F253-4A35-ADE0-9FE28FF410E2}" type="datetime'''''''2''''''''''''''''''''''''''9''''''''''''''%'''''">
              <a:rPr kumimoji="0" lang="en-US" altLang="en-US" sz="1400" smtClean="0">
                <a:solidFill>
                  <a:schemeClr val="tx1"/>
                </a:solidFill>
              </a:rPr>
              <a:pPr algn="ctr">
                <a:lnSpc>
                  <a:spcPct val="90000"/>
                </a:lnSpc>
                <a:spcBef>
                  <a:spcPct val="0"/>
                </a:spcBef>
                <a:spcAft>
                  <a:spcPct val="0"/>
                </a:spcAft>
              </a:pPr>
              <a:t>29%</a:t>
            </a:fld>
            <a:endParaRPr kumimoji="0" lang="en-US" sz="1400">
              <a:solidFill>
                <a:schemeClr val="tx1"/>
              </a:solidFill>
              <a:sym typeface="Segoe UI" panose="020B0502040204020203" pitchFamily="34" charset="0"/>
            </a:endParaRPr>
          </a:p>
        </p:txBody>
      </p:sp>
      <p:sp>
        <p:nvSpPr>
          <p:cNvPr id="23" name="Rectangle 22">
            <a:extLst>
              <a:ext uri="{FF2B5EF4-FFF2-40B4-BE49-F238E27FC236}">
                <a16:creationId xmlns:a16="http://schemas.microsoft.com/office/drawing/2014/main" id="{ADD67FFD-753D-C058-128E-43D94724B98A}"/>
              </a:ext>
            </a:extLst>
          </p:cNvPr>
          <p:cNvSpPr/>
          <p:nvPr>
            <p:custDataLst>
              <p:tags r:id="rId28"/>
            </p:custDataLst>
          </p:nvPr>
        </p:nvSpPr>
        <p:spPr bwMode="gray">
          <a:xfrm>
            <a:off x="2654300" y="3752850"/>
            <a:ext cx="387350" cy="192088"/>
          </a:xfrm>
          <a:prstGeom prst="rect">
            <a:avLst/>
          </a:prstGeom>
          <a:noFill/>
          <a:ln w="9525" cap="flat" cmpd="sng" algn="ctr">
            <a:noFill/>
            <a:prstDash val="solid"/>
            <a:round/>
            <a:headEnd type="none" w="med" len="med"/>
            <a:tailEnd type="none" w="med" len="med"/>
          </a:ln>
          <a:effectLst/>
          <a:extLs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C4BA6DEB-12F0-412E-87FC-474580E4EE6C}" type="datetime'''''''''''''1''''''''9''''''''%'''''''''">
              <a:rPr kumimoji="0" lang="en-US" altLang="en-US" sz="1400" smtClean="0">
                <a:solidFill>
                  <a:schemeClr val="tx1"/>
                </a:solidFill>
                <a:effectLst/>
              </a:rPr>
              <a:pPr algn="ctr">
                <a:lnSpc>
                  <a:spcPct val="90000"/>
                </a:lnSpc>
                <a:spcBef>
                  <a:spcPct val="0"/>
                </a:spcBef>
                <a:spcAft>
                  <a:spcPct val="0"/>
                </a:spcAft>
              </a:pPr>
              <a:t>19%</a:t>
            </a:fld>
            <a:endParaRPr kumimoji="0" lang="en-US" sz="1400">
              <a:solidFill>
                <a:schemeClr val="tx1"/>
              </a:solidFill>
              <a:sym typeface="Segoe UI" panose="020B0502040204020203" pitchFamily="34" charset="0"/>
            </a:endParaRPr>
          </a:p>
        </p:txBody>
      </p:sp>
      <p:sp>
        <p:nvSpPr>
          <p:cNvPr id="24" name="Rectangle 23">
            <a:extLst>
              <a:ext uri="{FF2B5EF4-FFF2-40B4-BE49-F238E27FC236}">
                <a16:creationId xmlns:a16="http://schemas.microsoft.com/office/drawing/2014/main" id="{0FA84145-982B-AD2C-A1AC-DC53766A97B6}"/>
              </a:ext>
            </a:extLst>
          </p:cNvPr>
          <p:cNvSpPr/>
          <p:nvPr>
            <p:custDataLst>
              <p:tags r:id="rId29"/>
            </p:custDataLst>
          </p:nvPr>
        </p:nvSpPr>
        <p:spPr bwMode="gray">
          <a:xfrm>
            <a:off x="2459038" y="4335463"/>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0B7F42F5-5F3B-470D-841C-87C85214DA5E}" type="datetime'''''''''''5''''''''''''2''''%'''''''''''''''''">
              <a:rPr kumimoji="0" lang="en-US" altLang="en-US" sz="1400" smtClean="0">
                <a:solidFill>
                  <a:schemeClr val="bg1"/>
                </a:solidFill>
              </a:rPr>
              <a:pPr algn="ctr">
                <a:lnSpc>
                  <a:spcPct val="90000"/>
                </a:lnSpc>
                <a:spcBef>
                  <a:spcPct val="0"/>
                </a:spcBef>
                <a:spcAft>
                  <a:spcPct val="0"/>
                </a:spcAft>
              </a:pPr>
              <a:t>52%</a:t>
            </a:fld>
            <a:endParaRPr kumimoji="0" lang="en-US" sz="1400">
              <a:solidFill>
                <a:schemeClr val="bg1"/>
              </a:solidFill>
              <a:sym typeface="Segoe UI" panose="020B0502040204020203" pitchFamily="34" charset="0"/>
            </a:endParaRPr>
          </a:p>
        </p:txBody>
      </p:sp>
      <p:sp>
        <p:nvSpPr>
          <p:cNvPr id="32" name="Rectangle 31">
            <a:extLst>
              <a:ext uri="{FF2B5EF4-FFF2-40B4-BE49-F238E27FC236}">
                <a16:creationId xmlns:a16="http://schemas.microsoft.com/office/drawing/2014/main" id="{E2EC83BA-1ECA-C9C1-3431-F0C616DB1D12}"/>
              </a:ext>
            </a:extLst>
          </p:cNvPr>
          <p:cNvSpPr/>
          <p:nvPr>
            <p:custDataLst>
              <p:tags r:id="rId30"/>
            </p:custDataLst>
          </p:nvPr>
        </p:nvSpPr>
        <p:spPr bwMode="auto">
          <a:xfrm>
            <a:off x="2455863" y="4785976"/>
            <a:ext cx="393700"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t"/>
          <a:lstStyle/>
          <a:p>
            <a:pPr algn="ctr">
              <a:spcBef>
                <a:spcPct val="0"/>
              </a:spcBef>
              <a:spcAft>
                <a:spcPct val="0"/>
              </a:spcAft>
            </a:pPr>
            <a:fld id="{C1B9BCDE-455F-4645-9FA2-53499A67F434}" type="datetime'''2''''''''''''''''0''''''''''''''''''''2''''0'''''">
              <a:rPr kumimoji="0" lang="en-US" altLang="en-US" sz="1400" smtClean="0">
                <a:solidFill>
                  <a:schemeClr val="tx1"/>
                </a:solidFill>
              </a:rPr>
              <a:pPr algn="ctr">
                <a:spcBef>
                  <a:spcPct val="0"/>
                </a:spcBef>
                <a:spcAft>
                  <a:spcPct val="0"/>
                </a:spcAft>
              </a:pPr>
              <a:t>2020</a:t>
            </a:fld>
            <a:endParaRPr kumimoji="0" lang="en-US" sz="1400">
              <a:solidFill>
                <a:schemeClr val="tx1"/>
              </a:solidFill>
              <a:sym typeface="Segoe UI" panose="020B0502040204020203" pitchFamily="34" charset="0"/>
            </a:endParaRPr>
          </a:p>
        </p:txBody>
      </p:sp>
      <p:sp>
        <p:nvSpPr>
          <p:cNvPr id="976" name="Rectangle 975">
            <a:extLst>
              <a:ext uri="{FF2B5EF4-FFF2-40B4-BE49-F238E27FC236}">
                <a16:creationId xmlns:a16="http://schemas.microsoft.com/office/drawing/2014/main" id="{13522BED-FBF5-C819-C0CE-834DB0E3D575}"/>
              </a:ext>
            </a:extLst>
          </p:cNvPr>
          <p:cNvSpPr/>
          <p:nvPr>
            <p:custDataLst>
              <p:tags r:id="rId31"/>
            </p:custDataLst>
          </p:nvPr>
        </p:nvSpPr>
        <p:spPr bwMode="gray">
          <a:xfrm>
            <a:off x="3184525" y="3925888"/>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99DFC0CF-C8CC-4ACC-B45D-D555E9D3672E}" type="datetime'''''''''''''''''''28%'''''''''''''">
              <a:rPr kumimoji="0" lang="en-US" altLang="en-US" sz="1400" smtClean="0">
                <a:solidFill>
                  <a:schemeClr val="tx1"/>
                </a:solidFill>
              </a:rPr>
              <a:pPr algn="ctr">
                <a:lnSpc>
                  <a:spcPct val="90000"/>
                </a:lnSpc>
                <a:spcBef>
                  <a:spcPct val="0"/>
                </a:spcBef>
                <a:spcAft>
                  <a:spcPct val="0"/>
                </a:spcAft>
              </a:pPr>
              <a:t>28%</a:t>
            </a:fld>
            <a:endParaRPr kumimoji="0" lang="en-US" sz="1400">
              <a:solidFill>
                <a:schemeClr val="tx1"/>
              </a:solidFill>
              <a:sym typeface="Segoe UI" panose="020B0502040204020203" pitchFamily="34" charset="0"/>
            </a:endParaRPr>
          </a:p>
        </p:txBody>
      </p:sp>
      <p:sp>
        <p:nvSpPr>
          <p:cNvPr id="971" name="Rectangle 970">
            <a:extLst>
              <a:ext uri="{FF2B5EF4-FFF2-40B4-BE49-F238E27FC236}">
                <a16:creationId xmlns:a16="http://schemas.microsoft.com/office/drawing/2014/main" id="{44AEAAF8-9622-4E2E-C174-B015422EE62C}"/>
              </a:ext>
            </a:extLst>
          </p:cNvPr>
          <p:cNvSpPr/>
          <p:nvPr>
            <p:custDataLst>
              <p:tags r:id="rId32"/>
            </p:custDataLst>
          </p:nvPr>
        </p:nvSpPr>
        <p:spPr bwMode="gray">
          <a:xfrm>
            <a:off x="1008063" y="4137025"/>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2D0ED553-510E-41B3-8697-803B0AD413E0}" type="datetime'''''''''''''5''''''''''''''''''''4''''''''%'''''''''">
              <a:rPr kumimoji="0" lang="en-US" altLang="en-US" sz="1400" smtClean="0">
                <a:solidFill>
                  <a:schemeClr val="tx1"/>
                </a:solidFill>
              </a:rPr>
              <a:pPr algn="ctr">
                <a:lnSpc>
                  <a:spcPct val="90000"/>
                </a:lnSpc>
                <a:spcBef>
                  <a:spcPct val="0"/>
                </a:spcBef>
                <a:spcAft>
                  <a:spcPct val="0"/>
                </a:spcAft>
              </a:pPr>
              <a:t>54%</a:t>
            </a:fld>
            <a:endParaRPr kumimoji="0" lang="en-US" sz="1400">
              <a:solidFill>
                <a:schemeClr val="tx1"/>
              </a:solidFill>
              <a:sym typeface="Segoe UI" panose="020B0502040204020203" pitchFamily="34" charset="0"/>
            </a:endParaRPr>
          </a:p>
        </p:txBody>
      </p:sp>
      <p:sp>
        <p:nvSpPr>
          <p:cNvPr id="27" name="Rectangle 26">
            <a:extLst>
              <a:ext uri="{FF2B5EF4-FFF2-40B4-BE49-F238E27FC236}">
                <a16:creationId xmlns:a16="http://schemas.microsoft.com/office/drawing/2014/main" id="{5B386C88-1DF1-BD6A-6D21-D9981392D218}"/>
              </a:ext>
            </a:extLst>
          </p:cNvPr>
          <p:cNvSpPr/>
          <p:nvPr>
            <p:custDataLst>
              <p:tags r:id="rId33"/>
            </p:custDataLst>
          </p:nvPr>
        </p:nvSpPr>
        <p:spPr bwMode="gray">
          <a:xfrm>
            <a:off x="3184525" y="4094163"/>
            <a:ext cx="387350" cy="192088"/>
          </a:xfrm>
          <a:prstGeom prst="rect">
            <a:avLst/>
          </a:prstGeom>
          <a:solidFill>
            <a:srgbClr val="9BC9FF"/>
          </a:solidFill>
          <a:ln w="9525" cap="flat" cmpd="sng" algn="ctr">
            <a:noFill/>
            <a:prstDash val="solid"/>
            <a:round/>
            <a:headEnd type="none" w="med" len="med"/>
            <a:tailEnd type="none" w="med" len="med"/>
          </a:ln>
          <a:effectLst/>
          <a:extLs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945E3175-0299-434A-9BF5-8F587C9675E2}" type="datetime'2''''''''''''''''''''2''''%'''''''''''''''">
              <a:rPr kumimoji="0" lang="en-US" altLang="en-US" sz="1400" smtClean="0">
                <a:solidFill>
                  <a:schemeClr val="tx1"/>
                </a:solidFill>
              </a:rPr>
              <a:pPr algn="ctr">
                <a:lnSpc>
                  <a:spcPct val="90000"/>
                </a:lnSpc>
                <a:spcBef>
                  <a:spcPct val="0"/>
                </a:spcBef>
                <a:spcAft>
                  <a:spcPct val="0"/>
                </a:spcAft>
              </a:pPr>
              <a:t>22%</a:t>
            </a:fld>
            <a:endParaRPr kumimoji="0" lang="en-US" sz="1400">
              <a:solidFill>
                <a:schemeClr val="tx1"/>
              </a:solidFill>
              <a:sym typeface="Segoe UI" panose="020B0502040204020203" pitchFamily="34" charset="0"/>
            </a:endParaRPr>
          </a:p>
        </p:txBody>
      </p:sp>
      <p:sp>
        <p:nvSpPr>
          <p:cNvPr id="28" name="Rectangle 27">
            <a:extLst>
              <a:ext uri="{FF2B5EF4-FFF2-40B4-BE49-F238E27FC236}">
                <a16:creationId xmlns:a16="http://schemas.microsoft.com/office/drawing/2014/main" id="{59E3B9C7-3963-F880-D362-A34EE217F5E4}"/>
              </a:ext>
            </a:extLst>
          </p:cNvPr>
          <p:cNvSpPr/>
          <p:nvPr>
            <p:custDataLst>
              <p:tags r:id="rId34"/>
            </p:custDataLst>
          </p:nvPr>
        </p:nvSpPr>
        <p:spPr bwMode="gray">
          <a:xfrm>
            <a:off x="3184525" y="4333875"/>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87763838-9A3A-4B31-AF11-683D69ED0CDE}" type="datetime'''''''''''''5''''''''0''''''''''''''%'''''''''''''''''''">
              <a:rPr kumimoji="0" lang="en-US" altLang="en-US" sz="1400" smtClean="0">
                <a:solidFill>
                  <a:schemeClr val="bg1"/>
                </a:solidFill>
              </a:rPr>
              <a:pPr algn="ctr">
                <a:lnSpc>
                  <a:spcPct val="90000"/>
                </a:lnSpc>
                <a:spcBef>
                  <a:spcPct val="0"/>
                </a:spcBef>
                <a:spcAft>
                  <a:spcPct val="0"/>
                </a:spcAft>
              </a:pPr>
              <a:t>50%</a:t>
            </a:fld>
            <a:endParaRPr kumimoji="0" lang="en-US" sz="1400">
              <a:solidFill>
                <a:schemeClr val="bg1"/>
              </a:solidFill>
              <a:sym typeface="Segoe UI" panose="020B0502040204020203" pitchFamily="34" charset="0"/>
            </a:endParaRPr>
          </a:p>
        </p:txBody>
      </p:sp>
      <p:sp>
        <p:nvSpPr>
          <p:cNvPr id="34" name="Rectangle 33">
            <a:extLst>
              <a:ext uri="{FF2B5EF4-FFF2-40B4-BE49-F238E27FC236}">
                <a16:creationId xmlns:a16="http://schemas.microsoft.com/office/drawing/2014/main" id="{E5352FF0-2AA2-558F-4459-72C9F59EDF98}"/>
              </a:ext>
            </a:extLst>
          </p:cNvPr>
          <p:cNvSpPr/>
          <p:nvPr>
            <p:custDataLst>
              <p:tags r:id="rId35"/>
            </p:custDataLst>
          </p:nvPr>
        </p:nvSpPr>
        <p:spPr bwMode="auto">
          <a:xfrm>
            <a:off x="3181350" y="4785976"/>
            <a:ext cx="393700"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t"/>
          <a:lstStyle/>
          <a:p>
            <a:pPr algn="ctr">
              <a:spcBef>
                <a:spcPct val="0"/>
              </a:spcBef>
              <a:spcAft>
                <a:spcPct val="0"/>
              </a:spcAft>
            </a:pPr>
            <a:fld id="{149A8111-BBF9-47FC-8445-F46842431D12}" type="datetime'''''''''''''''''''''''''2''''0''''''''2''''''''''3'''''''''''">
              <a:rPr kumimoji="0" lang="en-US" altLang="en-US" sz="1400" smtClean="0">
                <a:solidFill>
                  <a:schemeClr val="tx1"/>
                </a:solidFill>
              </a:rPr>
              <a:pPr algn="ctr">
                <a:spcBef>
                  <a:spcPct val="0"/>
                </a:spcBef>
                <a:spcAft>
                  <a:spcPct val="0"/>
                </a:spcAft>
              </a:pPr>
              <a:t>2023</a:t>
            </a:fld>
            <a:endParaRPr kumimoji="0" lang="en-US" sz="1400">
              <a:solidFill>
                <a:schemeClr val="tx1"/>
              </a:solidFill>
              <a:sym typeface="Segoe UI" panose="020B0502040204020203" pitchFamily="34" charset="0"/>
            </a:endParaRPr>
          </a:p>
        </p:txBody>
      </p:sp>
      <p:sp>
        <p:nvSpPr>
          <p:cNvPr id="977" name="Rectangle 976">
            <a:extLst>
              <a:ext uri="{FF2B5EF4-FFF2-40B4-BE49-F238E27FC236}">
                <a16:creationId xmlns:a16="http://schemas.microsoft.com/office/drawing/2014/main" id="{99EBA3C3-0D44-142D-9D46-0D9497054C24}"/>
              </a:ext>
            </a:extLst>
          </p:cNvPr>
          <p:cNvSpPr/>
          <p:nvPr>
            <p:custDataLst>
              <p:tags r:id="rId36"/>
            </p:custDataLst>
          </p:nvPr>
        </p:nvSpPr>
        <p:spPr bwMode="gray">
          <a:xfrm>
            <a:off x="3910013" y="3702050"/>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9B6196D1-188C-49A9-9078-F48EFA1795D1}" type="datetime'''''''''''''''''''''''''''''''''''''''''''2''''4''''''%'''''''">
              <a:rPr kumimoji="0" lang="en-US" altLang="en-US" sz="1400" smtClean="0">
                <a:solidFill>
                  <a:schemeClr val="tx1"/>
                </a:solidFill>
              </a:rPr>
              <a:pPr algn="ctr">
                <a:lnSpc>
                  <a:spcPct val="90000"/>
                </a:lnSpc>
                <a:spcBef>
                  <a:spcPct val="0"/>
                </a:spcBef>
                <a:spcAft>
                  <a:spcPct val="0"/>
                </a:spcAft>
              </a:pPr>
              <a:t>24%</a:t>
            </a:fld>
            <a:endParaRPr kumimoji="0" lang="en-US" sz="1400">
              <a:solidFill>
                <a:schemeClr val="tx1"/>
              </a:solidFill>
              <a:sym typeface="Segoe UI" panose="020B0502040204020203" pitchFamily="34" charset="0"/>
            </a:endParaRPr>
          </a:p>
        </p:txBody>
      </p:sp>
      <p:sp>
        <p:nvSpPr>
          <p:cNvPr id="15" name="Rectangle 14">
            <a:extLst>
              <a:ext uri="{FF2B5EF4-FFF2-40B4-BE49-F238E27FC236}">
                <a16:creationId xmlns:a16="http://schemas.microsoft.com/office/drawing/2014/main" id="{8E058CCC-F10F-83BC-E74D-13ECCA059287}"/>
              </a:ext>
            </a:extLst>
          </p:cNvPr>
          <p:cNvSpPr/>
          <p:nvPr>
            <p:custDataLst>
              <p:tags r:id="rId37"/>
            </p:custDataLst>
          </p:nvPr>
        </p:nvSpPr>
        <p:spPr bwMode="gray">
          <a:xfrm>
            <a:off x="1008063" y="4406900"/>
            <a:ext cx="387350" cy="192088"/>
          </a:xfrm>
          <a:prstGeom prst="rect">
            <a:avLst/>
          </a:prstGeom>
          <a:solidFill>
            <a:srgbClr val="9BC9FF"/>
          </a:solidFill>
          <a:ln w="9525" cap="flat" cmpd="sng" algn="ctr">
            <a:noFill/>
            <a:prstDash val="solid"/>
            <a:round/>
            <a:headEnd type="none" w="med" len="med"/>
            <a:tailEnd type="none" w="med" len="med"/>
          </a:ln>
          <a:effectLst/>
          <a:extLs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B35420A2-A096-4B21-91AE-4E0B4FCA902C}" type="datetime'''''''''''''''''''''''''14''''''''''''''''''''''''''''''%'''''">
              <a:rPr kumimoji="0" lang="en-US" altLang="en-US" sz="1400" smtClean="0">
                <a:solidFill>
                  <a:schemeClr val="tx1"/>
                </a:solidFill>
              </a:rPr>
              <a:pPr algn="ctr">
                <a:lnSpc>
                  <a:spcPct val="90000"/>
                </a:lnSpc>
                <a:spcBef>
                  <a:spcPct val="0"/>
                </a:spcBef>
                <a:spcAft>
                  <a:spcPct val="0"/>
                </a:spcAft>
              </a:pPr>
              <a:t>14%</a:t>
            </a:fld>
            <a:endParaRPr kumimoji="0" lang="en-US" sz="1400">
              <a:solidFill>
                <a:schemeClr val="tx1"/>
              </a:solidFill>
              <a:sym typeface="Segoe UI" panose="020B0502040204020203" pitchFamily="34" charset="0"/>
            </a:endParaRPr>
          </a:p>
        </p:txBody>
      </p:sp>
      <p:sp>
        <p:nvSpPr>
          <p:cNvPr id="33" name="Rectangle 32">
            <a:extLst>
              <a:ext uri="{FF2B5EF4-FFF2-40B4-BE49-F238E27FC236}">
                <a16:creationId xmlns:a16="http://schemas.microsoft.com/office/drawing/2014/main" id="{0C709DCB-6C43-2D38-2377-C84EB44A45EE}"/>
              </a:ext>
            </a:extLst>
          </p:cNvPr>
          <p:cNvSpPr/>
          <p:nvPr>
            <p:custDataLst>
              <p:tags r:id="rId38"/>
            </p:custDataLst>
          </p:nvPr>
        </p:nvSpPr>
        <p:spPr bwMode="gray">
          <a:xfrm>
            <a:off x="3910013" y="3925888"/>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43741E79-420F-4E65-A086-89639CBC0A7A}" type="datetime'''''''''''''''''''''2''''''''5''%'''''''''''''''">
              <a:rPr kumimoji="0" lang="en-US" altLang="en-US" sz="1400" smtClean="0">
                <a:solidFill>
                  <a:schemeClr val="tx1"/>
                </a:solidFill>
              </a:rPr>
              <a:pPr algn="ctr">
                <a:lnSpc>
                  <a:spcPct val="90000"/>
                </a:lnSpc>
                <a:spcBef>
                  <a:spcPct val="0"/>
                </a:spcBef>
                <a:spcAft>
                  <a:spcPct val="0"/>
                </a:spcAft>
              </a:pPr>
              <a:t>25%</a:t>
            </a:fld>
            <a:endParaRPr kumimoji="0" lang="en-US" sz="1400">
              <a:solidFill>
                <a:schemeClr val="tx1"/>
              </a:solidFill>
              <a:sym typeface="Segoe UI" panose="020B0502040204020203" pitchFamily="34" charset="0"/>
            </a:endParaRPr>
          </a:p>
        </p:txBody>
      </p:sp>
      <p:sp>
        <p:nvSpPr>
          <p:cNvPr id="35" name="Rectangle 34">
            <a:extLst>
              <a:ext uri="{FF2B5EF4-FFF2-40B4-BE49-F238E27FC236}">
                <a16:creationId xmlns:a16="http://schemas.microsoft.com/office/drawing/2014/main" id="{64CA198B-1A39-3103-24B9-153D328C84A9}"/>
              </a:ext>
            </a:extLst>
          </p:cNvPr>
          <p:cNvSpPr/>
          <p:nvPr>
            <p:custDataLst>
              <p:tags r:id="rId39"/>
            </p:custDataLst>
          </p:nvPr>
        </p:nvSpPr>
        <p:spPr bwMode="gray">
          <a:xfrm>
            <a:off x="3910013" y="4270375"/>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C0D2F1B0-6601-4699-B953-ADD5ABA80707}" type="datetime'''''''''''''''''''''''''5''''''''''''0''''''''''''''%'''">
              <a:rPr kumimoji="0" lang="en-US" altLang="en-US" sz="1400" smtClean="0">
                <a:solidFill>
                  <a:schemeClr val="bg1"/>
                </a:solidFill>
              </a:rPr>
              <a:pPr algn="ctr">
                <a:lnSpc>
                  <a:spcPct val="90000"/>
                </a:lnSpc>
                <a:spcBef>
                  <a:spcPct val="0"/>
                </a:spcBef>
                <a:spcAft>
                  <a:spcPct val="0"/>
                </a:spcAft>
              </a:pPr>
              <a:t>50%</a:t>
            </a:fld>
            <a:endParaRPr kumimoji="0" lang="en-US" sz="1400">
              <a:solidFill>
                <a:schemeClr val="bg1"/>
              </a:solidFill>
              <a:sym typeface="Segoe UI" panose="020B0502040204020203" pitchFamily="34" charset="0"/>
            </a:endParaRPr>
          </a:p>
        </p:txBody>
      </p:sp>
      <p:sp>
        <p:nvSpPr>
          <p:cNvPr id="40" name="Rectangle 39">
            <a:extLst>
              <a:ext uri="{FF2B5EF4-FFF2-40B4-BE49-F238E27FC236}">
                <a16:creationId xmlns:a16="http://schemas.microsoft.com/office/drawing/2014/main" id="{57514304-C20E-3106-5E4F-8F2D571A58D7}"/>
              </a:ext>
            </a:extLst>
          </p:cNvPr>
          <p:cNvSpPr/>
          <p:nvPr>
            <p:custDataLst>
              <p:tags r:id="rId40"/>
            </p:custDataLst>
          </p:nvPr>
        </p:nvSpPr>
        <p:spPr bwMode="auto">
          <a:xfrm>
            <a:off x="3863975" y="4785976"/>
            <a:ext cx="481013"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t"/>
          <a:lstStyle/>
          <a:p>
            <a:pPr algn="ctr">
              <a:spcBef>
                <a:spcPct val="0"/>
              </a:spcBef>
              <a:spcAft>
                <a:spcPct val="0"/>
              </a:spcAft>
            </a:pPr>
            <a:fld id="{B27EE3E2-A200-46F9-B844-4119E90219DC}" type="datetime'''''''20''30''''''''''''''''''''''F'''''''''''''''''''''">
              <a:rPr kumimoji="0" lang="en-US" altLang="en-US" sz="1400" smtClean="0">
                <a:solidFill>
                  <a:schemeClr val="tx1"/>
                </a:solidFill>
              </a:rPr>
              <a:pPr algn="ctr">
                <a:spcBef>
                  <a:spcPct val="0"/>
                </a:spcBef>
                <a:spcAft>
                  <a:spcPct val="0"/>
                </a:spcAft>
              </a:pPr>
              <a:t>2030F</a:t>
            </a:fld>
            <a:endParaRPr kumimoji="0" lang="en-US" sz="1400">
              <a:solidFill>
                <a:schemeClr val="tx1"/>
              </a:solidFill>
              <a:sym typeface="Segoe UI" panose="020B0502040204020203" pitchFamily="34" charset="0"/>
            </a:endParaRPr>
          </a:p>
        </p:txBody>
      </p:sp>
      <p:sp>
        <p:nvSpPr>
          <p:cNvPr id="978" name="Rectangle 977">
            <a:extLst>
              <a:ext uri="{FF2B5EF4-FFF2-40B4-BE49-F238E27FC236}">
                <a16:creationId xmlns:a16="http://schemas.microsoft.com/office/drawing/2014/main" id="{E778DFBA-301F-5632-FB8B-4E88F8250646}"/>
              </a:ext>
            </a:extLst>
          </p:cNvPr>
          <p:cNvSpPr/>
          <p:nvPr>
            <p:custDataLst>
              <p:tags r:id="rId41"/>
            </p:custDataLst>
          </p:nvPr>
        </p:nvSpPr>
        <p:spPr bwMode="gray">
          <a:xfrm>
            <a:off x="4635500" y="3338513"/>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372E940B-ED7A-44A5-922B-A97E1B1E158A}" type="datetime'''''''''''''2''''''''''''''''''''4%'''''''''''''''''''''''">
              <a:rPr kumimoji="0" lang="en-US" altLang="en-US" sz="1400" smtClean="0">
                <a:solidFill>
                  <a:schemeClr val="tx1"/>
                </a:solidFill>
              </a:rPr>
              <a:pPr algn="ctr">
                <a:lnSpc>
                  <a:spcPct val="90000"/>
                </a:lnSpc>
                <a:spcBef>
                  <a:spcPct val="0"/>
                </a:spcBef>
                <a:spcAft>
                  <a:spcPct val="0"/>
                </a:spcAft>
              </a:pPr>
              <a:t>24%</a:t>
            </a:fld>
            <a:endParaRPr kumimoji="0" lang="en-US" sz="1400">
              <a:solidFill>
                <a:schemeClr val="tx1"/>
              </a:solidFill>
              <a:sym typeface="Segoe UI" panose="020B0502040204020203" pitchFamily="34" charset="0"/>
            </a:endParaRPr>
          </a:p>
        </p:txBody>
      </p:sp>
      <p:sp>
        <p:nvSpPr>
          <p:cNvPr id="16" name="Rectangle 15">
            <a:extLst>
              <a:ext uri="{FF2B5EF4-FFF2-40B4-BE49-F238E27FC236}">
                <a16:creationId xmlns:a16="http://schemas.microsoft.com/office/drawing/2014/main" id="{6BF724DD-22F0-CDDD-B976-CA7F590DF96B}"/>
              </a:ext>
            </a:extLst>
          </p:cNvPr>
          <p:cNvSpPr/>
          <p:nvPr>
            <p:custDataLst>
              <p:tags r:id="rId42"/>
            </p:custDataLst>
          </p:nvPr>
        </p:nvSpPr>
        <p:spPr bwMode="gray">
          <a:xfrm>
            <a:off x="1008063" y="4621213"/>
            <a:ext cx="387350" cy="192088"/>
          </a:xfrm>
          <a:prstGeom prst="rect">
            <a:avLst/>
          </a:prstGeom>
          <a:noFill/>
          <a:ln w="9525" cap="flat"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t"/>
          <a:lstStyle/>
          <a:p>
            <a:pPr algn="ctr">
              <a:lnSpc>
                <a:spcPct val="90000"/>
              </a:lnSpc>
              <a:spcBef>
                <a:spcPct val="0"/>
              </a:spcBef>
              <a:spcAft>
                <a:spcPct val="0"/>
              </a:spcAft>
            </a:pPr>
            <a:fld id="{E46706E5-E6D0-4BAF-84F2-6F387F9460B4}" type="datetime'''''''''''''''''''''''''''''''''''''''32''''''''''''''''''''%'">
              <a:rPr kumimoji="0" lang="en-US" altLang="en-US" sz="1400" smtClean="0">
                <a:solidFill>
                  <a:schemeClr val="tx1"/>
                </a:solidFill>
              </a:rPr>
              <a:pPr algn="ctr">
                <a:lnSpc>
                  <a:spcPct val="90000"/>
                </a:lnSpc>
                <a:spcBef>
                  <a:spcPct val="0"/>
                </a:spcBef>
                <a:spcAft>
                  <a:spcPct val="0"/>
                </a:spcAft>
              </a:pPr>
              <a:t>32%</a:t>
            </a:fld>
            <a:endParaRPr kumimoji="0" lang="en-US" sz="1400">
              <a:solidFill>
                <a:schemeClr val="tx1"/>
              </a:solidFill>
              <a:sym typeface="Segoe UI" panose="020B0502040204020203" pitchFamily="34" charset="0"/>
            </a:endParaRPr>
          </a:p>
        </p:txBody>
      </p:sp>
      <p:sp>
        <p:nvSpPr>
          <p:cNvPr id="38" name="Rectangle 37">
            <a:extLst>
              <a:ext uri="{FF2B5EF4-FFF2-40B4-BE49-F238E27FC236}">
                <a16:creationId xmlns:a16="http://schemas.microsoft.com/office/drawing/2014/main" id="{AD05849E-A42C-292A-4464-A80B15922D23}"/>
              </a:ext>
            </a:extLst>
          </p:cNvPr>
          <p:cNvSpPr/>
          <p:nvPr>
            <p:custDataLst>
              <p:tags r:id="rId43"/>
            </p:custDataLst>
          </p:nvPr>
        </p:nvSpPr>
        <p:spPr bwMode="gray">
          <a:xfrm>
            <a:off x="4635500" y="3681413"/>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52305C20-826A-45C7-AA8A-C808B69229DC}" type="datetime'''''''''2''''''''8''''''''''''''''''''''''''''''''%'''''''''''">
              <a:rPr kumimoji="0" lang="en-US" altLang="en-US" sz="1400" smtClean="0">
                <a:solidFill>
                  <a:schemeClr val="tx1"/>
                </a:solidFill>
              </a:rPr>
              <a:pPr algn="ctr">
                <a:lnSpc>
                  <a:spcPct val="90000"/>
                </a:lnSpc>
                <a:spcBef>
                  <a:spcPct val="0"/>
                </a:spcBef>
                <a:spcAft>
                  <a:spcPct val="0"/>
                </a:spcAft>
              </a:pPr>
              <a:t>28%</a:t>
            </a:fld>
            <a:endParaRPr kumimoji="0" lang="en-US" sz="1400">
              <a:solidFill>
                <a:schemeClr val="tx1"/>
              </a:solidFill>
              <a:sym typeface="Segoe UI" panose="020B0502040204020203" pitchFamily="34" charset="0"/>
            </a:endParaRPr>
          </a:p>
        </p:txBody>
      </p:sp>
      <p:sp>
        <p:nvSpPr>
          <p:cNvPr id="39" name="Rectangle 38">
            <a:extLst>
              <a:ext uri="{FF2B5EF4-FFF2-40B4-BE49-F238E27FC236}">
                <a16:creationId xmlns:a16="http://schemas.microsoft.com/office/drawing/2014/main" id="{508B799F-01C3-22FF-DE0D-A41D3FE13143}"/>
              </a:ext>
            </a:extLst>
          </p:cNvPr>
          <p:cNvSpPr/>
          <p:nvPr>
            <p:custDataLst>
              <p:tags r:id="rId44"/>
            </p:custDataLst>
          </p:nvPr>
        </p:nvSpPr>
        <p:spPr bwMode="gray">
          <a:xfrm>
            <a:off x="4635500" y="4183063"/>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14DFF9F2-96A5-4392-A661-D699CA703802}" type="datetime'''''''''''4''''''''''''''8''''''''''''''''%'''''">
              <a:rPr kumimoji="0" lang="en-US" altLang="en-US" sz="1400" smtClean="0">
                <a:solidFill>
                  <a:schemeClr val="bg1"/>
                </a:solidFill>
              </a:rPr>
              <a:pPr algn="ctr">
                <a:lnSpc>
                  <a:spcPct val="90000"/>
                </a:lnSpc>
                <a:spcBef>
                  <a:spcPct val="0"/>
                </a:spcBef>
                <a:spcAft>
                  <a:spcPct val="0"/>
                </a:spcAft>
              </a:pPr>
              <a:t>48%</a:t>
            </a:fld>
            <a:endParaRPr kumimoji="0" lang="en-US" sz="1400">
              <a:solidFill>
                <a:schemeClr val="bg1"/>
              </a:solidFill>
              <a:sym typeface="Segoe UI" panose="020B0502040204020203" pitchFamily="34" charset="0"/>
            </a:endParaRPr>
          </a:p>
        </p:txBody>
      </p:sp>
      <p:sp>
        <p:nvSpPr>
          <p:cNvPr id="11" name="Rectangle 10">
            <a:extLst>
              <a:ext uri="{FF2B5EF4-FFF2-40B4-BE49-F238E27FC236}">
                <a16:creationId xmlns:a16="http://schemas.microsoft.com/office/drawing/2014/main" id="{6799F0E0-6DCC-E30F-002C-5481CFED8D1B}"/>
              </a:ext>
            </a:extLst>
          </p:cNvPr>
          <p:cNvSpPr/>
          <p:nvPr>
            <p:custDataLst>
              <p:tags r:id="rId45"/>
            </p:custDataLst>
          </p:nvPr>
        </p:nvSpPr>
        <p:spPr bwMode="auto">
          <a:xfrm>
            <a:off x="1004888" y="4785976"/>
            <a:ext cx="393700"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t"/>
          <a:lstStyle/>
          <a:p>
            <a:pPr algn="ctr">
              <a:spcBef>
                <a:spcPct val="0"/>
              </a:spcBef>
              <a:spcAft>
                <a:spcPct val="0"/>
              </a:spcAft>
            </a:pPr>
            <a:fld id="{C6B061D8-B5AB-4F09-B734-67A35FC26E42}" type="datetime'''''''''''''''''2''''''''''''''''''''''''0''''''0''0'''''''">
              <a:rPr kumimoji="0" lang="en-US" altLang="en-US" sz="1400" smtClean="0">
                <a:solidFill>
                  <a:schemeClr val="tx1"/>
                </a:solidFill>
              </a:rPr>
              <a:pPr algn="ctr">
                <a:spcBef>
                  <a:spcPct val="0"/>
                </a:spcBef>
                <a:spcAft>
                  <a:spcPct val="0"/>
                </a:spcAft>
              </a:pPr>
              <a:t>2000</a:t>
            </a:fld>
            <a:endParaRPr kumimoji="0" lang="en-US" sz="1400">
              <a:solidFill>
                <a:schemeClr val="tx1"/>
              </a:solidFill>
              <a:sym typeface="Segoe UI" panose="020B0502040204020203" pitchFamily="34" charset="0"/>
            </a:endParaRPr>
          </a:p>
        </p:txBody>
      </p:sp>
      <p:sp>
        <p:nvSpPr>
          <p:cNvPr id="979" name="Rectangle 978">
            <a:extLst>
              <a:ext uri="{FF2B5EF4-FFF2-40B4-BE49-F238E27FC236}">
                <a16:creationId xmlns:a16="http://schemas.microsoft.com/office/drawing/2014/main" id="{B0E7147E-F543-4B8D-3A0A-21E9C624A400}"/>
              </a:ext>
            </a:extLst>
          </p:cNvPr>
          <p:cNvSpPr/>
          <p:nvPr>
            <p:custDataLst>
              <p:tags r:id="rId46"/>
            </p:custDataLst>
          </p:nvPr>
        </p:nvSpPr>
        <p:spPr bwMode="gray">
          <a:xfrm>
            <a:off x="5360988" y="2803525"/>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12090E12-1B18-4E07-8D9E-68BF208F3889}" type="datetime'23''''''''''''''''''''''''''''%'''''''''''''">
              <a:rPr kumimoji="0" lang="en-US" altLang="en-US" sz="1400" smtClean="0">
                <a:solidFill>
                  <a:schemeClr val="tx1"/>
                </a:solidFill>
              </a:rPr>
              <a:pPr algn="ctr">
                <a:lnSpc>
                  <a:spcPct val="90000"/>
                </a:lnSpc>
                <a:spcBef>
                  <a:spcPct val="0"/>
                </a:spcBef>
                <a:spcAft>
                  <a:spcPct val="0"/>
                </a:spcAft>
              </a:pPr>
              <a:t>23%</a:t>
            </a:fld>
            <a:endParaRPr kumimoji="0" lang="en-US" sz="1400">
              <a:solidFill>
                <a:schemeClr val="tx1"/>
              </a:solidFill>
              <a:sym typeface="Segoe UI" panose="020B0502040204020203" pitchFamily="34" charset="0"/>
            </a:endParaRPr>
          </a:p>
        </p:txBody>
      </p:sp>
      <p:sp>
        <p:nvSpPr>
          <p:cNvPr id="974" name="Rectangle 973">
            <a:extLst>
              <a:ext uri="{FF2B5EF4-FFF2-40B4-BE49-F238E27FC236}">
                <a16:creationId xmlns:a16="http://schemas.microsoft.com/office/drawing/2014/main" id="{E0BDFD62-E45B-EDD0-A1F4-3D66B4CC88C9}"/>
              </a:ext>
            </a:extLst>
          </p:cNvPr>
          <p:cNvSpPr/>
          <p:nvPr>
            <p:custDataLst>
              <p:tags r:id="rId47"/>
            </p:custDataLst>
          </p:nvPr>
        </p:nvSpPr>
        <p:spPr bwMode="gray">
          <a:xfrm>
            <a:off x="1733550" y="3910013"/>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96C36E64-C59E-4AAE-A455-25716D874486}" type="datetime'''''''''''''''''''4''''''''3''''''''''''''''%'''''''''''''''">
              <a:rPr kumimoji="0" lang="en-US" altLang="en-US" sz="1400" smtClean="0">
                <a:solidFill>
                  <a:schemeClr val="tx1"/>
                </a:solidFill>
              </a:rPr>
              <a:pPr algn="ctr">
                <a:lnSpc>
                  <a:spcPct val="90000"/>
                </a:lnSpc>
                <a:spcBef>
                  <a:spcPct val="0"/>
                </a:spcBef>
                <a:spcAft>
                  <a:spcPct val="0"/>
                </a:spcAft>
              </a:pPr>
              <a:t>43%</a:t>
            </a:fld>
            <a:endParaRPr kumimoji="0" lang="en-US" sz="1400">
              <a:solidFill>
                <a:schemeClr val="tx1"/>
              </a:solidFill>
              <a:sym typeface="Segoe UI" panose="020B0502040204020203" pitchFamily="34" charset="0"/>
            </a:endParaRPr>
          </a:p>
        </p:txBody>
      </p:sp>
      <p:sp>
        <p:nvSpPr>
          <p:cNvPr id="44" name="Rectangle 43">
            <a:extLst>
              <a:ext uri="{FF2B5EF4-FFF2-40B4-BE49-F238E27FC236}">
                <a16:creationId xmlns:a16="http://schemas.microsoft.com/office/drawing/2014/main" id="{C09EDEA1-5D4A-2842-3B07-B635FEAB7CC4}"/>
              </a:ext>
            </a:extLst>
          </p:cNvPr>
          <p:cNvSpPr/>
          <p:nvPr>
            <p:custDataLst>
              <p:tags r:id="rId48"/>
            </p:custDataLst>
          </p:nvPr>
        </p:nvSpPr>
        <p:spPr bwMode="gray">
          <a:xfrm>
            <a:off x="5360988" y="3322638"/>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1DE1DBBD-F1A0-4E7D-A40A-4A1433697E9E}" type="datetime'''''''''''31''''''''''%'''''">
              <a:rPr kumimoji="0" lang="en-US" altLang="en-US" sz="1400" smtClean="0">
                <a:solidFill>
                  <a:schemeClr val="tx1"/>
                </a:solidFill>
              </a:rPr>
              <a:pPr algn="ctr">
                <a:lnSpc>
                  <a:spcPct val="90000"/>
                </a:lnSpc>
                <a:spcBef>
                  <a:spcPct val="0"/>
                </a:spcBef>
                <a:spcAft>
                  <a:spcPct val="0"/>
                </a:spcAft>
              </a:pPr>
              <a:t>31%</a:t>
            </a:fld>
            <a:endParaRPr kumimoji="0" lang="en-US" sz="1400">
              <a:solidFill>
                <a:schemeClr val="tx1"/>
              </a:solidFill>
              <a:sym typeface="Segoe UI" panose="020B0502040204020203" pitchFamily="34" charset="0"/>
            </a:endParaRPr>
          </a:p>
        </p:txBody>
      </p:sp>
      <p:sp>
        <p:nvSpPr>
          <p:cNvPr id="45" name="Rectangle 44">
            <a:extLst>
              <a:ext uri="{FF2B5EF4-FFF2-40B4-BE49-F238E27FC236}">
                <a16:creationId xmlns:a16="http://schemas.microsoft.com/office/drawing/2014/main" id="{1344B584-1293-E525-894C-431577BD084F}"/>
              </a:ext>
            </a:extLst>
          </p:cNvPr>
          <p:cNvSpPr/>
          <p:nvPr>
            <p:custDataLst>
              <p:tags r:id="rId49"/>
            </p:custDataLst>
          </p:nvPr>
        </p:nvSpPr>
        <p:spPr bwMode="gray">
          <a:xfrm>
            <a:off x="5360988" y="4060825"/>
            <a:ext cx="3873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B5E19584-B85E-4C32-A279-7EF2306B78E0}" type="datetime'''''''''4''''''''''''''6''''''''''''''%'''">
              <a:rPr kumimoji="0" lang="en-US" altLang="en-US" sz="1400" smtClean="0">
                <a:solidFill>
                  <a:schemeClr val="bg1"/>
                </a:solidFill>
              </a:rPr>
              <a:pPr algn="ctr">
                <a:lnSpc>
                  <a:spcPct val="90000"/>
                </a:lnSpc>
                <a:spcBef>
                  <a:spcPct val="0"/>
                </a:spcBef>
                <a:spcAft>
                  <a:spcPct val="0"/>
                </a:spcAft>
              </a:pPr>
              <a:t>46%</a:t>
            </a:fld>
            <a:endParaRPr kumimoji="0" lang="en-US" sz="1400">
              <a:solidFill>
                <a:schemeClr val="bg1"/>
              </a:solidFill>
              <a:sym typeface="Segoe UI" panose="020B0502040204020203" pitchFamily="34" charset="0"/>
            </a:endParaRPr>
          </a:p>
        </p:txBody>
      </p:sp>
      <p:sp>
        <p:nvSpPr>
          <p:cNvPr id="54" name="Rectangle 53">
            <a:extLst>
              <a:ext uri="{FF2B5EF4-FFF2-40B4-BE49-F238E27FC236}">
                <a16:creationId xmlns:a16="http://schemas.microsoft.com/office/drawing/2014/main" id="{324996CF-7F6C-3A7A-A203-B5D0F619C918}"/>
              </a:ext>
            </a:extLst>
          </p:cNvPr>
          <p:cNvSpPr/>
          <p:nvPr>
            <p:custDataLst>
              <p:tags r:id="rId50"/>
            </p:custDataLst>
          </p:nvPr>
        </p:nvSpPr>
        <p:spPr bwMode="auto">
          <a:xfrm>
            <a:off x="5314950" y="4785976"/>
            <a:ext cx="481013"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t"/>
          <a:lstStyle/>
          <a:p>
            <a:pPr algn="ctr">
              <a:spcBef>
                <a:spcPct val="0"/>
              </a:spcBef>
              <a:spcAft>
                <a:spcPct val="0"/>
              </a:spcAft>
            </a:pPr>
            <a:fld id="{39EBF51E-1214-4F67-9A72-F2C2CCDB67E7}" type="datetime'''''''2''''0''''''''5''0''''''''''''''''''''''''''''''F'''">
              <a:rPr kumimoji="0" lang="en-US" altLang="en-US" sz="1400" smtClean="0">
                <a:solidFill>
                  <a:schemeClr val="tx1"/>
                </a:solidFill>
              </a:rPr>
              <a:pPr algn="ctr">
                <a:spcBef>
                  <a:spcPct val="0"/>
                </a:spcBef>
                <a:spcAft>
                  <a:spcPct val="0"/>
                </a:spcAft>
              </a:pPr>
              <a:t>2050F</a:t>
            </a:fld>
            <a:endParaRPr kumimoji="0" lang="en-US" sz="1400">
              <a:solidFill>
                <a:schemeClr val="tx1"/>
              </a:solidFill>
              <a:sym typeface="Segoe UI" panose="020B0502040204020203" pitchFamily="34" charset="0"/>
            </a:endParaRPr>
          </a:p>
        </p:txBody>
      </p:sp>
      <p:sp>
        <p:nvSpPr>
          <p:cNvPr id="3" name="Rectangle 2">
            <a:extLst>
              <a:ext uri="{FF2B5EF4-FFF2-40B4-BE49-F238E27FC236}">
                <a16:creationId xmlns:a16="http://schemas.microsoft.com/office/drawing/2014/main" id="{853F6DCC-67B6-62EA-9286-87F3E9B70A46}"/>
              </a:ext>
            </a:extLst>
          </p:cNvPr>
          <p:cNvSpPr/>
          <p:nvPr>
            <p:custDataLst>
              <p:tags r:id="rId51"/>
            </p:custDataLst>
          </p:nvPr>
        </p:nvSpPr>
        <p:spPr bwMode="gray">
          <a:xfrm>
            <a:off x="1062038" y="3944938"/>
            <a:ext cx="279400" cy="192088"/>
          </a:xfrm>
          <a:prstGeom prst="rect">
            <a:avLst/>
          </a:prstGeom>
          <a:noFill/>
          <a:ln w="9525" cap="flat" cmpd="sng" algn="ctr">
            <a:noFill/>
            <a:prstDash val="solid"/>
            <a:round/>
            <a:headEnd type="none" w="med" len="med"/>
            <a:tailEnd type="none" w="med" len="med"/>
          </a:ln>
          <a:effectLst/>
          <a:extLs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7E651502-4E85-4344-A98E-5577BF615DBF}" type="datetime'''''''''''''''''''''''''''''''''''''''1''''''.''''''''''''''0'">
              <a:rPr kumimoji="0" lang="en-US" altLang="en-US" sz="1400" smtClean="0">
                <a:solidFill>
                  <a:schemeClr val="tx1"/>
                </a:solidFill>
              </a:rPr>
              <a:pPr algn="ctr">
                <a:lnSpc>
                  <a:spcPct val="90000"/>
                </a:lnSpc>
                <a:spcBef>
                  <a:spcPct val="0"/>
                </a:spcBef>
                <a:spcAft>
                  <a:spcPct val="0"/>
                </a:spcAft>
              </a:pPr>
              <a:t>1.0</a:t>
            </a:fld>
            <a:endParaRPr kumimoji="0" lang="en-US" sz="1400">
              <a:solidFill>
                <a:schemeClr val="tx1"/>
              </a:solidFill>
              <a:sym typeface="Segoe UI" panose="020B0502040204020203" pitchFamily="34" charset="0"/>
            </a:endParaRPr>
          </a:p>
        </p:txBody>
      </p:sp>
      <p:sp>
        <p:nvSpPr>
          <p:cNvPr id="49" name="Rectangle 48">
            <a:extLst>
              <a:ext uri="{FF2B5EF4-FFF2-40B4-BE49-F238E27FC236}">
                <a16:creationId xmlns:a16="http://schemas.microsoft.com/office/drawing/2014/main" id="{960576FA-4377-6791-E32C-DC6C1EC0B9D2}"/>
              </a:ext>
            </a:extLst>
          </p:cNvPr>
          <p:cNvSpPr/>
          <p:nvPr>
            <p:custDataLst>
              <p:tags r:id="rId52"/>
            </p:custDataLst>
          </p:nvPr>
        </p:nvSpPr>
        <p:spPr bwMode="auto">
          <a:xfrm>
            <a:off x="4589463" y="4785976"/>
            <a:ext cx="481013"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t"/>
          <a:lstStyle/>
          <a:p>
            <a:pPr algn="ctr">
              <a:spcBef>
                <a:spcPct val="0"/>
              </a:spcBef>
              <a:spcAft>
                <a:spcPct val="0"/>
              </a:spcAft>
            </a:pPr>
            <a:fld id="{2C1533EA-9EE6-427D-9718-EF19F5CD2F55}" type="datetime'''''''''''2''''''0''4''''''''''''''''''''''''''''0''''F'">
              <a:rPr kumimoji="0" lang="en-US" altLang="en-US" sz="1400" smtClean="0">
                <a:solidFill>
                  <a:schemeClr val="tx1"/>
                </a:solidFill>
              </a:rPr>
              <a:pPr algn="ctr">
                <a:spcBef>
                  <a:spcPct val="0"/>
                </a:spcBef>
                <a:spcAft>
                  <a:spcPct val="0"/>
                </a:spcAft>
              </a:pPr>
              <a:t>2040F</a:t>
            </a:fld>
            <a:endParaRPr kumimoji="0" lang="en-US" sz="1400">
              <a:solidFill>
                <a:schemeClr val="tx1"/>
              </a:solidFill>
              <a:sym typeface="Segoe UI" panose="020B0502040204020203" pitchFamily="34" charset="0"/>
            </a:endParaRPr>
          </a:p>
        </p:txBody>
      </p:sp>
      <p:sp useBgFill="1">
        <p:nvSpPr>
          <p:cNvPr id="47" name="Rectangle 46">
            <a:extLst>
              <a:ext uri="{FF2B5EF4-FFF2-40B4-BE49-F238E27FC236}">
                <a16:creationId xmlns:a16="http://schemas.microsoft.com/office/drawing/2014/main" id="{8498B142-BA51-8B92-48AD-5721036CC8AD}"/>
              </a:ext>
            </a:extLst>
          </p:cNvPr>
          <p:cNvSpPr/>
          <p:nvPr>
            <p:custDataLst>
              <p:tags r:id="rId53"/>
            </p:custDataLst>
          </p:nvPr>
        </p:nvSpPr>
        <p:spPr bwMode="gray">
          <a:xfrm>
            <a:off x="2513013" y="3560763"/>
            <a:ext cx="279400" cy="192088"/>
          </a:xfrm>
          <a:prstGeom prst="rect">
            <a:avLst/>
          </a:prstGeom>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3159F1A1-FCEC-4591-AC33-2DAC472EC38B}" type="datetime'''''''''2''''''''''''.''''''''''''''''''''7'''''''''''''''''">
              <a:rPr kumimoji="0" lang="en-US" altLang="en-US" sz="1400" smtClean="0">
                <a:solidFill>
                  <a:schemeClr val="tx1"/>
                </a:solidFill>
              </a:rPr>
              <a:pPr algn="ctr">
                <a:lnSpc>
                  <a:spcPct val="90000"/>
                </a:lnSpc>
                <a:spcBef>
                  <a:spcPct val="0"/>
                </a:spcBef>
                <a:spcAft>
                  <a:spcPct val="0"/>
                </a:spcAft>
              </a:pPr>
              <a:t>2.7</a:t>
            </a:fld>
            <a:endParaRPr kumimoji="0" lang="en-US" sz="1400">
              <a:solidFill>
                <a:schemeClr val="tx1"/>
              </a:solidFill>
              <a:sym typeface="Segoe UI" panose="020B0502040204020203" pitchFamily="34" charset="0"/>
            </a:endParaRPr>
          </a:p>
        </p:txBody>
      </p:sp>
      <p:sp>
        <p:nvSpPr>
          <p:cNvPr id="48" name="Rectangle 47">
            <a:extLst>
              <a:ext uri="{FF2B5EF4-FFF2-40B4-BE49-F238E27FC236}">
                <a16:creationId xmlns:a16="http://schemas.microsoft.com/office/drawing/2014/main" id="{364639A5-96AD-E357-6A5B-7E955444336A}"/>
              </a:ext>
            </a:extLst>
          </p:cNvPr>
          <p:cNvSpPr/>
          <p:nvPr>
            <p:custDataLst>
              <p:tags r:id="rId54"/>
            </p:custDataLst>
          </p:nvPr>
        </p:nvSpPr>
        <p:spPr bwMode="gray">
          <a:xfrm>
            <a:off x="3238500" y="3709988"/>
            <a:ext cx="2794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556D6AA4-5ADB-4D8A-91CE-DFDF54A6F432}" type="datetime'''''''''''''''2''''''''''''.''''''9'''''''''''''''''''''">
              <a:rPr kumimoji="0" lang="en-US" altLang="en-US" sz="1400" smtClean="0">
                <a:solidFill>
                  <a:schemeClr val="tx1"/>
                </a:solidFill>
              </a:rPr>
              <a:pPr algn="ctr">
                <a:lnSpc>
                  <a:spcPct val="90000"/>
                </a:lnSpc>
                <a:spcBef>
                  <a:spcPct val="0"/>
                </a:spcBef>
                <a:spcAft>
                  <a:spcPct val="0"/>
                </a:spcAft>
              </a:pPr>
              <a:t>2.9</a:t>
            </a:fld>
            <a:endParaRPr kumimoji="0" lang="en-US" sz="1400">
              <a:solidFill>
                <a:schemeClr val="tx1"/>
              </a:solidFill>
              <a:sym typeface="Segoe UI" panose="020B0502040204020203" pitchFamily="34" charset="0"/>
            </a:endParaRPr>
          </a:p>
        </p:txBody>
      </p:sp>
      <p:sp>
        <p:nvSpPr>
          <p:cNvPr id="52" name="Rectangle 51">
            <a:extLst>
              <a:ext uri="{FF2B5EF4-FFF2-40B4-BE49-F238E27FC236}">
                <a16:creationId xmlns:a16="http://schemas.microsoft.com/office/drawing/2014/main" id="{1C9A2150-9440-0BF1-611E-F3A2104DB64D}"/>
              </a:ext>
            </a:extLst>
          </p:cNvPr>
          <p:cNvSpPr/>
          <p:nvPr>
            <p:custDataLst>
              <p:tags r:id="rId55"/>
            </p:custDataLst>
          </p:nvPr>
        </p:nvSpPr>
        <p:spPr bwMode="gray">
          <a:xfrm>
            <a:off x="3963988" y="3470275"/>
            <a:ext cx="2794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BC9C4381-3400-4A35-89A8-4E8BB8507E37}" type="datetime'''''''''''''''''''''''''3''.''9'''''''''''">
              <a:rPr kumimoji="0" lang="en-US" altLang="en-US" sz="1400" smtClean="0">
                <a:solidFill>
                  <a:schemeClr val="tx1"/>
                </a:solidFill>
              </a:rPr>
              <a:pPr algn="ctr">
                <a:lnSpc>
                  <a:spcPct val="90000"/>
                </a:lnSpc>
                <a:spcBef>
                  <a:spcPct val="0"/>
                </a:spcBef>
                <a:spcAft>
                  <a:spcPct val="0"/>
                </a:spcAft>
              </a:pPr>
              <a:t>3.9</a:t>
            </a:fld>
            <a:endParaRPr kumimoji="0" lang="en-US" sz="1400">
              <a:solidFill>
                <a:schemeClr val="tx1"/>
              </a:solidFill>
              <a:sym typeface="Segoe UI" panose="020B0502040204020203" pitchFamily="34" charset="0"/>
            </a:endParaRPr>
          </a:p>
        </p:txBody>
      </p:sp>
      <p:sp useBgFill="1">
        <p:nvSpPr>
          <p:cNvPr id="50" name="Rectangle 49">
            <a:extLst>
              <a:ext uri="{FF2B5EF4-FFF2-40B4-BE49-F238E27FC236}">
                <a16:creationId xmlns:a16="http://schemas.microsoft.com/office/drawing/2014/main" id="{8AF6510A-1687-5CCA-2631-C2949D0B4FD3}"/>
              </a:ext>
            </a:extLst>
          </p:cNvPr>
          <p:cNvSpPr/>
          <p:nvPr>
            <p:custDataLst>
              <p:tags r:id="rId56"/>
            </p:custDataLst>
          </p:nvPr>
        </p:nvSpPr>
        <p:spPr bwMode="gray">
          <a:xfrm>
            <a:off x="4689475" y="3059113"/>
            <a:ext cx="279400" cy="192088"/>
          </a:xfrm>
          <a:prstGeom prst="rect">
            <a:avLst/>
          </a:prstGeom>
          <a:ln w="9525" cap="flat" cmpd="sng" algn="ctr">
            <a:noFill/>
            <a:prstDash val="solid"/>
            <a:round/>
            <a:headEnd type="none" w="med" len="med"/>
            <a:tailEnd type="none" w="med" len="med"/>
          </a:ln>
          <a:effectLst/>
          <a:extLs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88835A4F-8C47-420C-BDE5-4FE584E1CDEE}" type="datetime'''''''''''''''''''''''''''''5.''''''7'''''''''''''''''''''''''">
              <a:rPr kumimoji="0" lang="en-US" altLang="en-US" sz="1400" smtClean="0">
                <a:solidFill>
                  <a:schemeClr val="tx1"/>
                </a:solidFill>
              </a:rPr>
              <a:pPr algn="ctr">
                <a:lnSpc>
                  <a:spcPct val="90000"/>
                </a:lnSpc>
                <a:spcBef>
                  <a:spcPct val="0"/>
                </a:spcBef>
                <a:spcAft>
                  <a:spcPct val="0"/>
                </a:spcAft>
              </a:pPr>
              <a:t>5.7</a:t>
            </a:fld>
            <a:endParaRPr kumimoji="0" lang="en-US" sz="1400">
              <a:solidFill>
                <a:schemeClr val="tx1"/>
              </a:solidFill>
              <a:sym typeface="Segoe UI" panose="020B0502040204020203" pitchFamily="34" charset="0"/>
            </a:endParaRPr>
          </a:p>
        </p:txBody>
      </p:sp>
      <p:sp>
        <p:nvSpPr>
          <p:cNvPr id="51" name="Rectangle 50">
            <a:extLst>
              <a:ext uri="{FF2B5EF4-FFF2-40B4-BE49-F238E27FC236}">
                <a16:creationId xmlns:a16="http://schemas.microsoft.com/office/drawing/2014/main" id="{B8685A56-7D81-D8B8-1E81-CF71E645720F}"/>
              </a:ext>
            </a:extLst>
          </p:cNvPr>
          <p:cNvSpPr/>
          <p:nvPr>
            <p:custDataLst>
              <p:tags r:id="rId57"/>
            </p:custDataLst>
          </p:nvPr>
        </p:nvSpPr>
        <p:spPr bwMode="gray">
          <a:xfrm>
            <a:off x="5414963" y="2462213"/>
            <a:ext cx="2794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E4013365-BA8C-48F0-AA14-F69D0FC42FDC}" type="datetime'''''''''8''''''''''''''''''''''''''''''''''''''''''''.''3'''">
              <a:rPr kumimoji="0" lang="en-US" altLang="en-US" sz="1400" smtClean="0">
                <a:solidFill>
                  <a:schemeClr val="tx1"/>
                </a:solidFill>
              </a:rPr>
              <a:pPr algn="ctr">
                <a:lnSpc>
                  <a:spcPct val="90000"/>
                </a:lnSpc>
                <a:spcBef>
                  <a:spcPct val="0"/>
                </a:spcBef>
                <a:spcAft>
                  <a:spcPct val="0"/>
                </a:spcAft>
              </a:pPr>
              <a:t>8.3</a:t>
            </a:fld>
            <a:endParaRPr kumimoji="0" lang="en-US" sz="1400">
              <a:solidFill>
                <a:schemeClr val="tx1"/>
              </a:solidFill>
              <a:sym typeface="Segoe UI" panose="020B0502040204020203" pitchFamily="34" charset="0"/>
            </a:endParaRPr>
          </a:p>
        </p:txBody>
      </p:sp>
      <p:sp>
        <p:nvSpPr>
          <p:cNvPr id="19" name="Rectangle 18">
            <a:extLst>
              <a:ext uri="{FF2B5EF4-FFF2-40B4-BE49-F238E27FC236}">
                <a16:creationId xmlns:a16="http://schemas.microsoft.com/office/drawing/2014/main" id="{339B20B9-87DB-4166-01DA-2FA7A3EFB14F}"/>
              </a:ext>
            </a:extLst>
          </p:cNvPr>
          <p:cNvSpPr/>
          <p:nvPr>
            <p:custDataLst>
              <p:tags r:id="rId58"/>
            </p:custDataLst>
          </p:nvPr>
        </p:nvSpPr>
        <p:spPr bwMode="gray">
          <a:xfrm>
            <a:off x="1835150" y="4281488"/>
            <a:ext cx="387350" cy="192088"/>
          </a:xfrm>
          <a:prstGeom prst="rect">
            <a:avLst/>
          </a:prstGeom>
          <a:solidFill>
            <a:srgbClr val="9BC9FF"/>
          </a:solidFill>
          <a:ln w="9525" cap="flat" cmpd="sng" algn="ctr">
            <a:noFill/>
            <a:prstDash val="solid"/>
            <a:round/>
            <a:headEnd type="none" w="med" len="med"/>
            <a:tailEnd type="none" w="med" len="med"/>
          </a:ln>
          <a:effectLst/>
          <a:extLs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4AB7BF2E-3777-4E85-B208-86A0C6CAF18B}" type="datetime'''''''''''2''''''''''''''''''''''''''''1''%'''''''''''''''''">
              <a:rPr kumimoji="0" lang="en-US" altLang="en-US" sz="1400" smtClean="0">
                <a:solidFill>
                  <a:schemeClr val="tx1"/>
                </a:solidFill>
              </a:rPr>
              <a:pPr algn="ctr">
                <a:lnSpc>
                  <a:spcPct val="90000"/>
                </a:lnSpc>
                <a:spcBef>
                  <a:spcPct val="0"/>
                </a:spcBef>
                <a:spcAft>
                  <a:spcPct val="0"/>
                </a:spcAft>
              </a:pPr>
              <a:t>21%</a:t>
            </a:fld>
            <a:endParaRPr kumimoji="0" lang="en-US" sz="1400">
              <a:solidFill>
                <a:schemeClr val="tx1"/>
              </a:solidFill>
              <a:sym typeface="Segoe UI" panose="020B0502040204020203" pitchFamily="34" charset="0"/>
            </a:endParaRPr>
          </a:p>
        </p:txBody>
      </p:sp>
      <p:sp>
        <p:nvSpPr>
          <p:cNvPr id="7" name="Rectangle 6">
            <a:extLst>
              <a:ext uri="{FF2B5EF4-FFF2-40B4-BE49-F238E27FC236}">
                <a16:creationId xmlns:a16="http://schemas.microsoft.com/office/drawing/2014/main" id="{10AA070D-0E37-D124-5AEF-080CB4F571A4}"/>
              </a:ext>
            </a:extLst>
          </p:cNvPr>
          <p:cNvSpPr/>
          <p:nvPr>
            <p:custDataLst>
              <p:tags r:id="rId59"/>
            </p:custDataLst>
          </p:nvPr>
        </p:nvSpPr>
        <p:spPr bwMode="gray">
          <a:xfrm>
            <a:off x="1787525" y="3717925"/>
            <a:ext cx="2794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AE745ED4-D6F4-4DFD-BCAB-82756B745205}" type="datetime'''2''.''''''''''''''''''''''''0'''''''">
              <a:rPr kumimoji="0" lang="en-US" altLang="en-US" sz="1400" smtClean="0">
                <a:solidFill>
                  <a:schemeClr val="tx1"/>
                </a:solidFill>
              </a:rPr>
              <a:pPr algn="ctr">
                <a:lnSpc>
                  <a:spcPct val="90000"/>
                </a:lnSpc>
                <a:spcBef>
                  <a:spcPct val="0"/>
                </a:spcBef>
                <a:spcAft>
                  <a:spcPct val="0"/>
                </a:spcAft>
              </a:pPr>
              <a:t>2.0</a:t>
            </a:fld>
            <a:endParaRPr kumimoji="0" lang="en-US" sz="1400">
              <a:solidFill>
                <a:schemeClr val="tx1"/>
              </a:solidFill>
              <a:sym typeface="Segoe UI" panose="020B0502040204020203" pitchFamily="34" charset="0"/>
            </a:endParaRPr>
          </a:p>
        </p:txBody>
      </p:sp>
      <p:graphicFrame>
        <p:nvGraphicFramePr>
          <p:cNvPr id="31" name="Chart 30">
            <a:extLst>
              <a:ext uri="{FF2B5EF4-FFF2-40B4-BE49-F238E27FC236}">
                <a16:creationId xmlns:a16="http://schemas.microsoft.com/office/drawing/2014/main" id="{8D0FC412-1695-C593-A42E-1448F6412F40}"/>
              </a:ext>
            </a:extLst>
          </p:cNvPr>
          <p:cNvGraphicFramePr/>
          <p:nvPr>
            <p:extLst>
              <p:ext uri="{D42A27DB-BD31-4B8C-83A1-F6EECF244321}">
                <p14:modId xmlns:p14="http://schemas.microsoft.com/office/powerpoint/2010/main" val="2220457090"/>
              </p:ext>
            </p:extLst>
          </p:nvPr>
        </p:nvGraphicFramePr>
        <p:xfrm>
          <a:off x="6282064" y="1706212"/>
          <a:ext cx="5679992" cy="3600299"/>
        </p:xfrm>
        <a:graphic>
          <a:graphicData uri="http://schemas.openxmlformats.org/drawingml/2006/chart">
            <c:chart xmlns:c="http://schemas.openxmlformats.org/drawingml/2006/chart" xmlns:r="http://schemas.openxmlformats.org/officeDocument/2006/relationships" r:id="rId71"/>
          </a:graphicData>
        </a:graphic>
      </p:graphicFrame>
      <p:sp>
        <p:nvSpPr>
          <p:cNvPr id="8" name="Rectangle 7">
            <a:extLst>
              <a:ext uri="{FF2B5EF4-FFF2-40B4-BE49-F238E27FC236}">
                <a16:creationId xmlns:a16="http://schemas.microsoft.com/office/drawing/2014/main" id="{B275A9F1-0750-4E2B-E8BD-85EE935376FD}"/>
              </a:ext>
            </a:extLst>
          </p:cNvPr>
          <p:cNvSpPr/>
          <p:nvPr/>
        </p:nvSpPr>
        <p:spPr>
          <a:xfrm>
            <a:off x="3182445" y="4291701"/>
            <a:ext cx="396000" cy="296426"/>
          </a:xfrm>
          <a:prstGeom prst="rect">
            <a:avLst/>
          </a:prstGeom>
          <a:noFill/>
          <a:ln w="28575">
            <a:solidFill>
              <a:schemeClr val="accent6"/>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sz="1200">
              <a:solidFill>
                <a:schemeClr val="tx1"/>
              </a:solidFill>
            </a:endParaRPr>
          </a:p>
        </p:txBody>
      </p:sp>
      <p:cxnSp>
        <p:nvCxnSpPr>
          <p:cNvPr id="46" name="Connector: Elbow 45">
            <a:extLst>
              <a:ext uri="{FF2B5EF4-FFF2-40B4-BE49-F238E27FC236}">
                <a16:creationId xmlns:a16="http://schemas.microsoft.com/office/drawing/2014/main" id="{089C3A79-D563-706B-D76C-3E216891327A}"/>
              </a:ext>
            </a:extLst>
          </p:cNvPr>
          <p:cNvCxnSpPr>
            <a:cxnSpLocks/>
            <a:stCxn id="28" idx="3"/>
          </p:cNvCxnSpPr>
          <p:nvPr/>
        </p:nvCxnSpPr>
        <p:spPr>
          <a:xfrm flipV="1">
            <a:off x="3571875" y="2281238"/>
            <a:ext cx="3151149" cy="2148681"/>
          </a:xfrm>
          <a:prstGeom prst="bentConnector3">
            <a:avLst>
              <a:gd name="adj1" fmla="val 4861"/>
            </a:avLst>
          </a:prstGeom>
          <a:ln w="28575">
            <a:solidFill>
              <a:schemeClr val="accent6"/>
            </a:solidFill>
            <a:prstDash val="sysDash"/>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id="{E046A21E-5216-3953-A091-FB1BFD845E8E}"/>
              </a:ext>
            </a:extLst>
          </p:cNvPr>
          <p:cNvSpPr/>
          <p:nvPr>
            <p:custDataLst>
              <p:tags r:id="rId60"/>
            </p:custDataLst>
          </p:nvPr>
        </p:nvSpPr>
        <p:spPr bwMode="auto">
          <a:xfrm>
            <a:off x="1679575" y="1839913"/>
            <a:ext cx="250825" cy="187325"/>
          </a:xfrm>
          <a:prstGeom prst="rect">
            <a:avLst/>
          </a:prstGeom>
          <a:solidFill>
            <a:srgbClr val="3C57FE"/>
          </a:solidFill>
          <a:ln w="12700" cap="flat" cmpd="sng" algn="ctr">
            <a:solidFill>
              <a:schemeClr val="bg1"/>
            </a:solid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sz="1200">
              <a:solidFill>
                <a:schemeClr val="tx1"/>
              </a:solidFill>
            </a:endParaRPr>
          </a:p>
        </p:txBody>
      </p:sp>
      <p:sp>
        <p:nvSpPr>
          <p:cNvPr id="41" name="Rectangle 40">
            <a:extLst>
              <a:ext uri="{FF2B5EF4-FFF2-40B4-BE49-F238E27FC236}">
                <a16:creationId xmlns:a16="http://schemas.microsoft.com/office/drawing/2014/main" id="{06C41063-22AE-23E5-BB50-38D672818D61}"/>
              </a:ext>
            </a:extLst>
          </p:cNvPr>
          <p:cNvSpPr/>
          <p:nvPr>
            <p:custDataLst>
              <p:tags r:id="rId61"/>
            </p:custDataLst>
          </p:nvPr>
        </p:nvSpPr>
        <p:spPr bwMode="auto">
          <a:xfrm>
            <a:off x="2727325" y="1839913"/>
            <a:ext cx="250825" cy="187325"/>
          </a:xfrm>
          <a:prstGeom prst="rect">
            <a:avLst/>
          </a:prstGeom>
          <a:solidFill>
            <a:srgbClr val="9BC9FF"/>
          </a:solidFill>
          <a:ln w="12700" cap="flat" cmpd="sng" algn="ctr">
            <a:solidFill>
              <a:schemeClr val="bg1"/>
            </a:solid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sz="1200">
              <a:solidFill>
                <a:schemeClr val="tx1"/>
              </a:solidFill>
            </a:endParaRPr>
          </a:p>
        </p:txBody>
      </p:sp>
      <p:sp>
        <p:nvSpPr>
          <p:cNvPr id="37" name="Rectangle 36">
            <a:extLst>
              <a:ext uri="{FF2B5EF4-FFF2-40B4-BE49-F238E27FC236}">
                <a16:creationId xmlns:a16="http://schemas.microsoft.com/office/drawing/2014/main" id="{000F1398-A5A1-6967-FAB3-117980ACFFFB}"/>
              </a:ext>
            </a:extLst>
          </p:cNvPr>
          <p:cNvSpPr/>
          <p:nvPr>
            <p:custDataLst>
              <p:tags r:id="rId62"/>
            </p:custDataLst>
          </p:nvPr>
        </p:nvSpPr>
        <p:spPr bwMode="auto">
          <a:xfrm>
            <a:off x="3875088" y="1839913"/>
            <a:ext cx="250825" cy="187325"/>
          </a:xfrm>
          <a:prstGeom prst="rect">
            <a:avLst/>
          </a:prstGeom>
          <a:solidFill>
            <a:srgbClr val="D6D7D9"/>
          </a:solidFill>
          <a:ln w="9525" cap="flat" cmpd="sng" algn="ctr">
            <a:noFill/>
            <a:prstDash val="solid"/>
            <a:round/>
            <a:headEnd type="none" w="med" len="med"/>
            <a:tailEnd type="none" w="med" len="med"/>
          </a:ln>
          <a:effectLst/>
          <a:extLs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sz="1200">
              <a:solidFill>
                <a:schemeClr val="tx1"/>
              </a:solidFill>
            </a:endParaRPr>
          </a:p>
        </p:txBody>
      </p:sp>
      <p:sp>
        <p:nvSpPr>
          <p:cNvPr id="53" name="Rectangle 52">
            <a:extLst>
              <a:ext uri="{FF2B5EF4-FFF2-40B4-BE49-F238E27FC236}">
                <a16:creationId xmlns:a16="http://schemas.microsoft.com/office/drawing/2014/main" id="{CA5262C2-65E0-6C94-928E-0210CA3C561B}"/>
              </a:ext>
            </a:extLst>
          </p:cNvPr>
          <p:cNvSpPr/>
          <p:nvPr>
            <p:custDataLst>
              <p:tags r:id="rId63"/>
            </p:custDataLst>
          </p:nvPr>
        </p:nvSpPr>
        <p:spPr bwMode="auto">
          <a:xfrm>
            <a:off x="1981200" y="1835150"/>
            <a:ext cx="644525"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spcBef>
                <a:spcPct val="0"/>
              </a:spcBef>
              <a:spcAft>
                <a:spcPct val="0"/>
              </a:spcAft>
            </a:pPr>
            <a:fld id="{977232C1-7497-4A8A-B352-D7EFFE3FAAF0}" type="datetime'''''I''''''ndu''''''''s''t''''''ry'''''''''''''''''''''''''''">
              <a:rPr kumimoji="0" lang="en-US" altLang="en-US" sz="1400" smtClean="0">
                <a:solidFill>
                  <a:schemeClr val="tx1"/>
                </a:solidFill>
                <a:effectLst/>
                <a:sym typeface="Segoe UI" panose="020B0502040204020203" pitchFamily="34" charset="0"/>
              </a:rPr>
              <a:pPr>
                <a:spcBef>
                  <a:spcPct val="0"/>
                </a:spcBef>
                <a:spcAft>
                  <a:spcPct val="0"/>
                </a:spcAft>
              </a:pPr>
              <a:t>Industry</a:t>
            </a:fld>
            <a:endParaRPr kumimoji="0" lang="en-US" sz="1400">
              <a:solidFill>
                <a:schemeClr val="tx1"/>
              </a:solidFill>
              <a:sym typeface="Segoe UI" panose="020B0502040204020203" pitchFamily="34" charset="0"/>
            </a:endParaRPr>
          </a:p>
        </p:txBody>
      </p:sp>
      <p:sp>
        <p:nvSpPr>
          <p:cNvPr id="55" name="Rectangle 54">
            <a:extLst>
              <a:ext uri="{FF2B5EF4-FFF2-40B4-BE49-F238E27FC236}">
                <a16:creationId xmlns:a16="http://schemas.microsoft.com/office/drawing/2014/main" id="{F83CE1EA-07ED-67D9-64BA-7BBEE441774B}"/>
              </a:ext>
            </a:extLst>
          </p:cNvPr>
          <p:cNvSpPr/>
          <p:nvPr>
            <p:custDataLst>
              <p:tags r:id="rId64"/>
            </p:custDataLst>
          </p:nvPr>
        </p:nvSpPr>
        <p:spPr bwMode="auto">
          <a:xfrm>
            <a:off x="3028950" y="1835150"/>
            <a:ext cx="744538"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spcBef>
                <a:spcPct val="0"/>
              </a:spcBef>
              <a:spcAft>
                <a:spcPct val="0"/>
              </a:spcAft>
            </a:pPr>
            <a:fld id="{D6C168A2-236F-4A11-A15F-C61D7B80C668}" type="datetime'''''''''''''''''T''''r''''an''''sp''o''''''''''''''''''r''''t'">
              <a:rPr kumimoji="0" lang="en-US" altLang="en-US" sz="1400" smtClean="0">
                <a:solidFill>
                  <a:schemeClr val="tx1"/>
                </a:solidFill>
                <a:effectLst/>
                <a:sym typeface="Segoe UI" panose="020B0502040204020203" pitchFamily="34" charset="0"/>
              </a:rPr>
              <a:pPr>
                <a:spcBef>
                  <a:spcPct val="0"/>
                </a:spcBef>
                <a:spcAft>
                  <a:spcPct val="0"/>
                </a:spcAft>
              </a:pPr>
              <a:t>Transport</a:t>
            </a:fld>
            <a:endParaRPr kumimoji="0" lang="en-US" sz="1400">
              <a:solidFill>
                <a:schemeClr val="tx1"/>
              </a:solidFill>
              <a:sym typeface="Segoe UI" panose="020B0502040204020203" pitchFamily="34" charset="0"/>
            </a:endParaRPr>
          </a:p>
        </p:txBody>
      </p:sp>
      <p:sp>
        <p:nvSpPr>
          <p:cNvPr id="56" name="Rectangle 55">
            <a:extLst>
              <a:ext uri="{FF2B5EF4-FFF2-40B4-BE49-F238E27FC236}">
                <a16:creationId xmlns:a16="http://schemas.microsoft.com/office/drawing/2014/main" id="{41BA1F9D-1945-3264-95C7-D77DDEA22A2C}"/>
              </a:ext>
            </a:extLst>
          </p:cNvPr>
          <p:cNvSpPr/>
          <p:nvPr>
            <p:custDataLst>
              <p:tags r:id="rId65"/>
            </p:custDataLst>
          </p:nvPr>
        </p:nvSpPr>
        <p:spPr bwMode="auto">
          <a:xfrm>
            <a:off x="4176713" y="1835150"/>
            <a:ext cx="449263"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spcBef>
                <a:spcPct val="0"/>
              </a:spcBef>
              <a:spcAft>
                <a:spcPct val="0"/>
              </a:spcAft>
            </a:pPr>
            <a:fld id="{B21849A5-C58B-4E2B-82C8-B5B063B071C7}" type="datetime'''Ot''''''''''h''''''''''''er'''''''''''''''''''''''''''''''">
              <a:rPr kumimoji="0" lang="en-US" altLang="en-US" sz="1400" smtClean="0">
                <a:solidFill>
                  <a:schemeClr val="tx1"/>
                </a:solidFill>
                <a:effectLst/>
                <a:sym typeface="Segoe UI" panose="020B0502040204020203" pitchFamily="34" charset="0"/>
              </a:rPr>
              <a:pPr>
                <a:spcBef>
                  <a:spcPct val="0"/>
                </a:spcBef>
                <a:spcAft>
                  <a:spcPct val="0"/>
                </a:spcAft>
              </a:pPr>
              <a:t>Other</a:t>
            </a:fld>
            <a:endParaRPr kumimoji="0" lang="en-US" sz="1400">
              <a:solidFill>
                <a:schemeClr val="tx1"/>
              </a:solidFill>
              <a:sym typeface="Segoe UI" panose="020B0502040204020203" pitchFamily="34" charset="0"/>
            </a:endParaRPr>
          </a:p>
        </p:txBody>
      </p:sp>
      <p:pic>
        <p:nvPicPr>
          <p:cNvPr id="59" name="Picture 58">
            <a:extLst>
              <a:ext uri="{FF2B5EF4-FFF2-40B4-BE49-F238E27FC236}">
                <a16:creationId xmlns:a16="http://schemas.microsoft.com/office/drawing/2014/main" id="{11A2361E-22AF-83C4-F7E1-59FB01048C4E}"/>
              </a:ext>
            </a:extLst>
          </p:cNvPr>
          <p:cNvPicPr>
            <a:picLocks noChangeAspect="1"/>
          </p:cNvPicPr>
          <p:nvPr/>
        </p:nvPicPr>
        <p:blipFill>
          <a:blip r:embed="rId72"/>
          <a:srcRect r="11121" b="14457"/>
          <a:stretch>
            <a:fillRect/>
          </a:stretch>
        </p:blipFill>
        <p:spPr>
          <a:xfrm>
            <a:off x="398817" y="5201088"/>
            <a:ext cx="652463" cy="868363"/>
          </a:xfrm>
          <a:prstGeom prst="rect">
            <a:avLst/>
          </a:prstGeom>
          <a:ln w="28575">
            <a:solidFill>
              <a:schemeClr val="bg1">
                <a:lumMod val="65000"/>
              </a:schemeClr>
            </a:solidFill>
          </a:ln>
        </p:spPr>
      </p:pic>
    </p:spTree>
    <p:extLst>
      <p:ext uri="{BB962C8B-B14F-4D97-AF65-F5344CB8AC3E}">
        <p14:creationId xmlns:p14="http://schemas.microsoft.com/office/powerpoint/2010/main" val="18337199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03BA2E-2153-C076-EFE3-B1EC0613A0A0}"/>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52467B14-068D-1AAE-907D-05FC86A56E0D}"/>
              </a:ext>
            </a:extLst>
          </p:cNvPr>
          <p:cNvSpPr/>
          <p:nvPr/>
        </p:nvSpPr>
        <p:spPr>
          <a:xfrm>
            <a:off x="348073" y="5332364"/>
            <a:ext cx="1005840" cy="719034"/>
          </a:xfrm>
          <a:prstGeom prst="rect">
            <a:avLst/>
          </a:prstGeom>
          <a:no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MY" sz="1200">
              <a:solidFill>
                <a:schemeClr val="tx1"/>
              </a:solidFill>
            </a:endParaRPr>
          </a:p>
        </p:txBody>
      </p:sp>
      <p:graphicFrame>
        <p:nvGraphicFramePr>
          <p:cNvPr id="18" name="Chart 17">
            <a:extLst>
              <a:ext uri="{FF2B5EF4-FFF2-40B4-BE49-F238E27FC236}">
                <a16:creationId xmlns:a16="http://schemas.microsoft.com/office/drawing/2014/main" id="{B0D8578C-A289-2047-47E4-F08104945B0F}"/>
              </a:ext>
            </a:extLst>
          </p:cNvPr>
          <p:cNvGraphicFramePr/>
          <p:nvPr>
            <p:extLst>
              <p:ext uri="{D42A27DB-BD31-4B8C-83A1-F6EECF244321}">
                <p14:modId xmlns:p14="http://schemas.microsoft.com/office/powerpoint/2010/main" val="3615161396"/>
              </p:ext>
            </p:extLst>
          </p:nvPr>
        </p:nvGraphicFramePr>
        <p:xfrm>
          <a:off x="338345" y="1695254"/>
          <a:ext cx="5582008" cy="347596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 name="think-cell data - do not delete" hidden="1">
            <a:extLst>
              <a:ext uri="{FF2B5EF4-FFF2-40B4-BE49-F238E27FC236}">
                <a16:creationId xmlns:a16="http://schemas.microsoft.com/office/drawing/2014/main" id="{DFDC0670-61BA-0F51-BE05-25FCF3CD0A59}"/>
              </a:ext>
            </a:extLst>
          </p:cNvPr>
          <p:cNvGraphicFramePr>
            <a:graphicFrameLocks/>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425" imgH="424" progId="TCLayout.ActiveDocument.1">
                  <p:embed/>
                </p:oleObj>
              </mc:Choice>
              <mc:Fallback>
                <p:oleObj name="think-cell Slide" r:id="rId5" imgW="425" imgH="424" progId="TCLayout.ActiveDocument.1">
                  <p:embed/>
                  <p:pic>
                    <p:nvPicPr>
                      <p:cNvPr id="4" name="think-cell data - do not delete" hidden="1">
                        <a:extLst>
                          <a:ext uri="{FF2B5EF4-FFF2-40B4-BE49-F238E27FC236}">
                            <a16:creationId xmlns:a16="http://schemas.microsoft.com/office/drawing/2014/main" id="{DFDC0670-61BA-0F51-BE05-25FCF3CD0A59}"/>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Title 4">
            <a:extLst>
              <a:ext uri="{FF2B5EF4-FFF2-40B4-BE49-F238E27FC236}">
                <a16:creationId xmlns:a16="http://schemas.microsoft.com/office/drawing/2014/main" id="{717B9134-0B18-495D-03AE-9ADAB516F069}"/>
              </a:ext>
            </a:extLst>
          </p:cNvPr>
          <p:cNvSpPr>
            <a:spLocks noGrp="1"/>
          </p:cNvSpPr>
          <p:nvPr>
            <p:ph type="title"/>
          </p:nvPr>
        </p:nvSpPr>
        <p:spPr/>
        <p:txBody>
          <a:bodyPr vert="horz" rIns="0"/>
          <a:lstStyle/>
          <a:p>
            <a:r>
              <a:rPr lang="en-US" sz="2000">
                <a:latin typeface="Segoe UI" panose="020B0502040204020203" pitchFamily="34" charset="0"/>
                <a:cs typeface="Segoe UI" panose="020B0502040204020203" pitchFamily="34" charset="0"/>
              </a:rPr>
              <a:t>2.3 Electricity Consumption vs Capacity</a:t>
            </a:r>
            <a:br>
              <a:rPr lang="en-US">
                <a:latin typeface="Segoe UI" panose="020B0502040204020203" pitchFamily="34" charset="0"/>
                <a:cs typeface="Segoe UI" panose="020B0502040204020203" pitchFamily="34" charset="0"/>
              </a:rPr>
            </a:br>
            <a:r>
              <a:rPr lang="en-US" sz="1600"/>
              <a:t>Vietnam’s rapid industrial growth and increasing power system volatility, increases reliability risks and the need for energy services for flexible energy solutions</a:t>
            </a:r>
            <a:endParaRPr lang="en-US" sz="1600">
              <a:latin typeface="Segoe UI" panose="020B0502040204020203" pitchFamily="34" charset="0"/>
              <a:cs typeface="Segoe UI" panose="020B0502040204020203" pitchFamily="34" charset="0"/>
            </a:endParaRPr>
          </a:p>
        </p:txBody>
      </p:sp>
      <p:grpSp>
        <p:nvGrpSpPr>
          <p:cNvPr id="10" name="グループ化 64">
            <a:extLst>
              <a:ext uri="{FF2B5EF4-FFF2-40B4-BE49-F238E27FC236}">
                <a16:creationId xmlns:a16="http://schemas.microsoft.com/office/drawing/2014/main" id="{D8AC3406-5328-3C70-88FA-942DEF480DBF}"/>
              </a:ext>
            </a:extLst>
          </p:cNvPr>
          <p:cNvGrpSpPr/>
          <p:nvPr/>
        </p:nvGrpSpPr>
        <p:grpSpPr>
          <a:xfrm>
            <a:off x="384218" y="1279228"/>
            <a:ext cx="5547995" cy="407556"/>
            <a:chOff x="455612" y="1382529"/>
            <a:chExt cx="4113213" cy="655821"/>
          </a:xfrm>
          <a:noFill/>
        </p:grpSpPr>
        <p:sp>
          <p:nvSpPr>
            <p:cNvPr id="11" name="ColumnHeader">
              <a:extLst>
                <a:ext uri="{FF2B5EF4-FFF2-40B4-BE49-F238E27FC236}">
                  <a16:creationId xmlns:a16="http://schemas.microsoft.com/office/drawing/2014/main" id="{1408D72F-E2FB-FAE3-6A69-2FEA57069968}"/>
                </a:ext>
              </a:extLst>
            </p:cNvPr>
            <p:cNvSpPr>
              <a:spLocks noChangeArrowheads="1"/>
            </p:cNvSpPr>
            <p:nvPr/>
          </p:nvSpPr>
          <p:spPr bwMode="gray">
            <a:xfrm>
              <a:off x="455613" y="1382529"/>
              <a:ext cx="4113212" cy="643840"/>
            </a:xfrm>
            <a:prstGeom prst="rect">
              <a:avLst/>
            </a:prstGeom>
            <a:grpFill/>
            <a:ln w="9525" algn="ctr">
              <a:noFill/>
              <a:miter lim="800000"/>
              <a:headEnd type="none" w="lg" len="lg"/>
              <a:tailEnd type="none" w="lg" len="lg"/>
            </a:ln>
            <a:effectLst/>
          </p:spPr>
          <p:txBody>
            <a:bodyPr lIns="0" tIns="91440" rIns="0" bIns="91440" anchor="b">
              <a:spAutoFit/>
            </a:bodyPr>
            <a:lstStyle/>
            <a:p>
              <a:pPr algn="ctr"/>
              <a:r>
                <a:rPr lang="en-US" sz="1400">
                  <a:latin typeface="Segoe UI" panose="020B0502040204020203" pitchFamily="34" charset="0"/>
                  <a:cs typeface="Segoe UI" panose="020B0502040204020203" pitchFamily="34" charset="0"/>
                </a:rPr>
                <a:t>Electricity Consumption vs Installed Power Capacity</a:t>
              </a:r>
            </a:p>
          </p:txBody>
        </p:sp>
        <p:cxnSp>
          <p:nvCxnSpPr>
            <p:cNvPr id="12" name="直線コネクタ 66">
              <a:extLst>
                <a:ext uri="{FF2B5EF4-FFF2-40B4-BE49-F238E27FC236}">
                  <a16:creationId xmlns:a16="http://schemas.microsoft.com/office/drawing/2014/main" id="{D5610657-7FF1-8E57-2EBE-2065F6F0E203}"/>
                </a:ext>
              </a:extLst>
            </p:cNvPr>
            <p:cNvCxnSpPr/>
            <p:nvPr/>
          </p:nvCxnSpPr>
          <p:spPr>
            <a:xfrm>
              <a:off x="455612" y="2038350"/>
              <a:ext cx="4113212"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13" name="TextBox 12">
            <a:extLst>
              <a:ext uri="{FF2B5EF4-FFF2-40B4-BE49-F238E27FC236}">
                <a16:creationId xmlns:a16="http://schemas.microsoft.com/office/drawing/2014/main" id="{91F9F3EB-C2C2-08F6-CBE1-694296643A7A}"/>
              </a:ext>
            </a:extLst>
          </p:cNvPr>
          <p:cNvSpPr txBox="1"/>
          <p:nvPr/>
        </p:nvSpPr>
        <p:spPr>
          <a:xfrm>
            <a:off x="1374616" y="5339692"/>
            <a:ext cx="4546838" cy="719034"/>
          </a:xfrm>
          <a:prstGeom prst="rect">
            <a:avLst/>
          </a:prstGeom>
          <a:solidFill>
            <a:schemeClr val="bg1">
              <a:lumMod val="85000"/>
            </a:schemeClr>
          </a:solidFill>
          <a:ln>
            <a:solidFill>
              <a:schemeClr val="bg1">
                <a:lumMod val="75000"/>
              </a:schemeClr>
            </a:solidFill>
          </a:ln>
        </p:spPr>
        <p:txBody>
          <a:bodyPr wrap="square" lIns="0" tIns="36000" rIns="0" bIns="36000" rtlCol="0">
            <a:spAutoFit/>
          </a:bodyPr>
          <a:lstStyle/>
          <a:p>
            <a:pPr lvl="0">
              <a:buSzPct val="100000"/>
            </a:pPr>
            <a:r>
              <a:rPr lang="en-US" sz="1400" i="1"/>
              <a:t>Industrial downtime costs far exceed electricity tariffs. Vietnam’s 2023 power crisis caused losses of ~USD1.4B (~0.3% of GDP)</a:t>
            </a:r>
          </a:p>
        </p:txBody>
      </p:sp>
      <p:sp>
        <p:nvSpPr>
          <p:cNvPr id="8" name="TextBox 7">
            <a:extLst>
              <a:ext uri="{FF2B5EF4-FFF2-40B4-BE49-F238E27FC236}">
                <a16:creationId xmlns:a16="http://schemas.microsoft.com/office/drawing/2014/main" id="{2F76C1B9-B550-922C-AA20-8BF68EA65D0A}"/>
              </a:ext>
            </a:extLst>
          </p:cNvPr>
          <p:cNvSpPr txBox="1"/>
          <p:nvPr/>
        </p:nvSpPr>
        <p:spPr>
          <a:xfrm>
            <a:off x="348072" y="6095345"/>
            <a:ext cx="11516765" cy="246221"/>
          </a:xfrm>
          <a:prstGeom prst="rect">
            <a:avLst/>
          </a:prstGeom>
          <a:noFill/>
        </p:spPr>
        <p:txBody>
          <a:bodyPr wrap="square">
            <a:spAutoFit/>
          </a:bodyPr>
          <a:lstStyle/>
          <a:p>
            <a:r>
              <a:rPr lang="en-GB" sz="1000">
                <a:ea typeface="Meiryo UI"/>
                <a:cs typeface="Times New Roman" panose="02020603050405020304" pitchFamily="18" charset="0"/>
              </a:rPr>
              <a:t>Source: </a:t>
            </a:r>
            <a:r>
              <a:rPr lang="en-US" sz="1000" err="1">
                <a:ea typeface="Meiryo UI"/>
                <a:cs typeface="Times New Roman" panose="02020603050405020304" pitchFamily="18" charset="0"/>
              </a:rPr>
              <a:t>WorldBank</a:t>
            </a:r>
            <a:r>
              <a:rPr lang="en-US" sz="1000">
                <a:ea typeface="Meiryo UI"/>
                <a:cs typeface="Times New Roman" panose="02020603050405020304" pitchFamily="18" charset="0"/>
              </a:rPr>
              <a:t>, EVN, VNA Net, GIZ</a:t>
            </a:r>
            <a:endParaRPr lang="en-GB" sz="1000">
              <a:ea typeface="Meiryo UI"/>
              <a:cs typeface="Times New Roman" panose="02020603050405020304" pitchFamily="18" charset="0"/>
            </a:endParaRPr>
          </a:p>
        </p:txBody>
      </p:sp>
      <p:sp>
        <p:nvSpPr>
          <p:cNvPr id="60" name="Rectangle 59">
            <a:extLst>
              <a:ext uri="{FF2B5EF4-FFF2-40B4-BE49-F238E27FC236}">
                <a16:creationId xmlns:a16="http://schemas.microsoft.com/office/drawing/2014/main" id="{78C27E6C-955D-9C03-4427-AE223F3A7796}"/>
              </a:ext>
            </a:extLst>
          </p:cNvPr>
          <p:cNvSpPr/>
          <p:nvPr/>
        </p:nvSpPr>
        <p:spPr>
          <a:xfrm>
            <a:off x="5218690" y="1754038"/>
            <a:ext cx="818116" cy="318366"/>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sz="1400">
                <a:solidFill>
                  <a:schemeClr val="tx1"/>
                </a:solidFill>
              </a:rPr>
              <a:t>(</a:t>
            </a:r>
            <a:r>
              <a:rPr lang="en-US" sz="1400">
                <a:solidFill>
                  <a:schemeClr val="tx1"/>
                </a:solidFill>
              </a:rPr>
              <a:t>1000</a:t>
            </a:r>
            <a:r>
              <a:rPr kumimoji="1" lang="en-US" sz="1400">
                <a:solidFill>
                  <a:schemeClr val="tx1"/>
                </a:solidFill>
              </a:rPr>
              <a:t>B </a:t>
            </a:r>
            <a:r>
              <a:rPr kumimoji="1" lang="en-US" sz="1400" err="1">
                <a:solidFill>
                  <a:schemeClr val="tx1"/>
                </a:solidFill>
              </a:rPr>
              <a:t>KWh</a:t>
            </a:r>
            <a:r>
              <a:rPr kumimoji="1" lang="en-US" sz="1400">
                <a:solidFill>
                  <a:schemeClr val="tx1"/>
                </a:solidFill>
              </a:rPr>
              <a:t>)</a:t>
            </a:r>
            <a:endParaRPr kumimoji="1" lang="en-MY" sz="1400">
              <a:solidFill>
                <a:schemeClr val="tx1"/>
              </a:solidFill>
            </a:endParaRPr>
          </a:p>
        </p:txBody>
      </p:sp>
      <p:sp>
        <p:nvSpPr>
          <p:cNvPr id="62" name="Rectangle 61">
            <a:extLst>
              <a:ext uri="{FF2B5EF4-FFF2-40B4-BE49-F238E27FC236}">
                <a16:creationId xmlns:a16="http://schemas.microsoft.com/office/drawing/2014/main" id="{AA7F0C77-49AD-E745-4523-149A39C46D9D}"/>
              </a:ext>
            </a:extLst>
          </p:cNvPr>
          <p:cNvSpPr/>
          <p:nvPr/>
        </p:nvSpPr>
        <p:spPr>
          <a:xfrm>
            <a:off x="221892" y="1677039"/>
            <a:ext cx="818116" cy="318366"/>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sz="1400">
                <a:solidFill>
                  <a:schemeClr val="tx1"/>
                </a:solidFill>
              </a:rPr>
              <a:t>(GW)</a:t>
            </a:r>
            <a:endParaRPr kumimoji="1" lang="en-MY" sz="1400">
              <a:solidFill>
                <a:schemeClr val="tx1"/>
              </a:solidFill>
            </a:endParaRPr>
          </a:p>
        </p:txBody>
      </p:sp>
      <p:grpSp>
        <p:nvGrpSpPr>
          <p:cNvPr id="15" name="グループ化 64">
            <a:extLst>
              <a:ext uri="{FF2B5EF4-FFF2-40B4-BE49-F238E27FC236}">
                <a16:creationId xmlns:a16="http://schemas.microsoft.com/office/drawing/2014/main" id="{A0248D79-8337-F804-B1D1-5267D583C994}"/>
              </a:ext>
            </a:extLst>
          </p:cNvPr>
          <p:cNvGrpSpPr/>
          <p:nvPr/>
        </p:nvGrpSpPr>
        <p:grpSpPr>
          <a:xfrm>
            <a:off x="6259786" y="1269483"/>
            <a:ext cx="5547995" cy="407556"/>
            <a:chOff x="455612" y="1382529"/>
            <a:chExt cx="4113213" cy="655821"/>
          </a:xfrm>
          <a:noFill/>
        </p:grpSpPr>
        <p:sp>
          <p:nvSpPr>
            <p:cNvPr id="16" name="ColumnHeader">
              <a:extLst>
                <a:ext uri="{FF2B5EF4-FFF2-40B4-BE49-F238E27FC236}">
                  <a16:creationId xmlns:a16="http://schemas.microsoft.com/office/drawing/2014/main" id="{5B86FD7F-EA24-6A63-483A-4A9D08D4EF72}"/>
                </a:ext>
              </a:extLst>
            </p:cNvPr>
            <p:cNvSpPr>
              <a:spLocks noChangeArrowheads="1"/>
            </p:cNvSpPr>
            <p:nvPr/>
          </p:nvSpPr>
          <p:spPr bwMode="gray">
            <a:xfrm>
              <a:off x="455613" y="1382529"/>
              <a:ext cx="4113212" cy="643840"/>
            </a:xfrm>
            <a:prstGeom prst="rect">
              <a:avLst/>
            </a:prstGeom>
            <a:grpFill/>
            <a:ln w="9525" algn="ctr">
              <a:noFill/>
              <a:miter lim="800000"/>
              <a:headEnd type="none" w="lg" len="lg"/>
              <a:tailEnd type="none" w="lg" len="lg"/>
            </a:ln>
            <a:effectLst/>
          </p:spPr>
          <p:txBody>
            <a:bodyPr lIns="0" tIns="91440" rIns="0" bIns="91440" anchor="b">
              <a:spAutoFit/>
            </a:bodyPr>
            <a:lstStyle/>
            <a:p>
              <a:pPr algn="ctr"/>
              <a:r>
                <a:rPr lang="en-US" sz="1400">
                  <a:latin typeface="Segoe UI" panose="020B0502040204020203" pitchFamily="34" charset="0"/>
                  <a:cs typeface="Segoe UI" panose="020B0502040204020203" pitchFamily="34" charset="0"/>
                </a:rPr>
                <a:t> Insights</a:t>
              </a:r>
            </a:p>
          </p:txBody>
        </p:sp>
        <p:cxnSp>
          <p:nvCxnSpPr>
            <p:cNvPr id="17" name="直線コネクタ 66">
              <a:extLst>
                <a:ext uri="{FF2B5EF4-FFF2-40B4-BE49-F238E27FC236}">
                  <a16:creationId xmlns:a16="http://schemas.microsoft.com/office/drawing/2014/main" id="{7910AD29-716B-61D8-24A3-9F3D9C820157}"/>
                </a:ext>
              </a:extLst>
            </p:cNvPr>
            <p:cNvCxnSpPr/>
            <p:nvPr/>
          </p:nvCxnSpPr>
          <p:spPr>
            <a:xfrm>
              <a:off x="455612" y="2038350"/>
              <a:ext cx="4113212"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graphicFrame>
        <p:nvGraphicFramePr>
          <p:cNvPr id="2" name="Table 1">
            <a:extLst>
              <a:ext uri="{FF2B5EF4-FFF2-40B4-BE49-F238E27FC236}">
                <a16:creationId xmlns:a16="http://schemas.microsoft.com/office/drawing/2014/main" id="{A58C02CA-18B1-EEEB-624E-8E4F651295CE}"/>
              </a:ext>
            </a:extLst>
          </p:cNvPr>
          <p:cNvGraphicFramePr>
            <a:graphicFrameLocks noGrp="1"/>
          </p:cNvGraphicFramePr>
          <p:nvPr>
            <p:extLst>
              <p:ext uri="{D42A27DB-BD31-4B8C-83A1-F6EECF244321}">
                <p14:modId xmlns:p14="http://schemas.microsoft.com/office/powerpoint/2010/main" val="1383956747"/>
              </p:ext>
            </p:extLst>
          </p:nvPr>
        </p:nvGraphicFramePr>
        <p:xfrm>
          <a:off x="6259785" y="1749904"/>
          <a:ext cx="5664448" cy="3421312"/>
        </p:xfrm>
        <a:graphic>
          <a:graphicData uri="http://schemas.openxmlformats.org/drawingml/2006/table">
            <a:tbl>
              <a:tblPr firstRow="1" bandRow="1">
                <a:tableStyleId>{5C22544A-7EE6-4342-B048-85BDC9FD1C3A}</a:tableStyleId>
              </a:tblPr>
              <a:tblGrid>
                <a:gridCol w="783112">
                  <a:extLst>
                    <a:ext uri="{9D8B030D-6E8A-4147-A177-3AD203B41FA5}">
                      <a16:colId xmlns:a16="http://schemas.microsoft.com/office/drawing/2014/main" val="3923531282"/>
                    </a:ext>
                  </a:extLst>
                </a:gridCol>
                <a:gridCol w="4881336">
                  <a:extLst>
                    <a:ext uri="{9D8B030D-6E8A-4147-A177-3AD203B41FA5}">
                      <a16:colId xmlns:a16="http://schemas.microsoft.com/office/drawing/2014/main" val="2676165874"/>
                    </a:ext>
                  </a:extLst>
                </a:gridCol>
              </a:tblGrid>
              <a:tr h="2630103">
                <a:tc>
                  <a:txBody>
                    <a:bodyPr/>
                    <a:lstStyle/>
                    <a:p>
                      <a:pPr marL="0" lvl="0" indent="0" algn="l">
                        <a:buNone/>
                      </a:pPr>
                      <a:r>
                        <a:rPr lang="en-US" sz="1400" b="0">
                          <a:solidFill>
                            <a:schemeClr val="bg1"/>
                          </a:solidFill>
                          <a:latin typeface="Segoe UI"/>
                          <a:cs typeface="Segoe UI"/>
                        </a:rPr>
                        <a:t>Renew-</a:t>
                      </a:r>
                      <a:r>
                        <a:rPr lang="en-US" sz="1400" b="0" err="1">
                          <a:solidFill>
                            <a:schemeClr val="bg1"/>
                          </a:solidFill>
                          <a:latin typeface="Segoe UI"/>
                          <a:cs typeface="Segoe UI"/>
                        </a:rPr>
                        <a:t>ables</a:t>
                      </a:r>
                      <a:endParaRPr lang="en-MY" sz="1400" b="0">
                        <a:solidFill>
                          <a:schemeClr val="bg1"/>
                        </a:solidFill>
                        <a:latin typeface="Segoe UI"/>
                        <a:cs typeface="Segoe UI"/>
                      </a:endParaRP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1"/>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lang="en-US" sz="1400" b="0">
                          <a:solidFill>
                            <a:schemeClr val="tx1"/>
                          </a:solidFill>
                          <a:latin typeface="+mn-lt"/>
                          <a:cs typeface="Segoe UI"/>
                        </a:rPr>
                        <a:t>Renewable energy saw a huge surge in 2020 due to </a:t>
                      </a:r>
                      <a:r>
                        <a:rPr kumimoji="1" lang="en-US" sz="1400" b="0" kern="1200">
                          <a:solidFill>
                            <a:schemeClr val="tx1"/>
                          </a:solidFill>
                          <a:latin typeface="+mn-lt"/>
                          <a:ea typeface="+mn-ea"/>
                          <a:cs typeface="+mn-cs"/>
                        </a:rPr>
                        <a:t>Vietnam’s generous feed-in-tariffs with strict cutoff deadlines prompted developers to commission a large volume of projects before incentives expired, leading to an exceptional 1-year spike in installations</a:t>
                      </a:r>
                    </a:p>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kern="1200">
                          <a:solidFill>
                            <a:schemeClr val="tx1"/>
                          </a:solidFill>
                          <a:latin typeface="+mn-lt"/>
                          <a:ea typeface="+mn-ea"/>
                          <a:cs typeface="+mn-cs"/>
                        </a:rPr>
                        <a:t>With renewables at ~28% of capacity increasing supply intermittency, services such as energy efficiency, reliability, decarbonization outweigh incremental grid supply</a:t>
                      </a:r>
                    </a:p>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kern="1200">
                          <a:solidFill>
                            <a:schemeClr val="tx1"/>
                          </a:solidFill>
                          <a:latin typeface="+mn-lt"/>
                          <a:ea typeface="+mn-ea"/>
                          <a:cs typeface="+mn-cs"/>
                        </a:rPr>
                        <a:t>The rapid growth of solar and wind has occasionally exceeded transmission of system flexibility, causing curtailment and highlighting the need for targeted grid upgrades and demand-side solutions</a:t>
                      </a: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2366200889"/>
                  </a:ext>
                </a:extLst>
              </a:tr>
              <a:tr h="791209">
                <a:tc>
                  <a:txBody>
                    <a:bodyPr/>
                    <a:lstStyle/>
                    <a:p>
                      <a:pPr marL="0" lvl="0" indent="0" algn="l">
                        <a:buNone/>
                      </a:pPr>
                      <a:r>
                        <a:rPr lang="en-US" sz="1400">
                          <a:solidFill>
                            <a:schemeClr val="tx1"/>
                          </a:solidFill>
                          <a:latin typeface="Segoe UI"/>
                          <a:cs typeface="Segoe UI"/>
                        </a:rPr>
                        <a:t>Hydro</a:t>
                      </a:r>
                    </a:p>
                    <a:p>
                      <a:pPr marL="0" lvl="0" indent="0" algn="l">
                        <a:buNone/>
                      </a:pPr>
                      <a:r>
                        <a:rPr lang="en-US" sz="1400">
                          <a:solidFill>
                            <a:schemeClr val="tx1"/>
                          </a:solidFill>
                          <a:latin typeface="Segoe UI"/>
                          <a:cs typeface="Segoe UI"/>
                        </a:rPr>
                        <a:t>power</a:t>
                      </a:r>
                      <a:endParaRPr lang="en-MY" sz="1400">
                        <a:solidFill>
                          <a:schemeClr val="tx1"/>
                        </a:solidFill>
                        <a:latin typeface="Segoe UI"/>
                        <a:cs typeface="Segoe UI"/>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lvl="0" indent="0">
                        <a:buSzPct val="100000"/>
                        <a:buFont typeface="Wingdings"/>
                        <a:buNone/>
                      </a:pPr>
                      <a:r>
                        <a:rPr lang="en-US" sz="1400"/>
                        <a:t>Hydropower remains a major capacity source, but finite reservoirs and climate variability (droughts, heatwaves) cap growth, reinforcing the need for a diversified energy mix</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505003236"/>
                  </a:ext>
                </a:extLst>
              </a:tr>
            </a:tbl>
          </a:graphicData>
        </a:graphic>
      </p:graphicFrame>
      <p:pic>
        <p:nvPicPr>
          <p:cNvPr id="6" name="Picture 5">
            <a:extLst>
              <a:ext uri="{FF2B5EF4-FFF2-40B4-BE49-F238E27FC236}">
                <a16:creationId xmlns:a16="http://schemas.microsoft.com/office/drawing/2014/main" id="{9E3B81E9-6AF0-ABEA-783E-AF2B6730641D}"/>
              </a:ext>
            </a:extLst>
          </p:cNvPr>
          <p:cNvPicPr>
            <a:picLocks noChangeAspect="1"/>
          </p:cNvPicPr>
          <p:nvPr/>
        </p:nvPicPr>
        <p:blipFill>
          <a:blip r:embed="rId7"/>
          <a:stretch>
            <a:fillRect/>
          </a:stretch>
        </p:blipFill>
        <p:spPr>
          <a:xfrm>
            <a:off x="622373" y="5372190"/>
            <a:ext cx="457240" cy="472481"/>
          </a:xfrm>
          <a:prstGeom prst="rect">
            <a:avLst/>
          </a:prstGeom>
        </p:spPr>
      </p:pic>
      <p:sp>
        <p:nvSpPr>
          <p:cNvPr id="7" name="Rectangle 6">
            <a:extLst>
              <a:ext uri="{FF2B5EF4-FFF2-40B4-BE49-F238E27FC236}">
                <a16:creationId xmlns:a16="http://schemas.microsoft.com/office/drawing/2014/main" id="{C957E4CF-1D63-005C-FF5D-3773D65576FA}"/>
              </a:ext>
            </a:extLst>
          </p:cNvPr>
          <p:cNvSpPr/>
          <p:nvPr/>
        </p:nvSpPr>
        <p:spPr>
          <a:xfrm>
            <a:off x="298154" y="5776992"/>
            <a:ext cx="1121853" cy="241354"/>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sz="1400">
                <a:solidFill>
                  <a:schemeClr val="tx1"/>
                </a:solidFill>
              </a:rPr>
              <a:t>World Bank</a:t>
            </a:r>
            <a:endParaRPr kumimoji="1" lang="en-MY" sz="1200">
              <a:solidFill>
                <a:schemeClr val="tx1"/>
              </a:solidFill>
            </a:endParaRPr>
          </a:p>
        </p:txBody>
      </p:sp>
      <p:sp>
        <p:nvSpPr>
          <p:cNvPr id="14" name="Rectangle 13">
            <a:extLst>
              <a:ext uri="{FF2B5EF4-FFF2-40B4-BE49-F238E27FC236}">
                <a16:creationId xmlns:a16="http://schemas.microsoft.com/office/drawing/2014/main" id="{4BF6D5A8-3CCE-DC34-16B9-6EF4F965E0E3}"/>
              </a:ext>
            </a:extLst>
          </p:cNvPr>
          <p:cNvSpPr/>
          <p:nvPr/>
        </p:nvSpPr>
        <p:spPr>
          <a:xfrm>
            <a:off x="6291456" y="5343346"/>
            <a:ext cx="1097280" cy="719034"/>
          </a:xfrm>
          <a:prstGeom prst="rect">
            <a:avLst/>
          </a:prstGeom>
          <a:no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MY" sz="1200">
              <a:solidFill>
                <a:schemeClr val="tx1"/>
              </a:solidFill>
            </a:endParaRPr>
          </a:p>
        </p:txBody>
      </p:sp>
      <p:sp>
        <p:nvSpPr>
          <p:cNvPr id="19" name="TextBox 18">
            <a:extLst>
              <a:ext uri="{FF2B5EF4-FFF2-40B4-BE49-F238E27FC236}">
                <a16:creationId xmlns:a16="http://schemas.microsoft.com/office/drawing/2014/main" id="{3BF0596C-4498-73BE-48DB-A7DEBFF200F2}"/>
              </a:ext>
            </a:extLst>
          </p:cNvPr>
          <p:cNvSpPr txBox="1"/>
          <p:nvPr/>
        </p:nvSpPr>
        <p:spPr>
          <a:xfrm>
            <a:off x="7409439" y="5350674"/>
            <a:ext cx="4455398" cy="719034"/>
          </a:xfrm>
          <a:prstGeom prst="rect">
            <a:avLst/>
          </a:prstGeom>
          <a:solidFill>
            <a:schemeClr val="bg1">
              <a:lumMod val="85000"/>
            </a:schemeClr>
          </a:solidFill>
          <a:ln>
            <a:solidFill>
              <a:schemeClr val="bg1">
                <a:lumMod val="75000"/>
              </a:schemeClr>
            </a:solidFill>
          </a:ln>
        </p:spPr>
        <p:txBody>
          <a:bodyPr wrap="square" lIns="0" tIns="36000" rIns="0" bIns="36000" rtlCol="0">
            <a:spAutoFit/>
          </a:bodyPr>
          <a:lstStyle/>
          <a:p>
            <a:pPr lvl="0">
              <a:buSzPct val="100000"/>
            </a:pPr>
            <a:r>
              <a:rPr lang="en-US" sz="1400"/>
              <a:t>Pham Minh Chinh, Prime Minister:</a:t>
            </a:r>
          </a:p>
          <a:p>
            <a:pPr lvl="0">
              <a:buSzPct val="100000"/>
            </a:pPr>
            <a:r>
              <a:rPr lang="en-US" sz="1400" i="1"/>
              <a:t>“EVN to guarantee supply stability and make energy conservation a “new slogan.”</a:t>
            </a:r>
          </a:p>
        </p:txBody>
      </p:sp>
      <p:pic>
        <p:nvPicPr>
          <p:cNvPr id="21" name="Picture 20">
            <a:extLst>
              <a:ext uri="{FF2B5EF4-FFF2-40B4-BE49-F238E27FC236}">
                <a16:creationId xmlns:a16="http://schemas.microsoft.com/office/drawing/2014/main" id="{34F4D119-FAFA-A423-5314-85A1281AA3BA}"/>
              </a:ext>
            </a:extLst>
          </p:cNvPr>
          <p:cNvPicPr>
            <a:picLocks noChangeAspect="1"/>
          </p:cNvPicPr>
          <p:nvPr/>
        </p:nvPicPr>
        <p:blipFill>
          <a:blip r:embed="rId8"/>
          <a:srcRect r="2447" b="16683"/>
          <a:stretch>
            <a:fillRect/>
          </a:stretch>
        </p:blipFill>
        <p:spPr>
          <a:xfrm>
            <a:off x="6431038" y="5372191"/>
            <a:ext cx="798101" cy="679208"/>
          </a:xfrm>
          <a:prstGeom prst="rect">
            <a:avLst/>
          </a:prstGeom>
        </p:spPr>
      </p:pic>
    </p:spTree>
    <p:extLst>
      <p:ext uri="{BB962C8B-B14F-4D97-AF65-F5344CB8AC3E}">
        <p14:creationId xmlns:p14="http://schemas.microsoft.com/office/powerpoint/2010/main" val="24539681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DCEA1D-9AD2-1BC7-14C8-C9B750A065E9}"/>
            </a:ext>
          </a:extLst>
        </p:cNvPr>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CAC272A8-CC07-D716-822C-E1D100948171}"/>
              </a:ext>
            </a:extLst>
          </p:cNvPr>
          <p:cNvGraphicFramePr>
            <a:graphicFrameLocks/>
          </p:cNvGraphicFramePr>
          <p:nvPr>
            <p:custDataLst>
              <p:tags r:id="rId1"/>
            </p:custDataLst>
            <p:extLst>
              <p:ext uri="{D42A27DB-BD31-4B8C-83A1-F6EECF244321}">
                <p14:modId xmlns:p14="http://schemas.microsoft.com/office/powerpoint/2010/main" val="319325098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4" progId="TCLayout.ActiveDocument.1">
                  <p:embed/>
                </p:oleObj>
              </mc:Choice>
              <mc:Fallback>
                <p:oleObj name="think-cell Slide" r:id="rId4" imgW="425" imgH="424" progId="TCLayout.ActiveDocument.1">
                  <p:embed/>
                  <p:pic>
                    <p:nvPicPr>
                      <p:cNvPr id="4" name="think-cell data - do not delete" hidden="1">
                        <a:extLst>
                          <a:ext uri="{FF2B5EF4-FFF2-40B4-BE49-F238E27FC236}">
                            <a16:creationId xmlns:a16="http://schemas.microsoft.com/office/drawing/2014/main" id="{CAC272A8-CC07-D716-822C-E1D100948171}"/>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18" name="Chart 17">
            <a:extLst>
              <a:ext uri="{FF2B5EF4-FFF2-40B4-BE49-F238E27FC236}">
                <a16:creationId xmlns:a16="http://schemas.microsoft.com/office/drawing/2014/main" id="{8BD18E31-888B-4D29-7AEB-4A3CEC3017F3}"/>
              </a:ext>
            </a:extLst>
          </p:cNvPr>
          <p:cNvGraphicFramePr/>
          <p:nvPr>
            <p:extLst>
              <p:ext uri="{D42A27DB-BD31-4B8C-83A1-F6EECF244321}">
                <p14:modId xmlns:p14="http://schemas.microsoft.com/office/powerpoint/2010/main" val="461359275"/>
              </p:ext>
            </p:extLst>
          </p:nvPr>
        </p:nvGraphicFramePr>
        <p:xfrm>
          <a:off x="334963" y="1610823"/>
          <a:ext cx="11517521" cy="4487999"/>
        </p:xfrm>
        <a:graphic>
          <a:graphicData uri="http://schemas.openxmlformats.org/drawingml/2006/chart">
            <c:chart xmlns:c="http://schemas.openxmlformats.org/drawingml/2006/chart" xmlns:r="http://schemas.openxmlformats.org/officeDocument/2006/relationships" r:id="rId6"/>
          </a:graphicData>
        </a:graphic>
      </p:graphicFrame>
      <p:sp>
        <p:nvSpPr>
          <p:cNvPr id="5" name="Title 4">
            <a:extLst>
              <a:ext uri="{FF2B5EF4-FFF2-40B4-BE49-F238E27FC236}">
                <a16:creationId xmlns:a16="http://schemas.microsoft.com/office/drawing/2014/main" id="{3B7DBD2D-2490-C2FE-B65F-30641168AA09}"/>
              </a:ext>
            </a:extLst>
          </p:cNvPr>
          <p:cNvSpPr>
            <a:spLocks noGrp="1"/>
          </p:cNvSpPr>
          <p:nvPr>
            <p:ph type="title"/>
          </p:nvPr>
        </p:nvSpPr>
        <p:spPr/>
        <p:txBody>
          <a:bodyPr vert="horz" rIns="0"/>
          <a:lstStyle/>
          <a:p>
            <a:r>
              <a:rPr lang="en-US" sz="2000">
                <a:latin typeface="Segoe UI" panose="020B0502040204020203" pitchFamily="34" charset="0"/>
                <a:cs typeface="Segoe UI" panose="020B0502040204020203" pitchFamily="34" charset="0"/>
              </a:rPr>
              <a:t>2.4 Electricity Price</a:t>
            </a:r>
            <a:br>
              <a:rPr lang="en-US">
                <a:latin typeface="Segoe UI" panose="020B0502040204020203" pitchFamily="34" charset="0"/>
                <a:cs typeface="Segoe UI" panose="020B0502040204020203" pitchFamily="34" charset="0"/>
              </a:rPr>
            </a:br>
            <a:r>
              <a:rPr lang="en-US" sz="1600">
                <a:latin typeface="Segoe UI" panose="020B0502040204020203" pitchFamily="34" charset="0"/>
                <a:cs typeface="Segoe UI" panose="020B0502040204020203" pitchFamily="34" charset="0"/>
              </a:rPr>
              <a:t>Electricity prices from government regulation limits energy efficiency opportunities, however, recent draft law towards market-based pricing could unlock energy services opportunities</a:t>
            </a:r>
          </a:p>
        </p:txBody>
      </p:sp>
      <p:grpSp>
        <p:nvGrpSpPr>
          <p:cNvPr id="6" name="グループ化 64">
            <a:extLst>
              <a:ext uri="{FF2B5EF4-FFF2-40B4-BE49-F238E27FC236}">
                <a16:creationId xmlns:a16="http://schemas.microsoft.com/office/drawing/2014/main" id="{096D2544-D060-CED6-381E-F1FCAF531225}"/>
              </a:ext>
            </a:extLst>
          </p:cNvPr>
          <p:cNvGrpSpPr/>
          <p:nvPr/>
        </p:nvGrpSpPr>
        <p:grpSpPr>
          <a:xfrm>
            <a:off x="334963" y="1195820"/>
            <a:ext cx="11522075" cy="407556"/>
            <a:chOff x="455612" y="1382529"/>
            <a:chExt cx="4113213" cy="655821"/>
          </a:xfrm>
          <a:noFill/>
        </p:grpSpPr>
        <p:sp>
          <p:nvSpPr>
            <p:cNvPr id="8" name="ColumnHeader">
              <a:extLst>
                <a:ext uri="{FF2B5EF4-FFF2-40B4-BE49-F238E27FC236}">
                  <a16:creationId xmlns:a16="http://schemas.microsoft.com/office/drawing/2014/main" id="{0375D827-5D6F-4996-246F-6B86036C3B8F}"/>
                </a:ext>
              </a:extLst>
            </p:cNvPr>
            <p:cNvSpPr>
              <a:spLocks noChangeArrowheads="1"/>
            </p:cNvSpPr>
            <p:nvPr/>
          </p:nvSpPr>
          <p:spPr bwMode="gray">
            <a:xfrm>
              <a:off x="455613" y="1382529"/>
              <a:ext cx="4113212" cy="643839"/>
            </a:xfrm>
            <a:prstGeom prst="rect">
              <a:avLst/>
            </a:prstGeom>
            <a:grpFill/>
            <a:ln w="9525" algn="ctr">
              <a:noFill/>
              <a:miter lim="800000"/>
              <a:headEnd type="none" w="lg" len="lg"/>
              <a:tailEnd type="none" w="lg" len="lg"/>
            </a:ln>
            <a:effectLst/>
          </p:spPr>
          <p:txBody>
            <a:bodyPr lIns="0" tIns="91440" rIns="0" bIns="91440" anchor="b">
              <a:spAutoFit/>
            </a:bodyPr>
            <a:lstStyle/>
            <a:p>
              <a:pPr algn="ctr"/>
              <a:endParaRPr lang="en-US" sz="1400">
                <a:latin typeface="Segoe UI" panose="020B0502040204020203" pitchFamily="34" charset="0"/>
                <a:cs typeface="Segoe UI" panose="020B0502040204020203" pitchFamily="34" charset="0"/>
              </a:endParaRPr>
            </a:p>
          </p:txBody>
        </p:sp>
        <p:cxnSp>
          <p:nvCxnSpPr>
            <p:cNvPr id="9" name="直線コネクタ 66">
              <a:extLst>
                <a:ext uri="{FF2B5EF4-FFF2-40B4-BE49-F238E27FC236}">
                  <a16:creationId xmlns:a16="http://schemas.microsoft.com/office/drawing/2014/main" id="{651D769A-2A44-77E4-3A35-0ED24D8E3B59}"/>
                </a:ext>
              </a:extLst>
            </p:cNvPr>
            <p:cNvCxnSpPr/>
            <p:nvPr/>
          </p:nvCxnSpPr>
          <p:spPr>
            <a:xfrm>
              <a:off x="455612" y="2038350"/>
              <a:ext cx="4113212"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13" name="ColumnHeader">
            <a:extLst>
              <a:ext uri="{FF2B5EF4-FFF2-40B4-BE49-F238E27FC236}">
                <a16:creationId xmlns:a16="http://schemas.microsoft.com/office/drawing/2014/main" id="{D8037BBE-F1CD-B34F-AF4A-C2CFA3F49EDF}"/>
              </a:ext>
            </a:extLst>
          </p:cNvPr>
          <p:cNvSpPr>
            <a:spLocks noChangeArrowheads="1"/>
          </p:cNvSpPr>
          <p:nvPr/>
        </p:nvSpPr>
        <p:spPr bwMode="gray">
          <a:xfrm>
            <a:off x="1814211" y="1210713"/>
            <a:ext cx="8633218" cy="400110"/>
          </a:xfrm>
          <a:prstGeom prst="rect">
            <a:avLst/>
          </a:prstGeom>
          <a:noFill/>
          <a:ln w="9525" algn="ctr">
            <a:noFill/>
            <a:miter lim="800000"/>
            <a:headEnd type="none" w="lg" len="lg"/>
            <a:tailEnd type="none" w="lg" len="lg"/>
          </a:ln>
          <a:effectLst/>
        </p:spPr>
        <p:txBody>
          <a:bodyPr wrap="square" tIns="91440" bIns="91440" anchor="b">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a:r>
              <a:rPr lang="en-US" altLang="ja-JP" sz="1400">
                <a:solidFill>
                  <a:srgbClr val="000000"/>
                </a:solidFill>
                <a:latin typeface="Segoe UI" panose="020B0502040204020203" pitchFamily="34" charset="0"/>
                <a:ea typeface="Meiryo UI" panose="020B0604030504040204" pitchFamily="50" charset="-128"/>
                <a:cs typeface="Segoe UI" panose="020B0502040204020203" pitchFamily="34" charset="0"/>
              </a:rPr>
              <a:t>Generation Cost vs Electricity Tariff</a:t>
            </a:r>
          </a:p>
        </p:txBody>
      </p:sp>
      <p:sp>
        <p:nvSpPr>
          <p:cNvPr id="19" name="TextBox 18">
            <a:extLst>
              <a:ext uri="{FF2B5EF4-FFF2-40B4-BE49-F238E27FC236}">
                <a16:creationId xmlns:a16="http://schemas.microsoft.com/office/drawing/2014/main" id="{E1D6FA71-7E95-515A-A52D-84858241A289}"/>
              </a:ext>
            </a:extLst>
          </p:cNvPr>
          <p:cNvSpPr txBox="1"/>
          <p:nvPr/>
        </p:nvSpPr>
        <p:spPr>
          <a:xfrm>
            <a:off x="409155" y="1712725"/>
            <a:ext cx="1639218" cy="307777"/>
          </a:xfrm>
          <a:prstGeom prst="rect">
            <a:avLst/>
          </a:prstGeom>
          <a:noFill/>
        </p:spPr>
        <p:txBody>
          <a:bodyPr wrap="square" lIns="91440" tIns="45720" rIns="91440" bIns="45720" rtlCol="0" anchor="t">
            <a:spAutoFit/>
          </a:bodyPr>
          <a:lstStyle/>
          <a:p>
            <a:r>
              <a:rPr lang="en-US" sz="1400">
                <a:latin typeface="Segoe UI"/>
                <a:cs typeface="Segoe UI"/>
              </a:rPr>
              <a:t>Unit: JPY/kWh</a:t>
            </a:r>
            <a:endParaRPr lang="en-US"/>
          </a:p>
        </p:txBody>
      </p:sp>
      <p:sp>
        <p:nvSpPr>
          <p:cNvPr id="3" name="TextBox 2">
            <a:extLst>
              <a:ext uri="{FF2B5EF4-FFF2-40B4-BE49-F238E27FC236}">
                <a16:creationId xmlns:a16="http://schemas.microsoft.com/office/drawing/2014/main" id="{A9E0D1C9-BDBA-AF6A-21DE-55E6B540E2C0}"/>
              </a:ext>
            </a:extLst>
          </p:cNvPr>
          <p:cNvSpPr txBox="1"/>
          <p:nvPr/>
        </p:nvSpPr>
        <p:spPr>
          <a:xfrm>
            <a:off x="299547" y="6092825"/>
            <a:ext cx="11516765" cy="246221"/>
          </a:xfrm>
          <a:prstGeom prst="rect">
            <a:avLst/>
          </a:prstGeom>
          <a:noFill/>
        </p:spPr>
        <p:txBody>
          <a:bodyPr wrap="square">
            <a:spAutoFit/>
          </a:bodyPr>
          <a:lstStyle/>
          <a:p>
            <a:r>
              <a:rPr kumimoji="1" lang="en-GB" sz="1000" b="0" i="0" u="none" strike="noStrike" kern="1200">
                <a:solidFill>
                  <a:schemeClr val="tx1"/>
                </a:solidFill>
                <a:effectLst/>
                <a:ea typeface="Meiryo UI"/>
                <a:cs typeface="Times New Roman" panose="02020603050405020304" pitchFamily="18" charset="0"/>
              </a:rPr>
              <a:t>Source: MOIT Circulars, </a:t>
            </a:r>
            <a:r>
              <a:rPr lang="en-GB" sz="1000">
                <a:ea typeface="Meiryo UI"/>
                <a:cs typeface="Times New Roman" panose="02020603050405020304" pitchFamily="18" charset="0"/>
              </a:rPr>
              <a:t>EVN, Local News, YCP Estimates </a:t>
            </a:r>
          </a:p>
        </p:txBody>
      </p:sp>
      <p:sp>
        <p:nvSpPr>
          <p:cNvPr id="16" name="Speech Bubble: Rectangle 15">
            <a:extLst>
              <a:ext uri="{FF2B5EF4-FFF2-40B4-BE49-F238E27FC236}">
                <a16:creationId xmlns:a16="http://schemas.microsoft.com/office/drawing/2014/main" id="{7DE019CB-9483-0BE1-223C-3038AE78E61E}"/>
              </a:ext>
            </a:extLst>
          </p:cNvPr>
          <p:cNvSpPr/>
          <p:nvPr/>
        </p:nvSpPr>
        <p:spPr>
          <a:xfrm>
            <a:off x="3182170" y="4556314"/>
            <a:ext cx="3091630" cy="877342"/>
          </a:xfrm>
          <a:prstGeom prst="wedgeRectCallout">
            <a:avLst>
              <a:gd name="adj1" fmla="val -21172"/>
              <a:gd name="adj2" fmla="val -71583"/>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a:solidFill>
                  <a:schemeClr val="tx1"/>
                </a:solidFill>
              </a:rPr>
              <a:t>Electricity tariffs are regulated and adjusted infrequently by EVN, with prioritizing macroeconomic and social stability</a:t>
            </a:r>
          </a:p>
        </p:txBody>
      </p:sp>
      <p:sp>
        <p:nvSpPr>
          <p:cNvPr id="24" name="Speech Bubble: Rectangle 23">
            <a:extLst>
              <a:ext uri="{FF2B5EF4-FFF2-40B4-BE49-F238E27FC236}">
                <a16:creationId xmlns:a16="http://schemas.microsoft.com/office/drawing/2014/main" id="{EA116CC0-BD6D-FD6E-2253-753FC1ABEE3E}"/>
              </a:ext>
            </a:extLst>
          </p:cNvPr>
          <p:cNvSpPr/>
          <p:nvPr/>
        </p:nvSpPr>
        <p:spPr>
          <a:xfrm>
            <a:off x="1618400" y="2616476"/>
            <a:ext cx="5695871" cy="529308"/>
          </a:xfrm>
          <a:prstGeom prst="wedgeRectCallout">
            <a:avLst>
              <a:gd name="adj1" fmla="val 61035"/>
              <a:gd name="adj2" fmla="val 50041"/>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a:solidFill>
                  <a:schemeClr val="tx1"/>
                </a:solidFill>
              </a:rPr>
              <a:t>Generation costs are market-driven and have increased steadily in recent years due to rising fuel prices and geopolitical disruptions</a:t>
            </a:r>
          </a:p>
        </p:txBody>
      </p:sp>
      <p:sp>
        <p:nvSpPr>
          <p:cNvPr id="7" name="Speech Bubble: Rectangle 6">
            <a:extLst>
              <a:ext uri="{FF2B5EF4-FFF2-40B4-BE49-F238E27FC236}">
                <a16:creationId xmlns:a16="http://schemas.microsoft.com/office/drawing/2014/main" id="{7DA16641-FD41-28CC-9F67-7C8D54655ED0}"/>
              </a:ext>
            </a:extLst>
          </p:cNvPr>
          <p:cNvSpPr/>
          <p:nvPr/>
        </p:nvSpPr>
        <p:spPr>
          <a:xfrm>
            <a:off x="7161607" y="4067153"/>
            <a:ext cx="2572987" cy="747919"/>
          </a:xfrm>
          <a:prstGeom prst="wedgeRectCallout">
            <a:avLst>
              <a:gd name="adj1" fmla="val 24448"/>
              <a:gd name="adj2" fmla="val -87191"/>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a:solidFill>
                  <a:schemeClr val="tx1"/>
                </a:solidFill>
              </a:rPr>
              <a:t>EVN breakthrough by raising tariffs to better reflect market-based pricing </a:t>
            </a:r>
          </a:p>
        </p:txBody>
      </p:sp>
      <p:sp>
        <p:nvSpPr>
          <p:cNvPr id="10" name="Speech Bubble: Rectangle 9">
            <a:extLst>
              <a:ext uri="{FF2B5EF4-FFF2-40B4-BE49-F238E27FC236}">
                <a16:creationId xmlns:a16="http://schemas.microsoft.com/office/drawing/2014/main" id="{3B2FC811-B696-A24C-CB17-F42C1FE21D10}"/>
              </a:ext>
            </a:extLst>
          </p:cNvPr>
          <p:cNvSpPr/>
          <p:nvPr/>
        </p:nvSpPr>
        <p:spPr>
          <a:xfrm>
            <a:off x="9050994" y="1818952"/>
            <a:ext cx="2572987" cy="698347"/>
          </a:xfrm>
          <a:prstGeom prst="wedgeRectCallout">
            <a:avLst>
              <a:gd name="adj1" fmla="val 32370"/>
              <a:gd name="adj2" fmla="val 89148"/>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a:solidFill>
                  <a:schemeClr val="tx1"/>
                </a:solidFill>
              </a:rPr>
              <a:t>Electricity tariffs are expected to remain above generation costs in the future</a:t>
            </a:r>
          </a:p>
        </p:txBody>
      </p:sp>
    </p:spTree>
    <p:extLst>
      <p:ext uri="{BB962C8B-B14F-4D97-AF65-F5344CB8AC3E}">
        <p14:creationId xmlns:p14="http://schemas.microsoft.com/office/powerpoint/2010/main" val="27014602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57EBAD-CDB3-B64E-C26E-38F609A0A982}"/>
            </a:ext>
          </a:extLst>
        </p:cNvPr>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31C3CE0B-4CF5-99D1-C639-DC646FFD9D0A}"/>
              </a:ext>
            </a:extLst>
          </p:cNvPr>
          <p:cNvGraphicFramePr>
            <a:graphicFrameLocks/>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425" imgH="424" progId="TCLayout.ActiveDocument.1">
                  <p:embed/>
                </p:oleObj>
              </mc:Choice>
              <mc:Fallback>
                <p:oleObj name="think-cell Slide" r:id="rId5" imgW="425" imgH="424" progId="TCLayout.ActiveDocument.1">
                  <p:embed/>
                  <p:pic>
                    <p:nvPicPr>
                      <p:cNvPr id="29" name="think-cell data - do not delete" hidden="1">
                        <a:extLst>
                          <a:ext uri="{FF2B5EF4-FFF2-40B4-BE49-F238E27FC236}">
                            <a16:creationId xmlns:a16="http://schemas.microsoft.com/office/drawing/2014/main" id="{31C3CE0B-4CF5-99D1-C639-DC646FFD9D0A}"/>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graphicFrame>
        <p:nvGraphicFramePr>
          <p:cNvPr id="1272" name="Chart 1271">
            <a:extLst>
              <a:ext uri="{FF2B5EF4-FFF2-40B4-BE49-F238E27FC236}">
                <a16:creationId xmlns:a16="http://schemas.microsoft.com/office/drawing/2014/main" id="{EA13A546-F3CD-AED4-B7F3-13CFD39C55AA}"/>
              </a:ext>
            </a:extLst>
          </p:cNvPr>
          <p:cNvGraphicFramePr/>
          <p:nvPr>
            <p:extLst>
              <p:ext uri="{D42A27DB-BD31-4B8C-83A1-F6EECF244321}">
                <p14:modId xmlns:p14="http://schemas.microsoft.com/office/powerpoint/2010/main" val="2000280008"/>
              </p:ext>
            </p:extLst>
          </p:nvPr>
        </p:nvGraphicFramePr>
        <p:xfrm>
          <a:off x="348227" y="1712724"/>
          <a:ext cx="11508811" cy="4380099"/>
        </p:xfrm>
        <a:graphic>
          <a:graphicData uri="http://schemas.openxmlformats.org/drawingml/2006/chart">
            <c:chart xmlns:c="http://schemas.openxmlformats.org/drawingml/2006/chart" xmlns:r="http://schemas.openxmlformats.org/officeDocument/2006/relationships" r:id="rId7"/>
          </a:graphicData>
        </a:graphic>
      </p:graphicFrame>
      <p:sp>
        <p:nvSpPr>
          <p:cNvPr id="2" name="Title 1">
            <a:extLst>
              <a:ext uri="{FF2B5EF4-FFF2-40B4-BE49-F238E27FC236}">
                <a16:creationId xmlns:a16="http://schemas.microsoft.com/office/drawing/2014/main" id="{86B08337-A9C7-A4EB-4B2D-27D2FFA6ACAE}"/>
              </a:ext>
            </a:extLst>
          </p:cNvPr>
          <p:cNvSpPr>
            <a:spLocks noGrp="1"/>
          </p:cNvSpPr>
          <p:nvPr>
            <p:ph type="title"/>
          </p:nvPr>
        </p:nvSpPr>
        <p:spPr/>
        <p:txBody>
          <a:bodyPr vert="horz" rIns="0"/>
          <a:lstStyle/>
          <a:p>
            <a:r>
              <a:rPr lang="en-US" sz="2000">
                <a:cs typeface="Segoe UI"/>
              </a:rPr>
              <a:t>2.5 Natural Gas – Import vs. Domestic Production</a:t>
            </a:r>
            <a:br>
              <a:rPr lang="en-US">
                <a:cs typeface="Segoe UI"/>
              </a:rPr>
            </a:br>
            <a:r>
              <a:rPr lang="en-US" sz="1600"/>
              <a:t>Vietnam’s rapid power growth and falling domestic gas output are elevating LNG as a critical transition fuel, increasing reliance on imported supply</a:t>
            </a:r>
            <a:endParaRPr lang="en-US">
              <a:highlight>
                <a:srgbClr val="FFFF00"/>
              </a:highlight>
              <a:latin typeface="Segoe UI"/>
              <a:cs typeface="Segoe UI"/>
            </a:endParaRPr>
          </a:p>
        </p:txBody>
      </p:sp>
      <p:sp>
        <p:nvSpPr>
          <p:cNvPr id="835" name="TextBox 834">
            <a:extLst>
              <a:ext uri="{FF2B5EF4-FFF2-40B4-BE49-F238E27FC236}">
                <a16:creationId xmlns:a16="http://schemas.microsoft.com/office/drawing/2014/main" id="{AE16E0B8-2FDA-68EA-BE2E-B7332B80BE08}"/>
              </a:ext>
            </a:extLst>
          </p:cNvPr>
          <p:cNvSpPr txBox="1"/>
          <p:nvPr/>
        </p:nvSpPr>
        <p:spPr>
          <a:xfrm>
            <a:off x="343673" y="1657782"/>
            <a:ext cx="2712403" cy="307777"/>
          </a:xfrm>
          <a:prstGeom prst="rect">
            <a:avLst/>
          </a:prstGeom>
          <a:noFill/>
        </p:spPr>
        <p:txBody>
          <a:bodyPr wrap="square" rtlCol="0">
            <a:spAutoFit/>
          </a:bodyPr>
          <a:lstStyle/>
          <a:p>
            <a:r>
              <a:rPr lang="en-US" sz="1400">
                <a:latin typeface="Segoe UI" panose="020B0502040204020203" pitchFamily="34" charset="0"/>
                <a:cs typeface="Segoe UI" panose="020B0502040204020203" pitchFamily="34" charset="0"/>
              </a:rPr>
              <a:t>Unit: TJ </a:t>
            </a:r>
          </a:p>
        </p:txBody>
      </p:sp>
      <p:sp>
        <p:nvSpPr>
          <p:cNvPr id="1299" name="TextBox 1298">
            <a:extLst>
              <a:ext uri="{FF2B5EF4-FFF2-40B4-BE49-F238E27FC236}">
                <a16:creationId xmlns:a16="http://schemas.microsoft.com/office/drawing/2014/main" id="{A64E04B7-FD60-31B4-51EF-25C262E1682B}"/>
              </a:ext>
            </a:extLst>
          </p:cNvPr>
          <p:cNvSpPr txBox="1"/>
          <p:nvPr/>
        </p:nvSpPr>
        <p:spPr>
          <a:xfrm>
            <a:off x="299547" y="6092825"/>
            <a:ext cx="11516765" cy="400110"/>
          </a:xfrm>
          <a:prstGeom prst="rect">
            <a:avLst/>
          </a:prstGeom>
          <a:noFill/>
        </p:spPr>
        <p:txBody>
          <a:bodyPr wrap="square">
            <a:spAutoFit/>
          </a:bodyPr>
          <a:lstStyle/>
          <a:p>
            <a:r>
              <a:rPr lang="en-GB" sz="1000">
                <a:ea typeface="Meiryo UI"/>
                <a:cs typeface="Times New Roman" panose="02020603050405020304" pitchFamily="18" charset="0"/>
              </a:rPr>
              <a:t>Note: TJ 1 </a:t>
            </a:r>
            <a:r>
              <a:rPr lang="en-US" sz="1000">
                <a:ea typeface="Meiryo UI"/>
                <a:cs typeface="Times New Roman" panose="02020603050405020304" pitchFamily="18" charset="0"/>
              </a:rPr>
              <a:t>terajoule is a quantity of energy, equal to 277.8 terawatt hours (TWh), 23.88 million </a:t>
            </a:r>
            <a:r>
              <a:rPr lang="en-US" sz="1000" err="1">
                <a:ea typeface="Meiryo UI"/>
                <a:cs typeface="Times New Roman" panose="02020603050405020304" pitchFamily="18" charset="0"/>
              </a:rPr>
              <a:t>tonne</a:t>
            </a:r>
            <a:r>
              <a:rPr lang="en-US" sz="1000">
                <a:ea typeface="Meiryo UI"/>
                <a:cs typeface="Times New Roman" panose="02020603050405020304" pitchFamily="18" charset="0"/>
              </a:rPr>
              <a:t>(s) of oil equivalent (Mtoe), 34.12 million </a:t>
            </a:r>
            <a:r>
              <a:rPr lang="en-US" sz="1000" err="1">
                <a:ea typeface="Meiryo UI"/>
                <a:cs typeface="Times New Roman" panose="02020603050405020304" pitchFamily="18" charset="0"/>
              </a:rPr>
              <a:t>tonne</a:t>
            </a:r>
            <a:r>
              <a:rPr lang="en-US" sz="1000">
                <a:ea typeface="Meiryo UI"/>
                <a:cs typeface="Times New Roman" panose="02020603050405020304" pitchFamily="18" charset="0"/>
              </a:rPr>
              <a:t>(s) of coal equivalent (Mtce)</a:t>
            </a:r>
            <a:r>
              <a:rPr lang="en-GB" sz="1000">
                <a:ea typeface="Meiryo UI"/>
                <a:cs typeface="Times New Roman" panose="02020603050405020304" pitchFamily="18" charset="0"/>
              </a:rPr>
              <a:t> </a:t>
            </a:r>
          </a:p>
          <a:p>
            <a:r>
              <a:rPr kumimoji="1" lang="en-GB" sz="1000" b="0" i="0" u="none" strike="noStrike" kern="1200">
                <a:solidFill>
                  <a:schemeClr val="tx1"/>
                </a:solidFill>
                <a:effectLst/>
                <a:ea typeface="Meiryo UI"/>
                <a:cs typeface="Times New Roman" panose="02020603050405020304" pitchFamily="18" charset="0"/>
              </a:rPr>
              <a:t>Source: </a:t>
            </a:r>
            <a:r>
              <a:rPr lang="en-GB" sz="1000">
                <a:ea typeface="Meiryo UI"/>
                <a:cs typeface="Times New Roman" panose="02020603050405020304" pitchFamily="18" charset="0"/>
              </a:rPr>
              <a:t>PDP8, IEA, Local News, YCP Estimates</a:t>
            </a:r>
          </a:p>
        </p:txBody>
      </p:sp>
      <p:sp>
        <p:nvSpPr>
          <p:cNvPr id="20" name="Rectangle 19">
            <a:extLst>
              <a:ext uri="{FF2B5EF4-FFF2-40B4-BE49-F238E27FC236}">
                <a16:creationId xmlns:a16="http://schemas.microsoft.com/office/drawing/2014/main" id="{31E101E7-F7CE-A337-11D8-7EC2F56B9295}"/>
              </a:ext>
            </a:extLst>
          </p:cNvPr>
          <p:cNvSpPr/>
          <p:nvPr>
            <p:custDataLst>
              <p:tags r:id="rId2"/>
            </p:custDataLst>
          </p:nvPr>
        </p:nvSpPr>
        <p:spPr bwMode="gray">
          <a:xfrm>
            <a:off x="238125" y="2065338"/>
            <a:ext cx="4191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endParaRPr kumimoji="1" lang="en-US" sz="1400">
              <a:solidFill>
                <a:schemeClr val="tx1"/>
              </a:solidFill>
              <a:cs typeface="Segoe UI" panose="020B0502040204020203" pitchFamily="34" charset="0"/>
              <a:sym typeface="Segoe UI" panose="020B0502040204020203" pitchFamily="34" charset="0"/>
            </a:endParaRPr>
          </a:p>
        </p:txBody>
      </p:sp>
      <p:grpSp>
        <p:nvGrpSpPr>
          <p:cNvPr id="12" name="グループ化 64">
            <a:extLst>
              <a:ext uri="{FF2B5EF4-FFF2-40B4-BE49-F238E27FC236}">
                <a16:creationId xmlns:a16="http://schemas.microsoft.com/office/drawing/2014/main" id="{47FB9DA8-B894-B06D-7C8E-2FC6E938ECBF}"/>
              </a:ext>
            </a:extLst>
          </p:cNvPr>
          <p:cNvGrpSpPr/>
          <p:nvPr/>
        </p:nvGrpSpPr>
        <p:grpSpPr>
          <a:xfrm>
            <a:off x="343673" y="1195820"/>
            <a:ext cx="11472640" cy="407556"/>
            <a:chOff x="455612" y="1382529"/>
            <a:chExt cx="4113213" cy="655821"/>
          </a:xfrm>
          <a:noFill/>
        </p:grpSpPr>
        <p:sp>
          <p:nvSpPr>
            <p:cNvPr id="13" name="ColumnHeader">
              <a:extLst>
                <a:ext uri="{FF2B5EF4-FFF2-40B4-BE49-F238E27FC236}">
                  <a16:creationId xmlns:a16="http://schemas.microsoft.com/office/drawing/2014/main" id="{5A9546B0-1FFC-B9D0-5777-C250C958BAE3}"/>
                </a:ext>
              </a:extLst>
            </p:cNvPr>
            <p:cNvSpPr>
              <a:spLocks noChangeArrowheads="1"/>
            </p:cNvSpPr>
            <p:nvPr/>
          </p:nvSpPr>
          <p:spPr bwMode="gray">
            <a:xfrm>
              <a:off x="455613" y="1382529"/>
              <a:ext cx="4113212" cy="643839"/>
            </a:xfrm>
            <a:prstGeom prst="rect">
              <a:avLst/>
            </a:prstGeom>
            <a:grpFill/>
            <a:ln w="9525" algn="ctr">
              <a:noFill/>
              <a:miter lim="800000"/>
              <a:headEnd type="none" w="lg" len="lg"/>
              <a:tailEnd type="none" w="lg" len="lg"/>
            </a:ln>
            <a:effectLst/>
          </p:spPr>
          <p:txBody>
            <a:bodyPr lIns="0" tIns="91440" rIns="0" bIns="91440" anchor="b">
              <a:spAutoFit/>
            </a:bodyPr>
            <a:lstStyle/>
            <a:p>
              <a:pPr algn="ctr"/>
              <a:r>
                <a:rPr lang="en-US" sz="1400">
                  <a:latin typeface="Segoe UI" panose="020B0502040204020203" pitchFamily="34" charset="0"/>
                  <a:cs typeface="Segoe UI" panose="020B0502040204020203" pitchFamily="34" charset="0"/>
                </a:rPr>
                <a:t>Natural Gas Import vs Domestic Production</a:t>
              </a:r>
            </a:p>
          </p:txBody>
        </p:sp>
        <p:cxnSp>
          <p:nvCxnSpPr>
            <p:cNvPr id="14" name="直線コネクタ 66">
              <a:extLst>
                <a:ext uri="{FF2B5EF4-FFF2-40B4-BE49-F238E27FC236}">
                  <a16:creationId xmlns:a16="http://schemas.microsoft.com/office/drawing/2014/main" id="{619F8072-269C-5CD3-43F3-37535EAD8F87}"/>
                </a:ext>
              </a:extLst>
            </p:cNvPr>
            <p:cNvCxnSpPr/>
            <p:nvPr/>
          </p:nvCxnSpPr>
          <p:spPr>
            <a:xfrm>
              <a:off x="455612" y="2038350"/>
              <a:ext cx="4113212"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5" name="Group 4">
            <a:extLst>
              <a:ext uri="{FF2B5EF4-FFF2-40B4-BE49-F238E27FC236}">
                <a16:creationId xmlns:a16="http://schemas.microsoft.com/office/drawing/2014/main" id="{6A51E57C-F246-9344-8AC5-696B3A4889EC}"/>
              </a:ext>
            </a:extLst>
          </p:cNvPr>
          <p:cNvGrpSpPr/>
          <p:nvPr/>
        </p:nvGrpSpPr>
        <p:grpSpPr>
          <a:xfrm>
            <a:off x="2237589" y="2315762"/>
            <a:ext cx="7568452" cy="1351251"/>
            <a:chOff x="6267073" y="2368224"/>
            <a:chExt cx="3794384" cy="737466"/>
          </a:xfrm>
        </p:grpSpPr>
        <p:sp>
          <p:nvSpPr>
            <p:cNvPr id="4" name="Isosceles Triangle 3">
              <a:extLst>
                <a:ext uri="{FF2B5EF4-FFF2-40B4-BE49-F238E27FC236}">
                  <a16:creationId xmlns:a16="http://schemas.microsoft.com/office/drawing/2014/main" id="{22254E56-C62B-033C-CD3E-A08F741E82C3}"/>
                </a:ext>
              </a:extLst>
            </p:cNvPr>
            <p:cNvSpPr/>
            <p:nvPr/>
          </p:nvSpPr>
          <p:spPr>
            <a:xfrm rot="6963685">
              <a:off x="9457067" y="2498725"/>
              <a:ext cx="333905" cy="874875"/>
            </a:xfrm>
            <a:prstGeom prst="triangle">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MY" sz="1200">
                <a:solidFill>
                  <a:schemeClr val="tx1"/>
                </a:solidFill>
              </a:endParaRPr>
            </a:p>
          </p:txBody>
        </p:sp>
        <p:sp>
          <p:nvSpPr>
            <p:cNvPr id="3" name="Rectangle 2">
              <a:extLst>
                <a:ext uri="{FF2B5EF4-FFF2-40B4-BE49-F238E27FC236}">
                  <a16:creationId xmlns:a16="http://schemas.microsoft.com/office/drawing/2014/main" id="{670445A8-87CB-8C9F-AD72-36ECD5EF6A5C}"/>
                </a:ext>
              </a:extLst>
            </p:cNvPr>
            <p:cNvSpPr/>
            <p:nvPr/>
          </p:nvSpPr>
          <p:spPr>
            <a:xfrm>
              <a:off x="6267073" y="2368224"/>
              <a:ext cx="3326289" cy="737466"/>
            </a:xfrm>
            <a:prstGeom prst="rect">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19456" indent="-219456">
                <a:buSzPct val="100000"/>
                <a:buFont typeface="Wingdings"/>
                <a:buChar char="n"/>
              </a:pPr>
              <a:r>
                <a:rPr lang="en-US" sz="1400">
                  <a:solidFill>
                    <a:schemeClr val="tx1"/>
                  </a:solidFill>
                </a:rPr>
                <a:t>Structural shortfall: Power and industrial growth is creating a persistent gap between gas demand and available domestic supply</a:t>
              </a:r>
            </a:p>
            <a:p>
              <a:pPr marL="219456" indent="-219456">
                <a:buSzPct val="100000"/>
                <a:buFont typeface="Wingdings"/>
                <a:buChar char="n"/>
              </a:pPr>
              <a:r>
                <a:rPr lang="en-US" sz="1400">
                  <a:solidFill>
                    <a:schemeClr val="tx1"/>
                  </a:solidFill>
                </a:rPr>
                <a:t>Domestic gas decline: Aging offshore fields and slow &amp; infrastructure intensive project development constrain local production</a:t>
              </a:r>
            </a:p>
            <a:p>
              <a:pPr marL="219456" indent="-219456">
                <a:spcAft>
                  <a:spcPts val="600"/>
                </a:spcAft>
                <a:buSzPct val="100000"/>
                <a:buFont typeface="Wingdings"/>
                <a:buChar char="n"/>
              </a:pPr>
              <a:r>
                <a:rPr lang="en-US" sz="1400">
                  <a:solidFill>
                    <a:schemeClr val="tx1"/>
                  </a:solidFill>
                </a:rPr>
                <a:t>Import dependence: LNG is becoming the primary balancing source, necessitating imports &amp; increasing exposure to global gas prices &amp; supply risks</a:t>
              </a:r>
            </a:p>
          </p:txBody>
        </p:sp>
      </p:grpSp>
    </p:spTree>
    <p:extLst>
      <p:ext uri="{BB962C8B-B14F-4D97-AF65-F5344CB8AC3E}">
        <p14:creationId xmlns:p14="http://schemas.microsoft.com/office/powerpoint/2010/main" val="38539498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A84B4C-9278-1C86-C7CC-784D18A8CB50}"/>
            </a:ext>
          </a:extLst>
        </p:cNvPr>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65BEE2C3-15A1-7F11-3D54-150FA63869B0}"/>
              </a:ext>
            </a:extLst>
          </p:cNvPr>
          <p:cNvGraphicFramePr>
            <a:graphicFrameLocks/>
          </p:cNvGraphicFramePr>
          <p:nvPr>
            <p:custDataLst>
              <p:tags r:id="rId1"/>
            </p:custDataLst>
            <p:extLst>
              <p:ext uri="{D42A27DB-BD31-4B8C-83A1-F6EECF244321}">
                <p14:modId xmlns:p14="http://schemas.microsoft.com/office/powerpoint/2010/main" val="158343744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22" imgW="425" imgH="424" progId="TCLayout.ActiveDocument.1">
                  <p:embed/>
                </p:oleObj>
              </mc:Choice>
              <mc:Fallback>
                <p:oleObj name="think-cell Slide" r:id="rId22" imgW="425" imgH="424" progId="TCLayout.ActiveDocument.1">
                  <p:embed/>
                  <p:pic>
                    <p:nvPicPr>
                      <p:cNvPr id="4" name="think-cell data - do not delete" hidden="1">
                        <a:extLst>
                          <a:ext uri="{FF2B5EF4-FFF2-40B4-BE49-F238E27FC236}">
                            <a16:creationId xmlns:a16="http://schemas.microsoft.com/office/drawing/2014/main" id="{65BEE2C3-15A1-7F11-3D54-150FA63869B0}"/>
                          </a:ext>
                        </a:extLst>
                      </p:cNvPr>
                      <p:cNvPicPr/>
                      <p:nvPr/>
                    </p:nvPicPr>
                    <p:blipFill>
                      <a:blip r:embed="rId23"/>
                      <a:stretch>
                        <a:fillRect/>
                      </a:stretch>
                    </p:blipFill>
                    <p:spPr>
                      <a:xfrm>
                        <a:off x="1588" y="1588"/>
                        <a:ext cx="1588" cy="1588"/>
                      </a:xfrm>
                      <a:prstGeom prst="rect">
                        <a:avLst/>
                      </a:prstGeom>
                    </p:spPr>
                  </p:pic>
                </p:oleObj>
              </mc:Fallback>
            </mc:AlternateContent>
          </a:graphicData>
        </a:graphic>
      </p:graphicFrame>
      <p:cxnSp>
        <p:nvCxnSpPr>
          <p:cNvPr id="53" name="Straight Connector 52">
            <a:extLst>
              <a:ext uri="{FF2B5EF4-FFF2-40B4-BE49-F238E27FC236}">
                <a16:creationId xmlns:a16="http://schemas.microsoft.com/office/drawing/2014/main" id="{90DF1EA6-33BF-A600-BE86-A32B94D740DE}"/>
              </a:ext>
            </a:extLst>
          </p:cNvPr>
          <p:cNvCxnSpPr/>
          <p:nvPr>
            <p:custDataLst>
              <p:tags r:id="rId2"/>
            </p:custDataLst>
          </p:nvPr>
        </p:nvCxnSpPr>
        <p:spPr bwMode="gray">
          <a:xfrm>
            <a:off x="701675" y="5368925"/>
            <a:ext cx="11150600" cy="0"/>
          </a:xfrm>
          <a:prstGeom prst="line">
            <a:avLst/>
          </a:prstGeom>
          <a:ln w="3175" cap="flat" cmpd="sng" algn="ctr">
            <a:solidFill>
              <a:srgbClr val="D6D7D9"/>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5F9AFA45-8B35-9556-75EA-D9F1CC401C8F}"/>
              </a:ext>
            </a:extLst>
          </p:cNvPr>
          <p:cNvCxnSpPr/>
          <p:nvPr>
            <p:custDataLst>
              <p:tags r:id="rId3"/>
            </p:custDataLst>
          </p:nvPr>
        </p:nvCxnSpPr>
        <p:spPr bwMode="gray">
          <a:xfrm>
            <a:off x="701675" y="4906963"/>
            <a:ext cx="11150600" cy="0"/>
          </a:xfrm>
          <a:prstGeom prst="line">
            <a:avLst/>
          </a:prstGeom>
          <a:ln w="3175" cap="flat" cmpd="sng" algn="ctr">
            <a:solidFill>
              <a:srgbClr val="D6D7D9"/>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AEC980A4-CF67-0639-FA03-AED6D6239FE9}"/>
              </a:ext>
            </a:extLst>
          </p:cNvPr>
          <p:cNvCxnSpPr/>
          <p:nvPr>
            <p:custDataLst>
              <p:tags r:id="rId4"/>
            </p:custDataLst>
          </p:nvPr>
        </p:nvCxnSpPr>
        <p:spPr bwMode="gray">
          <a:xfrm>
            <a:off x="701675" y="4445000"/>
            <a:ext cx="11150600" cy="0"/>
          </a:xfrm>
          <a:prstGeom prst="line">
            <a:avLst/>
          </a:prstGeom>
          <a:ln w="3175" cap="flat" cmpd="sng" algn="ctr">
            <a:solidFill>
              <a:srgbClr val="D6D7D9"/>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AD306059-F15A-DFDA-D1AF-89ACBD3D67EB}"/>
              </a:ext>
            </a:extLst>
          </p:cNvPr>
          <p:cNvCxnSpPr/>
          <p:nvPr>
            <p:custDataLst>
              <p:tags r:id="rId5"/>
            </p:custDataLst>
          </p:nvPr>
        </p:nvCxnSpPr>
        <p:spPr bwMode="gray">
          <a:xfrm>
            <a:off x="701675" y="3983038"/>
            <a:ext cx="11150600" cy="0"/>
          </a:xfrm>
          <a:prstGeom prst="line">
            <a:avLst/>
          </a:prstGeom>
          <a:ln w="3175" cap="flat" cmpd="sng" algn="ctr">
            <a:solidFill>
              <a:srgbClr val="D6D7D9"/>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00FEB8AE-D3F6-19CA-2B39-F4DDB15F11AF}"/>
              </a:ext>
            </a:extLst>
          </p:cNvPr>
          <p:cNvCxnSpPr/>
          <p:nvPr>
            <p:custDataLst>
              <p:tags r:id="rId6"/>
            </p:custDataLst>
          </p:nvPr>
        </p:nvCxnSpPr>
        <p:spPr bwMode="gray">
          <a:xfrm>
            <a:off x="701675" y="3519488"/>
            <a:ext cx="11150600" cy="0"/>
          </a:xfrm>
          <a:prstGeom prst="line">
            <a:avLst/>
          </a:prstGeom>
          <a:ln w="3175" cap="flat" cmpd="sng" algn="ctr">
            <a:solidFill>
              <a:srgbClr val="D6D7D9"/>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131198CF-F5A8-998A-0FE3-6B522678E429}"/>
              </a:ext>
            </a:extLst>
          </p:cNvPr>
          <p:cNvCxnSpPr/>
          <p:nvPr>
            <p:custDataLst>
              <p:tags r:id="rId7"/>
            </p:custDataLst>
          </p:nvPr>
        </p:nvCxnSpPr>
        <p:spPr bwMode="gray">
          <a:xfrm>
            <a:off x="701675" y="3057525"/>
            <a:ext cx="11150600" cy="0"/>
          </a:xfrm>
          <a:prstGeom prst="line">
            <a:avLst/>
          </a:prstGeom>
          <a:ln w="3175" cap="flat" cmpd="sng" algn="ctr">
            <a:solidFill>
              <a:srgbClr val="D6D7D9"/>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FFF20BCA-B241-7D67-AE88-AFBA2F0595D6}"/>
              </a:ext>
            </a:extLst>
          </p:cNvPr>
          <p:cNvCxnSpPr/>
          <p:nvPr>
            <p:custDataLst>
              <p:tags r:id="rId8"/>
            </p:custDataLst>
          </p:nvPr>
        </p:nvCxnSpPr>
        <p:spPr bwMode="gray">
          <a:xfrm>
            <a:off x="701675" y="2595563"/>
            <a:ext cx="11150600" cy="0"/>
          </a:xfrm>
          <a:prstGeom prst="line">
            <a:avLst/>
          </a:prstGeom>
          <a:ln w="3175" cap="flat" cmpd="sng" algn="ctr">
            <a:solidFill>
              <a:srgbClr val="D6D7D9"/>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0" name="Straight Connector 59">
            <a:extLst>
              <a:ext uri="{FF2B5EF4-FFF2-40B4-BE49-F238E27FC236}">
                <a16:creationId xmlns:a16="http://schemas.microsoft.com/office/drawing/2014/main" id="{35DF0485-58F4-E839-9B5B-A62E1AC23CA1}"/>
              </a:ext>
            </a:extLst>
          </p:cNvPr>
          <p:cNvCxnSpPr/>
          <p:nvPr>
            <p:custDataLst>
              <p:tags r:id="rId9"/>
            </p:custDataLst>
          </p:nvPr>
        </p:nvCxnSpPr>
        <p:spPr bwMode="gray">
          <a:xfrm>
            <a:off x="701675" y="2133600"/>
            <a:ext cx="11150600" cy="0"/>
          </a:xfrm>
          <a:prstGeom prst="line">
            <a:avLst/>
          </a:prstGeom>
          <a:ln w="3175" cap="flat" cmpd="sng" algn="ctr">
            <a:solidFill>
              <a:srgbClr val="D6D7D9"/>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03E74D4D-1843-1810-CAE6-77E03EA3689F}"/>
              </a:ext>
            </a:extLst>
          </p:cNvPr>
          <p:cNvCxnSpPr/>
          <p:nvPr>
            <p:custDataLst>
              <p:tags r:id="rId10"/>
            </p:custDataLst>
          </p:nvPr>
        </p:nvCxnSpPr>
        <p:spPr bwMode="auto">
          <a:xfrm>
            <a:off x="2870200" y="5461000"/>
            <a:ext cx="1238250" cy="0"/>
          </a:xfrm>
          <a:prstGeom prst="line">
            <a:avLst/>
          </a:prstGeom>
          <a:ln w="3175" cap="flat" cmpd="sng" algn="ctr">
            <a:solidFill>
              <a:schemeClr val="tx1"/>
            </a:solidFill>
            <a:prstDash val="lgDash"/>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781398A6-E189-3D3C-F09C-D42E23F4ED30}"/>
              </a:ext>
            </a:extLst>
          </p:cNvPr>
          <p:cNvCxnSpPr/>
          <p:nvPr>
            <p:custDataLst>
              <p:tags r:id="rId11"/>
            </p:custDataLst>
          </p:nvPr>
        </p:nvCxnSpPr>
        <p:spPr bwMode="auto">
          <a:xfrm>
            <a:off x="5657850" y="4259263"/>
            <a:ext cx="1238250" cy="0"/>
          </a:xfrm>
          <a:prstGeom prst="line">
            <a:avLst/>
          </a:prstGeom>
          <a:ln w="3175" cap="flat" cmpd="sng" algn="ctr">
            <a:solidFill>
              <a:schemeClr val="tx1"/>
            </a:solidFill>
            <a:prstDash val="lgDash"/>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41F32B4E-CAE2-F170-266C-FEE6BEB0E4BA}"/>
              </a:ext>
            </a:extLst>
          </p:cNvPr>
          <p:cNvCxnSpPr/>
          <p:nvPr>
            <p:custDataLst>
              <p:tags r:id="rId12"/>
            </p:custDataLst>
          </p:nvPr>
        </p:nvCxnSpPr>
        <p:spPr bwMode="auto">
          <a:xfrm>
            <a:off x="8445500" y="2503488"/>
            <a:ext cx="1238250" cy="0"/>
          </a:xfrm>
          <a:prstGeom prst="line">
            <a:avLst/>
          </a:prstGeom>
          <a:ln w="3175" cap="flat" cmpd="sng" algn="ctr">
            <a:solidFill>
              <a:schemeClr val="tx1"/>
            </a:solidFill>
            <a:prstDash val="lgDash"/>
            <a:round/>
            <a:headEnd type="none" w="med" len="med"/>
            <a:tailEnd type="none" w="med" len="med"/>
          </a:ln>
          <a:effectLst/>
        </p:spPr>
        <p:style>
          <a:lnRef idx="1">
            <a:schemeClr val="dk1"/>
          </a:lnRef>
          <a:fillRef idx="0">
            <a:schemeClr val="dk1"/>
          </a:fillRef>
          <a:effectRef idx="0">
            <a:schemeClr val="dk1"/>
          </a:effectRef>
          <a:fontRef idx="minor">
            <a:schemeClr val="tx1"/>
          </a:fontRef>
        </p:style>
      </p:cxnSp>
      <p:graphicFrame>
        <p:nvGraphicFramePr>
          <p:cNvPr id="73" name="Chart 72">
            <a:extLst>
              <a:ext uri="{FF2B5EF4-FFF2-40B4-BE49-F238E27FC236}">
                <a16:creationId xmlns:a16="http://schemas.microsoft.com/office/drawing/2014/main" id="{08AC1884-29AF-B0F2-B21C-885345A641BC}"/>
              </a:ext>
            </a:extLst>
          </p:cNvPr>
          <p:cNvGraphicFramePr/>
          <p:nvPr>
            <p:custDataLst>
              <p:tags r:id="rId13"/>
            </p:custDataLst>
            <p:extLst>
              <p:ext uri="{D42A27DB-BD31-4B8C-83A1-F6EECF244321}">
                <p14:modId xmlns:p14="http://schemas.microsoft.com/office/powerpoint/2010/main" val="1863621651"/>
              </p:ext>
            </p:extLst>
          </p:nvPr>
        </p:nvGraphicFramePr>
        <p:xfrm>
          <a:off x="211138" y="1827213"/>
          <a:ext cx="11723687" cy="4310062"/>
        </p:xfrm>
        <a:graphic>
          <a:graphicData uri="http://schemas.openxmlformats.org/drawingml/2006/chart">
            <c:chart xmlns:c="http://schemas.openxmlformats.org/drawingml/2006/chart" xmlns:r="http://schemas.openxmlformats.org/officeDocument/2006/relationships" r:id="rId24"/>
          </a:graphicData>
        </a:graphic>
      </p:graphicFrame>
      <p:sp>
        <p:nvSpPr>
          <p:cNvPr id="2" name="Rectangle 1">
            <a:extLst>
              <a:ext uri="{FF2B5EF4-FFF2-40B4-BE49-F238E27FC236}">
                <a16:creationId xmlns:a16="http://schemas.microsoft.com/office/drawing/2014/main" id="{04FF3F0A-6B53-2F07-BA43-28041885D451}"/>
              </a:ext>
            </a:extLst>
          </p:cNvPr>
          <p:cNvSpPr/>
          <p:nvPr>
            <p:custDataLst>
              <p:tags r:id="rId14"/>
            </p:custDataLst>
          </p:nvPr>
        </p:nvSpPr>
        <p:spPr bwMode="auto">
          <a:xfrm>
            <a:off x="1309688" y="5889625"/>
            <a:ext cx="1573213"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t"/>
          <a:lstStyle/>
          <a:p>
            <a:pPr algn="ctr">
              <a:spcBef>
                <a:spcPct val="0"/>
              </a:spcBef>
              <a:spcAft>
                <a:spcPct val="0"/>
              </a:spcAft>
            </a:pPr>
            <a:fld id="{41C09F47-A89C-4F30-B945-2B2A633CAEB1}" type="datetime'''C''''u''r''''re''nt'' c''o''''''n''''''st''r''uct''e''''''d'">
              <a:rPr kumimoji="0" lang="en-US" altLang="en-US" sz="1400" smtClean="0">
                <a:solidFill>
                  <a:schemeClr val="tx1"/>
                </a:solidFill>
              </a:rPr>
              <a:pPr algn="ctr">
                <a:spcBef>
                  <a:spcPct val="0"/>
                </a:spcBef>
                <a:spcAft>
                  <a:spcPct val="0"/>
                </a:spcAft>
              </a:pPr>
              <a:t>Current constructed</a:t>
            </a:fld>
            <a:endParaRPr kumimoji="0" lang="en-US" sz="1400">
              <a:solidFill>
                <a:schemeClr val="tx1"/>
              </a:solidFill>
            </a:endParaRPr>
          </a:p>
        </p:txBody>
      </p:sp>
      <p:sp>
        <p:nvSpPr>
          <p:cNvPr id="11" name="Rectangle 10">
            <a:extLst>
              <a:ext uri="{FF2B5EF4-FFF2-40B4-BE49-F238E27FC236}">
                <a16:creationId xmlns:a16="http://schemas.microsoft.com/office/drawing/2014/main" id="{FC386A5C-509D-F1F7-39DB-914A0A828D47}"/>
              </a:ext>
            </a:extLst>
          </p:cNvPr>
          <p:cNvSpPr/>
          <p:nvPr>
            <p:custDataLst>
              <p:tags r:id="rId15"/>
            </p:custDataLst>
          </p:nvPr>
        </p:nvSpPr>
        <p:spPr bwMode="auto">
          <a:xfrm>
            <a:off x="7248525" y="5889625"/>
            <a:ext cx="846138"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t"/>
          <a:lstStyle/>
          <a:p>
            <a:pPr algn="ctr">
              <a:spcBef>
                <a:spcPct val="0"/>
              </a:spcBef>
              <a:spcAft>
                <a:spcPct val="0"/>
              </a:spcAft>
            </a:pPr>
            <a:fld id="{32518D62-7512-4DB9-9DF9-55DAFCEF0FCB}" type="datetime'2''''''''''''0''3''''''''''1''''''''-''2''0''''''5''''''0'''''">
              <a:rPr kumimoji="0" lang="en-US" altLang="en-US" sz="1400" smtClean="0">
                <a:solidFill>
                  <a:schemeClr val="tx1"/>
                </a:solidFill>
              </a:rPr>
              <a:pPr algn="ctr">
                <a:spcBef>
                  <a:spcPct val="0"/>
                </a:spcBef>
                <a:spcAft>
                  <a:spcPct val="0"/>
                </a:spcAft>
              </a:pPr>
              <a:t>2031-2050</a:t>
            </a:fld>
            <a:endParaRPr kumimoji="0" lang="en-US" sz="1400">
              <a:solidFill>
                <a:schemeClr val="tx1"/>
              </a:solidFill>
            </a:endParaRPr>
          </a:p>
        </p:txBody>
      </p:sp>
      <p:sp useBgFill="1">
        <p:nvSpPr>
          <p:cNvPr id="22" name="Rectangle 21">
            <a:extLst>
              <a:ext uri="{FF2B5EF4-FFF2-40B4-BE49-F238E27FC236}">
                <a16:creationId xmlns:a16="http://schemas.microsoft.com/office/drawing/2014/main" id="{B25EBBFB-15B9-2489-CB57-45EC980959D2}"/>
              </a:ext>
            </a:extLst>
          </p:cNvPr>
          <p:cNvSpPr/>
          <p:nvPr>
            <p:custDataLst>
              <p:tags r:id="rId16"/>
            </p:custDataLst>
          </p:nvPr>
        </p:nvSpPr>
        <p:spPr bwMode="gray">
          <a:xfrm>
            <a:off x="2022475" y="5219700"/>
            <a:ext cx="146050" cy="192088"/>
          </a:xfrm>
          <a:prstGeom prst="rect">
            <a:avLst/>
          </a:prstGeom>
          <a:ln w="9525" cap="flat" cmpd="sng" algn="ctr">
            <a:noFill/>
            <a:prstDash val="solid"/>
            <a:round/>
            <a:headEnd type="none" w="med" len="med"/>
            <a:tailEnd type="none" w="med" len="med"/>
          </a:ln>
          <a:effectLst/>
          <a:extLs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D58D8013-B769-4D61-90E6-66F109B99141}" type="datetime'''''''''''''''''''''''''''''''''''''''''''''''''''''4'''''''">
              <a:rPr kumimoji="0" lang="en-US" altLang="en-US" sz="1400" smtClean="0">
                <a:solidFill>
                  <a:schemeClr val="tx1"/>
                </a:solidFill>
                <a:effectLst/>
              </a:rPr>
              <a:pPr algn="ctr">
                <a:lnSpc>
                  <a:spcPct val="90000"/>
                </a:lnSpc>
                <a:spcBef>
                  <a:spcPct val="0"/>
                </a:spcBef>
                <a:spcAft>
                  <a:spcPct val="0"/>
                </a:spcAft>
              </a:pPr>
              <a:t>4</a:t>
            </a:fld>
            <a:endParaRPr kumimoji="0" lang="en-US" sz="1400">
              <a:solidFill>
                <a:schemeClr val="tx1"/>
              </a:solidFill>
            </a:endParaRPr>
          </a:p>
        </p:txBody>
      </p:sp>
      <p:sp>
        <p:nvSpPr>
          <p:cNvPr id="27" name="Rectangle 26">
            <a:extLst>
              <a:ext uri="{FF2B5EF4-FFF2-40B4-BE49-F238E27FC236}">
                <a16:creationId xmlns:a16="http://schemas.microsoft.com/office/drawing/2014/main" id="{18306E36-E885-07B0-7E36-FB8F3EF3557E}"/>
              </a:ext>
            </a:extLst>
          </p:cNvPr>
          <p:cNvSpPr/>
          <p:nvPr>
            <p:custDataLst>
              <p:tags r:id="rId17"/>
            </p:custDataLst>
          </p:nvPr>
        </p:nvSpPr>
        <p:spPr bwMode="auto">
          <a:xfrm>
            <a:off x="4460875" y="5889625"/>
            <a:ext cx="846138"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t"/>
          <a:lstStyle/>
          <a:p>
            <a:pPr algn="ctr">
              <a:spcBef>
                <a:spcPct val="0"/>
              </a:spcBef>
              <a:spcAft>
                <a:spcPct val="0"/>
              </a:spcAft>
            </a:pPr>
            <a:fld id="{94BD3933-D764-4161-A879-3D59FEEDE95A}" type="datetime'''202''''''''''''''''''6-''''''''''''203''''''0'''''''''''''''">
              <a:rPr kumimoji="0" lang="en-US" altLang="en-US" sz="1400" smtClean="0">
                <a:solidFill>
                  <a:schemeClr val="tx1"/>
                </a:solidFill>
              </a:rPr>
              <a:pPr algn="ctr">
                <a:spcBef>
                  <a:spcPct val="0"/>
                </a:spcBef>
                <a:spcAft>
                  <a:spcPct val="0"/>
                </a:spcAft>
              </a:pPr>
              <a:t>2026-2030</a:t>
            </a:fld>
            <a:endParaRPr kumimoji="0" lang="en-US" sz="1400">
              <a:solidFill>
                <a:schemeClr val="tx1"/>
              </a:solidFill>
            </a:endParaRPr>
          </a:p>
        </p:txBody>
      </p:sp>
      <p:sp>
        <p:nvSpPr>
          <p:cNvPr id="32" name="Rectangle 31">
            <a:extLst>
              <a:ext uri="{FF2B5EF4-FFF2-40B4-BE49-F238E27FC236}">
                <a16:creationId xmlns:a16="http://schemas.microsoft.com/office/drawing/2014/main" id="{1C429625-AC26-59CC-1BB3-03D6095D407B}"/>
              </a:ext>
            </a:extLst>
          </p:cNvPr>
          <p:cNvSpPr/>
          <p:nvPr>
            <p:custDataLst>
              <p:tags r:id="rId18"/>
            </p:custDataLst>
          </p:nvPr>
        </p:nvSpPr>
        <p:spPr bwMode="auto">
          <a:xfrm>
            <a:off x="10264775" y="5889625"/>
            <a:ext cx="387350"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t"/>
          <a:lstStyle/>
          <a:p>
            <a:pPr algn="ctr">
              <a:spcBef>
                <a:spcPct val="0"/>
              </a:spcBef>
              <a:spcAft>
                <a:spcPct val="0"/>
              </a:spcAft>
            </a:pPr>
            <a:fld id="{93B7E055-04CC-4F6F-BEE2-DC2723B5409E}" type="datetime'''''''''''''''T''''o''''''t''''a''''''l'''''''''''''''''''''''">
              <a:rPr kumimoji="0" lang="en-US" altLang="en-US" sz="1400" smtClean="0">
                <a:solidFill>
                  <a:schemeClr val="tx1"/>
                </a:solidFill>
              </a:rPr>
              <a:pPr algn="ctr">
                <a:spcBef>
                  <a:spcPct val="0"/>
                </a:spcBef>
                <a:spcAft>
                  <a:spcPct val="0"/>
                </a:spcAft>
              </a:pPr>
              <a:t>Total</a:t>
            </a:fld>
            <a:endParaRPr kumimoji="0" lang="en-US" sz="1400">
              <a:solidFill>
                <a:schemeClr val="tx1"/>
              </a:solidFill>
            </a:endParaRPr>
          </a:p>
        </p:txBody>
      </p:sp>
      <p:sp>
        <p:nvSpPr>
          <p:cNvPr id="42" name="Rectangle 41">
            <a:extLst>
              <a:ext uri="{FF2B5EF4-FFF2-40B4-BE49-F238E27FC236}">
                <a16:creationId xmlns:a16="http://schemas.microsoft.com/office/drawing/2014/main" id="{E5B4388A-5A14-4F61-5D66-AC27B8D5CE0D}"/>
              </a:ext>
            </a:extLst>
          </p:cNvPr>
          <p:cNvSpPr/>
          <p:nvPr>
            <p:custDataLst>
              <p:tags r:id="rId19"/>
            </p:custDataLst>
          </p:nvPr>
        </p:nvSpPr>
        <p:spPr bwMode="gray">
          <a:xfrm>
            <a:off x="2022475" y="5411788"/>
            <a:ext cx="146050" cy="192088"/>
          </a:xfrm>
          <a:prstGeom prst="rect">
            <a:avLst/>
          </a:prstGeom>
          <a:solidFill>
            <a:srgbClr val="8EC2FF"/>
          </a:solidFill>
          <a:ln w="9525" cap="flat"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ctr"/>
          <a:lstStyle/>
          <a:p>
            <a:pPr algn="ctr">
              <a:lnSpc>
                <a:spcPct val="90000"/>
              </a:lnSpc>
              <a:spcBef>
                <a:spcPct val="0"/>
              </a:spcBef>
              <a:spcAft>
                <a:spcPct val="0"/>
              </a:spcAft>
            </a:pPr>
            <a:fld id="{96A3C9BD-3ED9-4FAA-9C27-40E77455EB31}" type="datetime'''''''''''''''''''''''''''''1'''''''''''''">
              <a:rPr kumimoji="0" lang="en-US" altLang="en-US" sz="1400" smtClean="0">
                <a:solidFill>
                  <a:schemeClr val="tx1"/>
                </a:solidFill>
                <a:effectLst/>
              </a:rPr>
              <a:pPr algn="ctr">
                <a:lnSpc>
                  <a:spcPct val="90000"/>
                </a:lnSpc>
                <a:spcBef>
                  <a:spcPct val="0"/>
                </a:spcBef>
                <a:spcAft>
                  <a:spcPct val="0"/>
                </a:spcAft>
              </a:pPr>
              <a:t>1</a:t>
            </a:fld>
            <a:endParaRPr kumimoji="0" lang="en-US" sz="1400">
              <a:solidFill>
                <a:schemeClr val="tx1"/>
              </a:solidFill>
            </a:endParaRPr>
          </a:p>
        </p:txBody>
      </p:sp>
      <p:sp>
        <p:nvSpPr>
          <p:cNvPr id="13" name="ColumnHeader">
            <a:extLst>
              <a:ext uri="{FF2B5EF4-FFF2-40B4-BE49-F238E27FC236}">
                <a16:creationId xmlns:a16="http://schemas.microsoft.com/office/drawing/2014/main" id="{69F02FF0-3685-3C69-B6FD-5675CC82C1CB}"/>
              </a:ext>
            </a:extLst>
          </p:cNvPr>
          <p:cNvSpPr>
            <a:spLocks noChangeArrowheads="1"/>
          </p:cNvSpPr>
          <p:nvPr/>
        </p:nvSpPr>
        <p:spPr bwMode="gray">
          <a:xfrm>
            <a:off x="306655" y="1201818"/>
            <a:ext cx="11508809" cy="400110"/>
          </a:xfrm>
          <a:prstGeom prst="rect">
            <a:avLst/>
          </a:prstGeom>
          <a:noFill/>
          <a:ln w="9525" algn="ctr">
            <a:noFill/>
            <a:miter lim="800000"/>
            <a:headEnd type="none" w="lg" len="lg"/>
            <a:tailEnd type="none" w="lg" len="lg"/>
          </a:ln>
          <a:effectLst/>
        </p:spPr>
        <p:txBody>
          <a:bodyPr wrap="square" tIns="91440" bIns="91440" anchor="b">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a:r>
              <a:rPr lang="en-US" sz="1400"/>
              <a:t>Planned LNG Import Terminal Capacity</a:t>
            </a:r>
            <a:endParaRPr lang="en-MY" sz="1400"/>
          </a:p>
        </p:txBody>
      </p:sp>
      <p:sp>
        <p:nvSpPr>
          <p:cNvPr id="5" name="Title 4">
            <a:extLst>
              <a:ext uri="{FF2B5EF4-FFF2-40B4-BE49-F238E27FC236}">
                <a16:creationId xmlns:a16="http://schemas.microsoft.com/office/drawing/2014/main" id="{A2EEC7BF-90E0-5F08-2C79-11BF7023722B}"/>
              </a:ext>
            </a:extLst>
          </p:cNvPr>
          <p:cNvSpPr>
            <a:spLocks noGrp="1"/>
          </p:cNvSpPr>
          <p:nvPr>
            <p:ph type="title"/>
          </p:nvPr>
        </p:nvSpPr>
        <p:spPr/>
        <p:txBody>
          <a:bodyPr vert="horz" rIns="0"/>
          <a:lstStyle/>
          <a:p>
            <a:r>
              <a:rPr lang="en-US" sz="2000">
                <a:latin typeface="Segoe UI" panose="020B0502040204020203" pitchFamily="34" charset="0"/>
                <a:cs typeface="Segoe UI" panose="020B0502040204020203" pitchFamily="34" charset="0"/>
              </a:rPr>
              <a:t>2.5 LNG Infrastructure – Import Terminal</a:t>
            </a:r>
            <a:br>
              <a:rPr lang="en-US">
                <a:latin typeface="Segoe UI" panose="020B0502040204020203" pitchFamily="34" charset="0"/>
                <a:cs typeface="Segoe UI" panose="020B0502040204020203" pitchFamily="34" charset="0"/>
              </a:rPr>
            </a:br>
            <a:r>
              <a:rPr lang="en-US" sz="1600"/>
              <a:t>Vietnam’s LNG import capacity remains limited today but is planned to expand significantly this decade to support power demand growth</a:t>
            </a:r>
            <a:endParaRPr lang="en-US" sz="1600">
              <a:latin typeface="Segoe UI" panose="020B0502040204020203" pitchFamily="34" charset="0"/>
              <a:cs typeface="Segoe UI" panose="020B0502040204020203" pitchFamily="34" charset="0"/>
            </a:endParaRPr>
          </a:p>
        </p:txBody>
      </p:sp>
      <p:sp>
        <p:nvSpPr>
          <p:cNvPr id="117" name="TextBox 116">
            <a:extLst>
              <a:ext uri="{FF2B5EF4-FFF2-40B4-BE49-F238E27FC236}">
                <a16:creationId xmlns:a16="http://schemas.microsoft.com/office/drawing/2014/main" id="{8AE718C1-975E-A4F1-8A9B-B34FDE0D9158}"/>
              </a:ext>
            </a:extLst>
          </p:cNvPr>
          <p:cNvSpPr txBox="1"/>
          <p:nvPr/>
        </p:nvSpPr>
        <p:spPr>
          <a:xfrm>
            <a:off x="334963" y="6101737"/>
            <a:ext cx="11516765" cy="246221"/>
          </a:xfrm>
          <a:prstGeom prst="rect">
            <a:avLst/>
          </a:prstGeom>
          <a:noFill/>
        </p:spPr>
        <p:txBody>
          <a:bodyPr wrap="square">
            <a:spAutoFit/>
          </a:bodyPr>
          <a:lstStyle/>
          <a:p>
            <a:r>
              <a:rPr kumimoji="1" lang="en-GB" sz="1000" b="0" i="0" u="none" strike="noStrike" kern="1200">
                <a:solidFill>
                  <a:schemeClr val="tx1"/>
                </a:solidFill>
                <a:effectLst/>
                <a:ea typeface="Meiryo UI"/>
                <a:cs typeface="Times New Roman" panose="02020603050405020304" pitchFamily="18" charset="0"/>
              </a:rPr>
              <a:t>Source: </a:t>
            </a:r>
            <a:r>
              <a:rPr lang="en-GB" sz="1000">
                <a:ea typeface="Meiryo UI"/>
                <a:cs typeface="Times New Roman" panose="02020603050405020304" pitchFamily="18" charset="0"/>
              </a:rPr>
              <a:t>PDP8 (Power Development Plan VIII), PwC, Local News, S&amp;P, Vietnam Energy, World Ports Org</a:t>
            </a:r>
          </a:p>
        </p:txBody>
      </p:sp>
      <p:grpSp>
        <p:nvGrpSpPr>
          <p:cNvPr id="6" name="グループ化 64">
            <a:extLst>
              <a:ext uri="{FF2B5EF4-FFF2-40B4-BE49-F238E27FC236}">
                <a16:creationId xmlns:a16="http://schemas.microsoft.com/office/drawing/2014/main" id="{D9DD67E8-8FF5-B1C5-3F57-F9EFD69205BF}"/>
              </a:ext>
            </a:extLst>
          </p:cNvPr>
          <p:cNvGrpSpPr/>
          <p:nvPr/>
        </p:nvGrpSpPr>
        <p:grpSpPr>
          <a:xfrm>
            <a:off x="334963" y="1195820"/>
            <a:ext cx="11508811" cy="407556"/>
            <a:chOff x="455612" y="1382529"/>
            <a:chExt cx="4113213" cy="655821"/>
          </a:xfrm>
          <a:noFill/>
        </p:grpSpPr>
        <p:sp>
          <p:nvSpPr>
            <p:cNvPr id="8" name="ColumnHeader">
              <a:extLst>
                <a:ext uri="{FF2B5EF4-FFF2-40B4-BE49-F238E27FC236}">
                  <a16:creationId xmlns:a16="http://schemas.microsoft.com/office/drawing/2014/main" id="{2D662FA6-FEF0-123D-92CB-35AC3365F89C}"/>
                </a:ext>
              </a:extLst>
            </p:cNvPr>
            <p:cNvSpPr>
              <a:spLocks noChangeArrowheads="1"/>
            </p:cNvSpPr>
            <p:nvPr/>
          </p:nvSpPr>
          <p:spPr bwMode="gray">
            <a:xfrm>
              <a:off x="455613" y="1382529"/>
              <a:ext cx="4113212" cy="643839"/>
            </a:xfrm>
            <a:prstGeom prst="rect">
              <a:avLst/>
            </a:prstGeom>
            <a:grpFill/>
            <a:ln w="9525" algn="ctr">
              <a:noFill/>
              <a:miter lim="800000"/>
              <a:headEnd type="none" w="lg" len="lg"/>
              <a:tailEnd type="none" w="lg" len="lg"/>
            </a:ln>
            <a:effectLst/>
          </p:spPr>
          <p:txBody>
            <a:bodyPr lIns="0" tIns="91440" rIns="0" bIns="91440" anchor="b">
              <a:spAutoFit/>
            </a:bodyPr>
            <a:lstStyle/>
            <a:p>
              <a:pPr algn="ctr"/>
              <a:endParaRPr lang="en-US" sz="1400">
                <a:latin typeface="Segoe UI" panose="020B0502040204020203" pitchFamily="34" charset="0"/>
                <a:cs typeface="Segoe UI" panose="020B0502040204020203" pitchFamily="34" charset="0"/>
              </a:endParaRPr>
            </a:p>
          </p:txBody>
        </p:sp>
        <p:cxnSp>
          <p:nvCxnSpPr>
            <p:cNvPr id="9" name="直線コネクタ 66">
              <a:extLst>
                <a:ext uri="{FF2B5EF4-FFF2-40B4-BE49-F238E27FC236}">
                  <a16:creationId xmlns:a16="http://schemas.microsoft.com/office/drawing/2014/main" id="{D504C00D-6B92-384E-49AC-517128261592}"/>
                </a:ext>
              </a:extLst>
            </p:cNvPr>
            <p:cNvCxnSpPr/>
            <p:nvPr/>
          </p:nvCxnSpPr>
          <p:spPr>
            <a:xfrm>
              <a:off x="455612" y="2038350"/>
              <a:ext cx="4113212"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18" name="TextBox 17">
            <a:extLst>
              <a:ext uri="{FF2B5EF4-FFF2-40B4-BE49-F238E27FC236}">
                <a16:creationId xmlns:a16="http://schemas.microsoft.com/office/drawing/2014/main" id="{6BF2B014-BEE7-CABF-F4C6-DEB196B0403D}"/>
              </a:ext>
            </a:extLst>
          </p:cNvPr>
          <p:cNvSpPr txBox="1"/>
          <p:nvPr/>
        </p:nvSpPr>
        <p:spPr>
          <a:xfrm>
            <a:off x="370204" y="1607058"/>
            <a:ext cx="3600217" cy="307777"/>
          </a:xfrm>
          <a:prstGeom prst="rect">
            <a:avLst/>
          </a:prstGeom>
          <a:noFill/>
        </p:spPr>
        <p:txBody>
          <a:bodyPr wrap="square" rtlCol="0">
            <a:spAutoFit/>
          </a:bodyPr>
          <a:lstStyle/>
          <a:p>
            <a:r>
              <a:rPr lang="en-US" sz="1400">
                <a:latin typeface="Segoe UI" panose="020B0502040204020203" pitchFamily="34" charset="0"/>
                <a:cs typeface="Segoe UI" panose="020B0502040204020203" pitchFamily="34" charset="0"/>
              </a:rPr>
              <a:t>Unit: Million ton per annum (Mtpa)</a:t>
            </a:r>
          </a:p>
        </p:txBody>
      </p:sp>
      <p:sp>
        <p:nvSpPr>
          <p:cNvPr id="19" name="Speech Bubble: Rectangle 18">
            <a:extLst>
              <a:ext uri="{FF2B5EF4-FFF2-40B4-BE49-F238E27FC236}">
                <a16:creationId xmlns:a16="http://schemas.microsoft.com/office/drawing/2014/main" id="{A62C813C-4B80-C726-EFAA-7BFEAA7F8970}"/>
              </a:ext>
            </a:extLst>
          </p:cNvPr>
          <p:cNvSpPr/>
          <p:nvPr/>
        </p:nvSpPr>
        <p:spPr>
          <a:xfrm>
            <a:off x="897626" y="2950114"/>
            <a:ext cx="2889523" cy="1956924"/>
          </a:xfrm>
          <a:prstGeom prst="wedgeRectCallout">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19456" lvl="0" indent="-219456">
              <a:spcAft>
                <a:spcPts val="600"/>
              </a:spcAft>
              <a:buSzPct val="100000"/>
              <a:buFont typeface="Wingdings"/>
              <a:buChar char="n"/>
            </a:pPr>
            <a:r>
              <a:rPr lang="en-US" sz="1400" err="1">
                <a:solidFill>
                  <a:schemeClr val="tx1"/>
                </a:solidFill>
              </a:rPr>
              <a:t>Thi</a:t>
            </a:r>
            <a:r>
              <a:rPr lang="en-US" sz="1400">
                <a:solidFill>
                  <a:schemeClr val="tx1"/>
                </a:solidFill>
              </a:rPr>
              <a:t> Vai is the only operational LNG terminal since 2023 with a capacity of 1 Mtpa, with plans to expand to 3 Mtpa</a:t>
            </a:r>
          </a:p>
          <a:p>
            <a:pPr marL="219456" lvl="0" indent="-219456">
              <a:spcAft>
                <a:spcPts val="600"/>
              </a:spcAft>
              <a:buSzPct val="100000"/>
              <a:buFont typeface="Wingdings"/>
              <a:buChar char="n"/>
            </a:pPr>
            <a:r>
              <a:rPr lang="en-US" sz="1400">
                <a:solidFill>
                  <a:schemeClr val="tx1"/>
                </a:solidFill>
              </a:rPr>
              <a:t>Hai Linh’s Cai Mep LNG terminal is expected to become fully operational by Q1 2026, with a capacity of 3 Mtpa</a:t>
            </a:r>
          </a:p>
        </p:txBody>
      </p:sp>
    </p:spTree>
    <p:extLst>
      <p:ext uri="{BB962C8B-B14F-4D97-AF65-F5344CB8AC3E}">
        <p14:creationId xmlns:p14="http://schemas.microsoft.com/office/powerpoint/2010/main" val="35452735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322771-7936-8717-CCA1-B13BB9CD1812}"/>
            </a:ext>
          </a:extLst>
        </p:cNvPr>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9B67B581-AB10-82E0-D608-5A4EE15F430B}"/>
              </a:ext>
            </a:extLst>
          </p:cNvPr>
          <p:cNvGraphicFramePr>
            <a:graphicFrameLocks/>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425" imgH="424" progId="TCLayout.ActiveDocument.1">
                  <p:embed/>
                </p:oleObj>
              </mc:Choice>
              <mc:Fallback>
                <p:oleObj name="think-cell Slide" r:id="rId6" imgW="425" imgH="424" progId="TCLayout.ActiveDocument.1">
                  <p:embed/>
                  <p:pic>
                    <p:nvPicPr>
                      <p:cNvPr id="29" name="think-cell data - do not delete" hidden="1">
                        <a:extLst>
                          <a:ext uri="{FF2B5EF4-FFF2-40B4-BE49-F238E27FC236}">
                            <a16:creationId xmlns:a16="http://schemas.microsoft.com/office/drawing/2014/main" id="{9B67B581-AB10-82E0-D608-5A4EE15F430B}"/>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graphicFrame>
        <p:nvGraphicFramePr>
          <p:cNvPr id="850" name="Chart 849">
            <a:extLst>
              <a:ext uri="{FF2B5EF4-FFF2-40B4-BE49-F238E27FC236}">
                <a16:creationId xmlns:a16="http://schemas.microsoft.com/office/drawing/2014/main" id="{2DACD4EB-9CDD-755E-498D-3DCCD7D41AB7}"/>
              </a:ext>
            </a:extLst>
          </p:cNvPr>
          <p:cNvGraphicFramePr/>
          <p:nvPr>
            <p:extLst>
              <p:ext uri="{D42A27DB-BD31-4B8C-83A1-F6EECF244321}">
                <p14:modId xmlns:p14="http://schemas.microsoft.com/office/powerpoint/2010/main" val="346066867"/>
              </p:ext>
            </p:extLst>
          </p:nvPr>
        </p:nvGraphicFramePr>
        <p:xfrm>
          <a:off x="409156" y="1610823"/>
          <a:ext cx="11447881" cy="4482001"/>
        </p:xfrm>
        <a:graphic>
          <a:graphicData uri="http://schemas.openxmlformats.org/drawingml/2006/chart">
            <c:chart xmlns:c="http://schemas.openxmlformats.org/drawingml/2006/chart" xmlns:r="http://schemas.openxmlformats.org/officeDocument/2006/relationships" r:id="rId8"/>
          </a:graphicData>
        </a:graphic>
      </p:graphicFrame>
      <p:sp>
        <p:nvSpPr>
          <p:cNvPr id="2" name="Title 1">
            <a:extLst>
              <a:ext uri="{FF2B5EF4-FFF2-40B4-BE49-F238E27FC236}">
                <a16:creationId xmlns:a16="http://schemas.microsoft.com/office/drawing/2014/main" id="{F5D7CC1F-3D26-6C95-6807-E9FBAD68A2DF}"/>
              </a:ext>
            </a:extLst>
          </p:cNvPr>
          <p:cNvSpPr>
            <a:spLocks noGrp="1"/>
          </p:cNvSpPr>
          <p:nvPr>
            <p:ph type="title"/>
          </p:nvPr>
        </p:nvSpPr>
        <p:spPr/>
        <p:txBody>
          <a:bodyPr vert="horz" rIns="0"/>
          <a:lstStyle/>
          <a:p>
            <a:r>
              <a:rPr lang="en-US" sz="2000">
                <a:cs typeface="Segoe UI"/>
              </a:rPr>
              <a:t>2.5 Natural Gas – Import vs Domestic Production</a:t>
            </a:r>
            <a:br>
              <a:rPr lang="en-US">
                <a:cs typeface="Segoe UI"/>
              </a:rPr>
            </a:br>
            <a:r>
              <a:rPr lang="en-US" sz="1600"/>
              <a:t>Rising energy demand and limited domestic gas capacity mean LNG imports are needed to support Vietnam’s transition from coal to renewables despite the higher cost</a:t>
            </a:r>
            <a:endParaRPr lang="en-US">
              <a:latin typeface="Segoe UI"/>
              <a:cs typeface="Segoe UI"/>
            </a:endParaRPr>
          </a:p>
        </p:txBody>
      </p:sp>
      <p:sp>
        <p:nvSpPr>
          <p:cNvPr id="1299" name="TextBox 1298">
            <a:extLst>
              <a:ext uri="{FF2B5EF4-FFF2-40B4-BE49-F238E27FC236}">
                <a16:creationId xmlns:a16="http://schemas.microsoft.com/office/drawing/2014/main" id="{D792157E-0552-CDE4-778C-3815427329D6}"/>
              </a:ext>
            </a:extLst>
          </p:cNvPr>
          <p:cNvSpPr txBox="1"/>
          <p:nvPr/>
        </p:nvSpPr>
        <p:spPr>
          <a:xfrm>
            <a:off x="299547" y="6092825"/>
            <a:ext cx="11516765" cy="400110"/>
          </a:xfrm>
          <a:prstGeom prst="rect">
            <a:avLst/>
          </a:prstGeom>
          <a:noFill/>
        </p:spPr>
        <p:txBody>
          <a:bodyPr wrap="square">
            <a:spAutoFit/>
          </a:bodyPr>
          <a:lstStyle/>
          <a:p>
            <a:r>
              <a:rPr lang="en-GB" sz="1000">
                <a:ea typeface="Meiryo UI"/>
                <a:cs typeface="Times New Roman" panose="02020603050405020304" pitchFamily="18" charset="0"/>
              </a:rPr>
              <a:t>Note: MMBtu - Million British Thermal Unit</a:t>
            </a:r>
          </a:p>
          <a:p>
            <a:r>
              <a:rPr kumimoji="1" lang="en-GB" sz="1000" b="0" i="0" u="none" strike="noStrike" kern="1200">
                <a:solidFill>
                  <a:schemeClr val="tx1"/>
                </a:solidFill>
                <a:effectLst/>
                <a:ea typeface="Meiryo UI"/>
                <a:cs typeface="Times New Roman" panose="02020603050405020304" pitchFamily="18" charset="0"/>
              </a:rPr>
              <a:t>Source: </a:t>
            </a:r>
            <a:r>
              <a:rPr lang="en-GB" sz="1000">
                <a:ea typeface="Meiryo UI"/>
                <a:cs typeface="Times New Roman" panose="02020603050405020304" pitchFamily="18" charset="0"/>
              </a:rPr>
              <a:t>EVN, Local News </a:t>
            </a:r>
          </a:p>
        </p:txBody>
      </p:sp>
      <p:sp>
        <p:nvSpPr>
          <p:cNvPr id="19" name="Rectangle 18">
            <a:extLst>
              <a:ext uri="{FF2B5EF4-FFF2-40B4-BE49-F238E27FC236}">
                <a16:creationId xmlns:a16="http://schemas.microsoft.com/office/drawing/2014/main" id="{DFA1D7A6-F7AA-D464-CE72-6B0131EEA7F8}"/>
              </a:ext>
            </a:extLst>
          </p:cNvPr>
          <p:cNvSpPr/>
          <p:nvPr>
            <p:custDataLst>
              <p:tags r:id="rId2"/>
            </p:custDataLst>
          </p:nvPr>
        </p:nvSpPr>
        <p:spPr bwMode="gray">
          <a:xfrm>
            <a:off x="371475" y="4946650"/>
            <a:ext cx="2857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endParaRPr kumimoji="1" lang="en-US" sz="1400">
              <a:solidFill>
                <a:schemeClr val="tx1"/>
              </a:solidFill>
              <a:cs typeface="Segoe UI" panose="020B0502040204020203" pitchFamily="34" charset="0"/>
              <a:sym typeface="Segoe UI" panose="020B0502040204020203" pitchFamily="34" charset="0"/>
            </a:endParaRPr>
          </a:p>
        </p:txBody>
      </p:sp>
      <p:sp>
        <p:nvSpPr>
          <p:cNvPr id="20" name="Rectangle 19">
            <a:extLst>
              <a:ext uri="{FF2B5EF4-FFF2-40B4-BE49-F238E27FC236}">
                <a16:creationId xmlns:a16="http://schemas.microsoft.com/office/drawing/2014/main" id="{A8AAB18B-DA2A-DEDB-1ED4-4F9B05F271D2}"/>
              </a:ext>
            </a:extLst>
          </p:cNvPr>
          <p:cNvSpPr/>
          <p:nvPr>
            <p:custDataLst>
              <p:tags r:id="rId3"/>
            </p:custDataLst>
          </p:nvPr>
        </p:nvSpPr>
        <p:spPr bwMode="gray">
          <a:xfrm>
            <a:off x="238125" y="2065338"/>
            <a:ext cx="4191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endParaRPr kumimoji="1" lang="en-US" sz="1400">
              <a:solidFill>
                <a:schemeClr val="tx1"/>
              </a:solidFill>
              <a:cs typeface="Segoe UI" panose="020B0502040204020203" pitchFamily="34" charset="0"/>
              <a:sym typeface="Segoe UI" panose="020B0502040204020203" pitchFamily="34" charset="0"/>
            </a:endParaRPr>
          </a:p>
        </p:txBody>
      </p:sp>
      <p:sp>
        <p:nvSpPr>
          <p:cNvPr id="22" name="TextBox 21">
            <a:extLst>
              <a:ext uri="{FF2B5EF4-FFF2-40B4-BE49-F238E27FC236}">
                <a16:creationId xmlns:a16="http://schemas.microsoft.com/office/drawing/2014/main" id="{DF01E6E5-B9BB-A63A-DB77-BEAD702D9790}"/>
              </a:ext>
            </a:extLst>
          </p:cNvPr>
          <p:cNvSpPr txBox="1"/>
          <p:nvPr/>
        </p:nvSpPr>
        <p:spPr>
          <a:xfrm>
            <a:off x="409155" y="1712725"/>
            <a:ext cx="1639218" cy="307777"/>
          </a:xfrm>
          <a:prstGeom prst="rect">
            <a:avLst/>
          </a:prstGeom>
          <a:noFill/>
        </p:spPr>
        <p:txBody>
          <a:bodyPr wrap="square" lIns="91440" tIns="45720" rIns="91440" bIns="45720" rtlCol="0" anchor="t">
            <a:spAutoFit/>
          </a:bodyPr>
          <a:lstStyle/>
          <a:p>
            <a:r>
              <a:rPr lang="en-US" sz="1400">
                <a:latin typeface="Segoe UI"/>
                <a:cs typeface="Segoe UI"/>
              </a:rPr>
              <a:t>Unit: JPY/MMBtu</a:t>
            </a:r>
            <a:endParaRPr lang="en-US"/>
          </a:p>
        </p:txBody>
      </p:sp>
      <p:grpSp>
        <p:nvGrpSpPr>
          <p:cNvPr id="9" name="グループ化 64">
            <a:extLst>
              <a:ext uri="{FF2B5EF4-FFF2-40B4-BE49-F238E27FC236}">
                <a16:creationId xmlns:a16="http://schemas.microsoft.com/office/drawing/2014/main" id="{47A0B8A3-D4AD-F5C6-74E3-7C351DFCFA5C}"/>
              </a:ext>
            </a:extLst>
          </p:cNvPr>
          <p:cNvGrpSpPr/>
          <p:nvPr/>
        </p:nvGrpSpPr>
        <p:grpSpPr>
          <a:xfrm>
            <a:off x="419099" y="1195820"/>
            <a:ext cx="11447881" cy="407556"/>
            <a:chOff x="455612" y="1382529"/>
            <a:chExt cx="4113213" cy="655821"/>
          </a:xfrm>
          <a:noFill/>
        </p:grpSpPr>
        <p:sp>
          <p:nvSpPr>
            <p:cNvPr id="10" name="ColumnHeader">
              <a:extLst>
                <a:ext uri="{FF2B5EF4-FFF2-40B4-BE49-F238E27FC236}">
                  <a16:creationId xmlns:a16="http://schemas.microsoft.com/office/drawing/2014/main" id="{0F9BDF68-E488-789E-8A57-15CBEC73AF1F}"/>
                </a:ext>
              </a:extLst>
            </p:cNvPr>
            <p:cNvSpPr>
              <a:spLocks noChangeArrowheads="1"/>
            </p:cNvSpPr>
            <p:nvPr/>
          </p:nvSpPr>
          <p:spPr bwMode="gray">
            <a:xfrm>
              <a:off x="455613" y="1382529"/>
              <a:ext cx="4113212" cy="643839"/>
            </a:xfrm>
            <a:prstGeom prst="rect">
              <a:avLst/>
            </a:prstGeom>
            <a:grpFill/>
            <a:ln w="9525" algn="ctr">
              <a:noFill/>
              <a:miter lim="800000"/>
              <a:headEnd type="none" w="lg" len="lg"/>
              <a:tailEnd type="none" w="lg" len="lg"/>
            </a:ln>
            <a:effectLst/>
          </p:spPr>
          <p:txBody>
            <a:bodyPr lIns="0" tIns="91440" rIns="0" bIns="91440" anchor="b">
              <a:spAutoFit/>
            </a:bodyPr>
            <a:lstStyle/>
            <a:p>
              <a:pPr algn="ctr"/>
              <a:r>
                <a:rPr lang="en-US" sz="1400">
                  <a:latin typeface="Segoe UI" panose="020B0502040204020203" pitchFamily="34" charset="0"/>
                  <a:cs typeface="Segoe UI" panose="020B0502040204020203" pitchFamily="34" charset="0"/>
                </a:rPr>
                <a:t>Natural Gas Price</a:t>
              </a:r>
            </a:p>
          </p:txBody>
        </p:sp>
        <p:cxnSp>
          <p:nvCxnSpPr>
            <p:cNvPr id="11" name="直線コネクタ 66">
              <a:extLst>
                <a:ext uri="{FF2B5EF4-FFF2-40B4-BE49-F238E27FC236}">
                  <a16:creationId xmlns:a16="http://schemas.microsoft.com/office/drawing/2014/main" id="{92F8D952-9181-35A0-23A9-570579E335C3}"/>
                </a:ext>
              </a:extLst>
            </p:cNvPr>
            <p:cNvCxnSpPr/>
            <p:nvPr/>
          </p:nvCxnSpPr>
          <p:spPr>
            <a:xfrm>
              <a:off x="455612" y="2038350"/>
              <a:ext cx="4113212"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 name="Group 3">
            <a:extLst>
              <a:ext uri="{FF2B5EF4-FFF2-40B4-BE49-F238E27FC236}">
                <a16:creationId xmlns:a16="http://schemas.microsoft.com/office/drawing/2014/main" id="{1C7A7DE7-355D-41E4-D504-5339C27ECF34}"/>
              </a:ext>
            </a:extLst>
          </p:cNvPr>
          <p:cNvGrpSpPr/>
          <p:nvPr/>
        </p:nvGrpSpPr>
        <p:grpSpPr>
          <a:xfrm>
            <a:off x="2452744" y="2032858"/>
            <a:ext cx="8386545" cy="1396142"/>
            <a:chOff x="2452744" y="2032858"/>
            <a:chExt cx="8386545" cy="1396142"/>
          </a:xfrm>
        </p:grpSpPr>
        <p:sp>
          <p:nvSpPr>
            <p:cNvPr id="3" name="Isosceles Triangle 2">
              <a:extLst>
                <a:ext uri="{FF2B5EF4-FFF2-40B4-BE49-F238E27FC236}">
                  <a16:creationId xmlns:a16="http://schemas.microsoft.com/office/drawing/2014/main" id="{858DD867-1BD2-373B-C847-1023D71E7F62}"/>
                </a:ext>
              </a:extLst>
            </p:cNvPr>
            <p:cNvSpPr/>
            <p:nvPr/>
          </p:nvSpPr>
          <p:spPr>
            <a:xfrm rot="5996195">
              <a:off x="9754643" y="1756028"/>
              <a:ext cx="364898" cy="1804395"/>
            </a:xfrm>
            <a:prstGeom prst="triangle">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MY" sz="1200">
                <a:solidFill>
                  <a:schemeClr val="tx1"/>
                </a:solidFill>
              </a:endParaRPr>
            </a:p>
          </p:txBody>
        </p:sp>
        <p:sp>
          <p:nvSpPr>
            <p:cNvPr id="1274" name="TextBox 1273">
              <a:extLst>
                <a:ext uri="{FF2B5EF4-FFF2-40B4-BE49-F238E27FC236}">
                  <a16:creationId xmlns:a16="http://schemas.microsoft.com/office/drawing/2014/main" id="{61677DD4-AD32-7DB9-6828-828283860207}"/>
                </a:ext>
              </a:extLst>
            </p:cNvPr>
            <p:cNvSpPr txBox="1"/>
            <p:nvPr/>
          </p:nvSpPr>
          <p:spPr>
            <a:xfrm>
              <a:off x="2452744" y="2032858"/>
              <a:ext cx="6798832" cy="1396142"/>
            </a:xfrm>
            <a:prstGeom prst="rect">
              <a:avLst/>
            </a:prstGeom>
            <a:solidFill>
              <a:schemeClr val="bg1">
                <a:lumMod val="85000"/>
              </a:schemeClr>
            </a:solidFill>
          </p:spPr>
          <p:txBody>
            <a:bodyPr wrap="square" lIns="0" tIns="36000" rIns="0" bIns="36000" rtlCol="0" anchor="t">
              <a:spAutoFit/>
            </a:bodyPr>
            <a:lstStyle/>
            <a:p>
              <a:pPr marL="219075" lvl="0" indent="-219075">
                <a:buSzPct val="100000"/>
                <a:buFont typeface="Wingdings"/>
                <a:buChar char="n"/>
              </a:pPr>
              <a:r>
                <a:rPr lang="en-US" sz="1400"/>
                <a:t>Imported LNG prices are around 1.2 times higher than domestic gas prices because it requires liquefaction, long-distance shipping, storage, and regasification, while domestic gas is delivered directly by pipeline at cost-based, more stable prices</a:t>
              </a:r>
              <a:endParaRPr lang="ja-JP" altLang="en-US"/>
            </a:p>
            <a:p>
              <a:pPr marL="219075" lvl="0" indent="-219075">
                <a:buSzPct val="100000"/>
                <a:buFont typeface="Wingdings"/>
                <a:buChar char="n"/>
              </a:pPr>
              <a:r>
                <a:rPr lang="en-US" sz="1400"/>
                <a:t>Limited LNG import capacity keeps per-unit logistics and infrastructure costs high. Most of LNG terminal in Vietnam are still under construction</a:t>
              </a:r>
              <a:endParaRPr lang="en-US" sz="1400">
                <a:cs typeface="Segoe UI"/>
              </a:endParaRPr>
            </a:p>
            <a:p>
              <a:pPr marL="219075" lvl="0" indent="-219075">
                <a:buSzPct val="100000"/>
                <a:buFont typeface="Wingdings"/>
                <a:buChar char="n"/>
              </a:pPr>
              <a:r>
                <a:rPr lang="en-US" sz="1400"/>
                <a:t>Most of the imported Natural Gas has been from </a:t>
              </a:r>
              <a:r>
                <a:rPr lang="en-US" sz="1400">
                  <a:cs typeface="Segoe UI"/>
                </a:rPr>
                <a:t>Indonesia, Malaysia, and Qatar</a:t>
              </a:r>
            </a:p>
          </p:txBody>
        </p:sp>
      </p:grpSp>
    </p:spTree>
    <p:extLst>
      <p:ext uri="{BB962C8B-B14F-4D97-AF65-F5344CB8AC3E}">
        <p14:creationId xmlns:p14="http://schemas.microsoft.com/office/powerpoint/2010/main" val="18428743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D0B744-3E21-5553-3E1E-98FFB07FA569}"/>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B517CB9D-0696-3855-80A0-120F430D854D}"/>
              </a:ext>
            </a:extLst>
          </p:cNvPr>
          <p:cNvSpPr>
            <a:spLocks noGrp="1"/>
          </p:cNvSpPr>
          <p:nvPr>
            <p:ph type="title"/>
          </p:nvPr>
        </p:nvSpPr>
        <p:spPr/>
        <p:txBody>
          <a:bodyPr/>
          <a:lstStyle/>
          <a:p>
            <a:r>
              <a:rPr lang="en-US">
                <a:latin typeface="+mj-lt"/>
              </a:rPr>
              <a:t>Table of Contents</a:t>
            </a:r>
            <a:endParaRPr lang="en-US">
              <a:latin typeface="+mj-lt"/>
              <a:ea typeface="Yu Gothic" panose="020B0400000000000000" pitchFamily="34" charset="-128"/>
            </a:endParaRPr>
          </a:p>
        </p:txBody>
      </p:sp>
      <p:graphicFrame>
        <p:nvGraphicFramePr>
          <p:cNvPr id="6" name="Table 5">
            <a:extLst>
              <a:ext uri="{FF2B5EF4-FFF2-40B4-BE49-F238E27FC236}">
                <a16:creationId xmlns:a16="http://schemas.microsoft.com/office/drawing/2014/main" id="{8D03205A-B044-AAD9-2103-18C57543758F}"/>
              </a:ext>
            </a:extLst>
          </p:cNvPr>
          <p:cNvGraphicFramePr>
            <a:graphicFrameLocks noGrp="1"/>
          </p:cNvGraphicFramePr>
          <p:nvPr>
            <p:extLst>
              <p:ext uri="{D42A27DB-BD31-4B8C-83A1-F6EECF244321}">
                <p14:modId xmlns:p14="http://schemas.microsoft.com/office/powerpoint/2010/main" val="3099027054"/>
              </p:ext>
            </p:extLst>
          </p:nvPr>
        </p:nvGraphicFramePr>
        <p:xfrm>
          <a:off x="343673" y="1371600"/>
          <a:ext cx="11508811" cy="2700000"/>
        </p:xfrm>
        <a:graphic>
          <a:graphicData uri="http://schemas.openxmlformats.org/drawingml/2006/table">
            <a:tbl>
              <a:tblPr>
                <a:tableStyleId>{5C22544A-7EE6-4342-B048-85BDC9FD1C3A}</a:tableStyleId>
              </a:tblPr>
              <a:tblGrid>
                <a:gridCol w="11508811">
                  <a:extLst>
                    <a:ext uri="{9D8B030D-6E8A-4147-A177-3AD203B41FA5}">
                      <a16:colId xmlns:a16="http://schemas.microsoft.com/office/drawing/2014/main" val="742313680"/>
                    </a:ext>
                  </a:extLst>
                </a:gridCol>
              </a:tblGrid>
              <a:tr h="540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rPr>
                        <a:t>Vietnam</a:t>
                      </a: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498195017"/>
                  </a:ext>
                </a:extLst>
              </a:tr>
              <a:tr h="540000">
                <a:tc>
                  <a:txBody>
                    <a:bodyPr/>
                    <a:lstStyle/>
                    <a:p>
                      <a:pPr marL="446088" marR="0" lvl="0" indent="0" algn="l" defTabSz="914400" rtl="0" eaLnBrk="1" fontAlgn="b" latinLnBrk="0" hangingPunct="1">
                        <a:lnSpc>
                          <a:spcPct val="100000"/>
                        </a:lnSpc>
                        <a:spcBef>
                          <a:spcPts val="0"/>
                        </a:spcBef>
                        <a:spcAft>
                          <a:spcPts val="0"/>
                        </a:spcAft>
                        <a:buClrTx/>
                        <a:buSzTx/>
                        <a:buFontTx/>
                        <a:buNone/>
                        <a:tabLst/>
                        <a:defRPr/>
                      </a:pPr>
                      <a:r>
                        <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rPr>
                        <a:t>1. Policy &amp; Regulations</a:t>
                      </a: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492608482"/>
                  </a:ext>
                </a:extLst>
              </a:tr>
              <a:tr h="540000">
                <a:tc>
                  <a:txBody>
                    <a:bodyPr/>
                    <a:lstStyle/>
                    <a:p>
                      <a:pPr marL="446088" marR="0" lvl="0" indent="0" algn="l" defTabSz="914400" rtl="0" eaLnBrk="1" fontAlgn="b" latinLnBrk="0" hangingPunct="1">
                        <a:lnSpc>
                          <a:spcPct val="100000"/>
                        </a:lnSpc>
                        <a:spcBef>
                          <a:spcPts val="0"/>
                        </a:spcBef>
                        <a:spcAft>
                          <a:spcPts val="0"/>
                        </a:spcAft>
                        <a:buClrTx/>
                        <a:buSzTx/>
                        <a:buFontTx/>
                        <a:buNone/>
                        <a:tabLst/>
                        <a:defRPr/>
                      </a:pPr>
                      <a:r>
                        <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rPr>
                        <a:t>2. Market</a:t>
                      </a: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4284173034"/>
                  </a:ext>
                </a:extLst>
              </a:tr>
              <a:tr h="540000">
                <a:tc>
                  <a:txBody>
                    <a:bodyPr/>
                    <a:lstStyle/>
                    <a:p>
                      <a:pPr marL="446088" marR="0" lvl="0" indent="0" algn="l" defTabSz="914400" rtl="0" eaLnBrk="1" fontAlgn="b" latinLnBrk="0" hangingPunct="1">
                        <a:lnSpc>
                          <a:spcPct val="100000"/>
                        </a:lnSpc>
                        <a:spcBef>
                          <a:spcPts val="0"/>
                        </a:spcBef>
                        <a:spcAft>
                          <a:spcPts val="0"/>
                        </a:spcAft>
                        <a:buClrTx/>
                        <a:buSzTx/>
                        <a:buFontTx/>
                        <a:buNone/>
                        <a:tabLst/>
                        <a:defRPr/>
                      </a:pPr>
                      <a:r>
                        <a:rPr lang="en-US"/>
                        <a:t>3. Japanese Gas Players in Vietnam’s Energy Services Sector</a:t>
                      </a:r>
                      <a:endPar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endParaRP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2203114249"/>
                  </a:ext>
                </a:extLst>
              </a:tr>
              <a:tr h="540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rPr>
                        <a:t>Appendix</a:t>
                      </a: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529896070"/>
                  </a:ext>
                </a:extLst>
              </a:tr>
            </a:tbl>
          </a:graphicData>
        </a:graphic>
      </p:graphicFrame>
    </p:spTree>
    <p:extLst>
      <p:ext uri="{BB962C8B-B14F-4D97-AF65-F5344CB8AC3E}">
        <p14:creationId xmlns:p14="http://schemas.microsoft.com/office/powerpoint/2010/main" val="27139891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C629C-E6F2-FA2C-0CE1-CEDD5AD95432}"/>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511BA20-5585-CD7C-150B-3B71C4E37779}"/>
              </a:ext>
            </a:extLst>
          </p:cNvPr>
          <p:cNvSpPr>
            <a:spLocks noGrp="1"/>
          </p:cNvSpPr>
          <p:nvPr>
            <p:ph type="title"/>
          </p:nvPr>
        </p:nvSpPr>
        <p:spPr/>
        <p:txBody>
          <a:bodyPr/>
          <a:lstStyle/>
          <a:p>
            <a:r>
              <a:rPr lang="en-US">
                <a:latin typeface="+mj-lt"/>
              </a:rPr>
              <a:t>Table of Contents</a:t>
            </a:r>
            <a:endParaRPr lang="en-US">
              <a:latin typeface="+mj-lt"/>
              <a:ea typeface="Yu Gothic" panose="020B0400000000000000" pitchFamily="34" charset="-128"/>
            </a:endParaRPr>
          </a:p>
        </p:txBody>
      </p:sp>
      <p:graphicFrame>
        <p:nvGraphicFramePr>
          <p:cNvPr id="6" name="Table 5">
            <a:extLst>
              <a:ext uri="{FF2B5EF4-FFF2-40B4-BE49-F238E27FC236}">
                <a16:creationId xmlns:a16="http://schemas.microsoft.com/office/drawing/2014/main" id="{60B1F0BC-EBED-0400-7A0D-0085EFDE23F9}"/>
              </a:ext>
            </a:extLst>
          </p:cNvPr>
          <p:cNvGraphicFramePr>
            <a:graphicFrameLocks noGrp="1"/>
          </p:cNvGraphicFramePr>
          <p:nvPr>
            <p:extLst>
              <p:ext uri="{D42A27DB-BD31-4B8C-83A1-F6EECF244321}">
                <p14:modId xmlns:p14="http://schemas.microsoft.com/office/powerpoint/2010/main" val="2048867380"/>
              </p:ext>
            </p:extLst>
          </p:nvPr>
        </p:nvGraphicFramePr>
        <p:xfrm>
          <a:off x="343673" y="1371600"/>
          <a:ext cx="11508811" cy="2700000"/>
        </p:xfrm>
        <a:graphic>
          <a:graphicData uri="http://schemas.openxmlformats.org/drawingml/2006/table">
            <a:tbl>
              <a:tblPr>
                <a:tableStyleId>{5C22544A-7EE6-4342-B048-85BDC9FD1C3A}</a:tableStyleId>
              </a:tblPr>
              <a:tblGrid>
                <a:gridCol w="11508811">
                  <a:extLst>
                    <a:ext uri="{9D8B030D-6E8A-4147-A177-3AD203B41FA5}">
                      <a16:colId xmlns:a16="http://schemas.microsoft.com/office/drawing/2014/main" val="742313680"/>
                    </a:ext>
                  </a:extLst>
                </a:gridCol>
              </a:tblGrid>
              <a:tr h="540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rPr>
                        <a:t>Vietnam</a:t>
                      </a: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498195017"/>
                  </a:ext>
                </a:extLst>
              </a:tr>
              <a:tr h="540000">
                <a:tc>
                  <a:txBody>
                    <a:bodyPr/>
                    <a:lstStyle/>
                    <a:p>
                      <a:pPr marL="446088" marR="0" lvl="0" indent="0" algn="l" defTabSz="914400" rtl="0" eaLnBrk="1" fontAlgn="b" latinLnBrk="0" hangingPunct="1">
                        <a:lnSpc>
                          <a:spcPct val="100000"/>
                        </a:lnSpc>
                        <a:spcBef>
                          <a:spcPts val="0"/>
                        </a:spcBef>
                        <a:spcAft>
                          <a:spcPts val="0"/>
                        </a:spcAft>
                        <a:buClrTx/>
                        <a:buSzTx/>
                        <a:buFontTx/>
                        <a:buNone/>
                        <a:tabLst/>
                        <a:defRPr/>
                      </a:pPr>
                      <a:r>
                        <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rPr>
                        <a:t>1. Policy &amp; Regulations</a:t>
                      </a: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492608482"/>
                  </a:ext>
                </a:extLst>
              </a:tr>
              <a:tr h="540000">
                <a:tc>
                  <a:txBody>
                    <a:bodyPr/>
                    <a:lstStyle/>
                    <a:p>
                      <a:pPr marL="446088" marR="0" lvl="0" indent="0" algn="l" defTabSz="914400" rtl="0" eaLnBrk="1" fontAlgn="b" latinLnBrk="0" hangingPunct="1">
                        <a:lnSpc>
                          <a:spcPct val="100000"/>
                        </a:lnSpc>
                        <a:spcBef>
                          <a:spcPts val="0"/>
                        </a:spcBef>
                        <a:spcAft>
                          <a:spcPts val="0"/>
                        </a:spcAft>
                        <a:buClrTx/>
                        <a:buSzTx/>
                        <a:buFontTx/>
                        <a:buNone/>
                        <a:tabLst/>
                        <a:defRPr/>
                      </a:pPr>
                      <a:r>
                        <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rPr>
                        <a:t>2. Market</a:t>
                      </a: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4284173034"/>
                  </a:ext>
                </a:extLst>
              </a:tr>
              <a:tr h="540000">
                <a:tc>
                  <a:txBody>
                    <a:bodyPr/>
                    <a:lstStyle/>
                    <a:p>
                      <a:pPr marL="446088" marR="0" lvl="0" indent="0" algn="l" defTabSz="914400" rtl="0" eaLnBrk="1" fontAlgn="b" latinLnBrk="0" hangingPunct="1">
                        <a:lnSpc>
                          <a:spcPct val="100000"/>
                        </a:lnSpc>
                        <a:spcBef>
                          <a:spcPts val="0"/>
                        </a:spcBef>
                        <a:spcAft>
                          <a:spcPts val="0"/>
                        </a:spcAft>
                        <a:buClrTx/>
                        <a:buSzTx/>
                        <a:buFontTx/>
                        <a:buNone/>
                        <a:tabLst/>
                        <a:defRPr/>
                      </a:pPr>
                      <a:r>
                        <a:rPr lang="en-US"/>
                        <a:t>3. Japanese Gas Players in Vietnam’s Energy Services Sector</a:t>
                      </a:r>
                      <a:endPar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endParaRP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03114249"/>
                  </a:ext>
                </a:extLst>
              </a:tr>
              <a:tr h="540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rPr>
                        <a:t>Appendix</a:t>
                      </a: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529896070"/>
                  </a:ext>
                </a:extLst>
              </a:tr>
            </a:tbl>
          </a:graphicData>
        </a:graphic>
      </p:graphicFrame>
    </p:spTree>
    <p:extLst>
      <p:ext uri="{BB962C8B-B14F-4D97-AF65-F5344CB8AC3E}">
        <p14:creationId xmlns:p14="http://schemas.microsoft.com/office/powerpoint/2010/main" val="9956369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C79E1E-4BC6-3A10-3458-2883D169FEF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C91CAAC-17AF-C235-742C-746AF0132E63}"/>
              </a:ext>
            </a:extLst>
          </p:cNvPr>
          <p:cNvSpPr>
            <a:spLocks noGrp="1"/>
          </p:cNvSpPr>
          <p:nvPr>
            <p:ph type="title"/>
          </p:nvPr>
        </p:nvSpPr>
        <p:spPr/>
        <p:txBody>
          <a:bodyPr/>
          <a:lstStyle/>
          <a:p>
            <a:r>
              <a:rPr lang="en-US" sz="2000"/>
              <a:t>3. Japanese Gas Players in Vietnam’s Energy Services Sector Summary</a:t>
            </a:r>
            <a:br>
              <a:rPr lang="en-US" sz="2000"/>
            </a:br>
            <a:r>
              <a:rPr lang="en-US" sz="1600"/>
              <a:t>Early footholds by Japanese gas players limit first-mover advantage in Vietnam, but structural growth in energy demand and decarbonization requirements still leave substantial room for differentiated new entrants</a:t>
            </a:r>
            <a:endParaRPr lang="en-KH" sz="2000"/>
          </a:p>
        </p:txBody>
      </p:sp>
      <p:graphicFrame>
        <p:nvGraphicFramePr>
          <p:cNvPr id="3" name="Table 2">
            <a:extLst>
              <a:ext uri="{FF2B5EF4-FFF2-40B4-BE49-F238E27FC236}">
                <a16:creationId xmlns:a16="http://schemas.microsoft.com/office/drawing/2014/main" id="{B2D3B306-5DA4-3BA4-7B65-45C2718FA207}"/>
              </a:ext>
            </a:extLst>
          </p:cNvPr>
          <p:cNvGraphicFramePr>
            <a:graphicFrameLocks noGrp="1"/>
          </p:cNvGraphicFramePr>
          <p:nvPr>
            <p:extLst>
              <p:ext uri="{D42A27DB-BD31-4B8C-83A1-F6EECF244321}">
                <p14:modId xmlns:p14="http://schemas.microsoft.com/office/powerpoint/2010/main" val="1124128891"/>
              </p:ext>
            </p:extLst>
          </p:nvPr>
        </p:nvGraphicFramePr>
        <p:xfrm>
          <a:off x="334963" y="1341436"/>
          <a:ext cx="11521440" cy="4751388"/>
        </p:xfrm>
        <a:graphic>
          <a:graphicData uri="http://schemas.openxmlformats.org/drawingml/2006/table">
            <a:tbl>
              <a:tblPr firstRow="1" bandRow="1">
                <a:tableStyleId>{5C22544A-7EE6-4342-B048-85BDC9FD1C3A}</a:tableStyleId>
              </a:tblPr>
              <a:tblGrid>
                <a:gridCol w="512064">
                  <a:extLst>
                    <a:ext uri="{9D8B030D-6E8A-4147-A177-3AD203B41FA5}">
                      <a16:colId xmlns:a16="http://schemas.microsoft.com/office/drawing/2014/main" val="758275897"/>
                    </a:ext>
                  </a:extLst>
                </a:gridCol>
                <a:gridCol w="2048256">
                  <a:extLst>
                    <a:ext uri="{9D8B030D-6E8A-4147-A177-3AD203B41FA5}">
                      <a16:colId xmlns:a16="http://schemas.microsoft.com/office/drawing/2014/main" val="2260770571"/>
                    </a:ext>
                  </a:extLst>
                </a:gridCol>
                <a:gridCol w="8961120">
                  <a:extLst>
                    <a:ext uri="{9D8B030D-6E8A-4147-A177-3AD203B41FA5}">
                      <a16:colId xmlns:a16="http://schemas.microsoft.com/office/drawing/2014/main" val="2423449230"/>
                    </a:ext>
                  </a:extLst>
                </a:gridCol>
              </a:tblGrid>
              <a:tr h="1583796">
                <a:tc>
                  <a:txBody>
                    <a:bodyPr/>
                    <a:lstStyle/>
                    <a:p>
                      <a:pPr marL="0" lvl="0" indent="0" algn="ctr">
                        <a:buNone/>
                      </a:pPr>
                      <a:r>
                        <a:rPr kumimoji="1" lang="en-US" sz="1400" b="0" i="0" u="none" strike="noStrike" kern="1200">
                          <a:solidFill>
                            <a:schemeClr val="tx1"/>
                          </a:solidFill>
                          <a:effectLst/>
                          <a:latin typeface="+mn-lt"/>
                          <a:ea typeface="+mn-ea"/>
                          <a:cs typeface="Segoe UI" panose="020B0502040204020203" pitchFamily="34" charset="0"/>
                          <a:hlinkClick r:id="rId2" action="ppaction://hlinksldjump"/>
                        </a:rPr>
                        <a:t>3.1</a:t>
                      </a:r>
                      <a:endParaRPr kumimoji="1" lang="en-US" sz="1400" b="0" i="0" u="none" strike="noStrike" kern="1200">
                        <a:solidFill>
                          <a:schemeClr val="tx1"/>
                        </a:solidFill>
                        <a:effectLst/>
                        <a:latin typeface="+mn-lt"/>
                        <a:ea typeface="+mn-ea"/>
                        <a:cs typeface="Segoe UI" panose="020B0502040204020203" pitchFamily="34" charset="0"/>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lvl="0" indent="0" algn="l">
                        <a:buNone/>
                      </a:pPr>
                      <a:r>
                        <a:rPr lang="en-US" sz="1400" b="0">
                          <a:solidFill>
                            <a:schemeClr val="tx1"/>
                          </a:solidFill>
                        </a:rPr>
                        <a:t>Overview of Japanese Gas Players’ Presence in Vietnam’s Natural Gas Sector</a:t>
                      </a:r>
                      <a:endParaRPr kumimoji="1" lang="en-US" sz="1400" b="0" i="0" u="none" strike="noStrike" kern="1200">
                        <a:solidFill>
                          <a:schemeClr val="tx1"/>
                        </a:solidFill>
                        <a:effectLst/>
                        <a:latin typeface="+mn-lt"/>
                        <a:ea typeface="+mn-ea"/>
                        <a:cs typeface="Segoe UI" panose="020B0502040204020203" pitchFamily="34" charset="0"/>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fontAlgn="base"/>
                      <a:r>
                        <a:rPr lang="en-US" sz="1400" b="0">
                          <a:solidFill>
                            <a:schemeClr val="tx1"/>
                          </a:solidFill>
                        </a:rPr>
                        <a:t>Japanese gas companies have begun establishing a presence in Vietnam’s natural gas industry primarily through joint ventures or minority investments, focusing largely on upstream supply and infrastructure development. Within this landscape, Osaka Gas and Toho Gas have participated in a range of energy service-related initiatives. Osaka Gas has largely anchored its approach on supporting Japanese-affiliated customers, while Toho Gas has focused on gaining exposure through local infrastructure.</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238320570"/>
                  </a:ext>
                </a:extLst>
              </a:tr>
              <a:tr h="158379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a:solidFill>
                            <a:schemeClr val="tx1"/>
                          </a:solidFill>
                          <a:effectLst/>
                          <a:latin typeface="+mj-lt"/>
                          <a:ea typeface="+mn-ea"/>
                          <a:cs typeface="Segoe UI" panose="020B0502040204020203" pitchFamily="34" charset="0"/>
                          <a:hlinkClick r:id="rId3" action="ppaction://hlinksldjump"/>
                        </a:rPr>
                        <a:t>3.2</a:t>
                      </a:r>
                      <a:endParaRPr kumimoji="1" lang="en-US" sz="1400" b="0" i="0" u="none" strike="noStrike" kern="1200">
                        <a:solidFill>
                          <a:schemeClr val="tx1"/>
                        </a:solidFill>
                        <a:effectLst/>
                        <a:latin typeface="+mj-lt"/>
                        <a:ea typeface="+mn-ea"/>
                        <a:cs typeface="Segoe UI" panose="020B0502040204020203" pitchFamily="34" charset="0"/>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a:solidFill>
                            <a:schemeClr val="tx1"/>
                          </a:solidFill>
                        </a:rPr>
                        <a:t>Osaka Gas’ Presence in Energy Services </a:t>
                      </a:r>
                      <a:endParaRPr kumimoji="1" lang="en-US" sz="1400" b="0" i="0" u="none" strike="noStrike" kern="1200">
                        <a:solidFill>
                          <a:schemeClr val="tx1"/>
                        </a:solidFill>
                        <a:effectLst/>
                        <a:latin typeface="+mj-lt"/>
                        <a:ea typeface="+mn-ea"/>
                        <a:cs typeface="Segoe UI" panose="020B0502040204020203" pitchFamily="34" charset="0"/>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fontAlgn="base"/>
                      <a:r>
                        <a:rPr lang="en-US" sz="1400" b="0">
                          <a:solidFill>
                            <a:schemeClr val="tx1"/>
                          </a:solidFill>
                        </a:rPr>
                        <a:t>Osaka Gas’ energy services activities in Vietnam demonstrate a relationship-driven and customer-selective model centered on mature Japanese manufacturers with significant operational scale and explicit decarbonization mandates. SOGEC’s performance indicates that this capital-intensive model can achieve meaningful revenue and profitability within a relatively short period after deploying a substantial portion of its invested capital, while still addressing only a fraction of Vietnam’s overall energy services demand potential.</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4036788812"/>
                  </a:ext>
                </a:extLst>
              </a:tr>
              <a:tr h="158379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a:solidFill>
                            <a:schemeClr val="tx1"/>
                          </a:solidFill>
                          <a:effectLst/>
                          <a:latin typeface="+mj-lt"/>
                          <a:ea typeface="+mn-ea"/>
                          <a:cs typeface="Segoe UI" panose="020B0502040204020203" pitchFamily="34" charset="0"/>
                          <a:hlinkClick r:id="rId4" action="ppaction://hlinksldjump"/>
                        </a:rPr>
                        <a:t>3.3</a:t>
                      </a:r>
                      <a:endParaRPr kumimoji="1" lang="en-US" sz="1400" b="0" i="0" u="none" strike="noStrike" kern="1200">
                        <a:solidFill>
                          <a:schemeClr val="tx1"/>
                        </a:solidFill>
                        <a:effectLst/>
                        <a:latin typeface="+mj-lt"/>
                        <a:ea typeface="+mn-ea"/>
                        <a:cs typeface="Segoe UI" panose="020B0502040204020203" pitchFamily="34" charset="0"/>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a:solidFill>
                            <a:schemeClr val="tx1"/>
                          </a:solidFill>
                          <a:latin typeface="Segoe UI" panose="020B0502040204020203" pitchFamily="34" charset="0"/>
                          <a:cs typeface="Segoe UI" panose="020B0502040204020203" pitchFamily="34" charset="0"/>
                        </a:rPr>
                        <a:t>Toho</a:t>
                      </a:r>
                      <a:r>
                        <a:rPr lang="en-US" sz="1400" b="0">
                          <a:solidFill>
                            <a:schemeClr val="tx1"/>
                          </a:solidFill>
                        </a:rPr>
                        <a:t> Gas’ Presence in Energy Services </a:t>
                      </a:r>
                      <a:endParaRPr kumimoji="1" lang="en-US" sz="1400" b="0" i="0" u="none" strike="noStrike" kern="1200">
                        <a:solidFill>
                          <a:schemeClr val="tx1"/>
                        </a:solidFill>
                        <a:effectLst/>
                        <a:latin typeface="+mj-lt"/>
                        <a:ea typeface="+mn-ea"/>
                        <a:cs typeface="Segoe UI" panose="020B0502040204020203" pitchFamily="34" charset="0"/>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fontAlgn="base"/>
                      <a:r>
                        <a:rPr lang="en-US" sz="1400" b="0">
                          <a:solidFill>
                            <a:schemeClr val="tx1"/>
                          </a:solidFill>
                        </a:rPr>
                        <a:t>Toho Gas’s engagement in Vietnam remains at an earlier and more exploratory stage, reflecting a deliberate and selective entry into industrial decarbonization rather than an immediate push for scale. Through its investment in Phuc Sang Minh Trade Engineering Services, Toho Gas gains exposure to Vietnam’s gas infrastructure and system-reliability segment via a well-established local contractor with experience in major government-linked projects. This approach emphasizes access, execution capability, and regulatory familiarity, but remains oriented toward infrastructure- and project-based.</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1594356475"/>
                  </a:ext>
                </a:extLst>
              </a:tr>
            </a:tbl>
          </a:graphicData>
        </a:graphic>
      </p:graphicFrame>
    </p:spTree>
    <p:extLst>
      <p:ext uri="{BB962C8B-B14F-4D97-AF65-F5344CB8AC3E}">
        <p14:creationId xmlns:p14="http://schemas.microsoft.com/office/powerpoint/2010/main" val="8529458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EBECB9-F480-95A2-F6F7-F479AEDF85B8}"/>
            </a:ext>
          </a:extLst>
        </p:cNvPr>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8C70F4BB-124A-A0AE-C14B-E3CB494DEF94}"/>
              </a:ext>
            </a:extLst>
          </p:cNvPr>
          <p:cNvGraphicFramePr>
            <a:graphicFrameLocks noGrp="1"/>
          </p:cNvGraphicFramePr>
          <p:nvPr>
            <p:extLst>
              <p:ext uri="{D42A27DB-BD31-4B8C-83A1-F6EECF244321}">
                <p14:modId xmlns:p14="http://schemas.microsoft.com/office/powerpoint/2010/main" val="1805133886"/>
              </p:ext>
            </p:extLst>
          </p:nvPr>
        </p:nvGraphicFramePr>
        <p:xfrm>
          <a:off x="335280" y="1341437"/>
          <a:ext cx="11521758" cy="4751384"/>
        </p:xfrm>
        <a:graphic>
          <a:graphicData uri="http://schemas.openxmlformats.org/drawingml/2006/table">
            <a:tbl>
              <a:tblPr/>
              <a:tblGrid>
                <a:gridCol w="1217215">
                  <a:extLst>
                    <a:ext uri="{9D8B030D-6E8A-4147-A177-3AD203B41FA5}">
                      <a16:colId xmlns:a16="http://schemas.microsoft.com/office/drawing/2014/main" val="3702341498"/>
                    </a:ext>
                  </a:extLst>
                </a:gridCol>
                <a:gridCol w="978192">
                  <a:extLst>
                    <a:ext uri="{9D8B030D-6E8A-4147-A177-3AD203B41FA5}">
                      <a16:colId xmlns:a16="http://schemas.microsoft.com/office/drawing/2014/main" val="2287175336"/>
                    </a:ext>
                  </a:extLst>
                </a:gridCol>
                <a:gridCol w="978192">
                  <a:extLst>
                    <a:ext uri="{9D8B030D-6E8A-4147-A177-3AD203B41FA5}">
                      <a16:colId xmlns:a16="http://schemas.microsoft.com/office/drawing/2014/main" val="1447588822"/>
                    </a:ext>
                  </a:extLst>
                </a:gridCol>
                <a:gridCol w="978192">
                  <a:extLst>
                    <a:ext uri="{9D8B030D-6E8A-4147-A177-3AD203B41FA5}">
                      <a16:colId xmlns:a16="http://schemas.microsoft.com/office/drawing/2014/main" val="2175933245"/>
                    </a:ext>
                  </a:extLst>
                </a:gridCol>
                <a:gridCol w="1504655">
                  <a:extLst>
                    <a:ext uri="{9D8B030D-6E8A-4147-A177-3AD203B41FA5}">
                      <a16:colId xmlns:a16="http://schemas.microsoft.com/office/drawing/2014/main" val="2876008597"/>
                    </a:ext>
                  </a:extLst>
                </a:gridCol>
                <a:gridCol w="2412374">
                  <a:extLst>
                    <a:ext uri="{9D8B030D-6E8A-4147-A177-3AD203B41FA5}">
                      <a16:colId xmlns:a16="http://schemas.microsoft.com/office/drawing/2014/main" val="842565704"/>
                    </a:ext>
                  </a:extLst>
                </a:gridCol>
                <a:gridCol w="795649">
                  <a:extLst>
                    <a:ext uri="{9D8B030D-6E8A-4147-A177-3AD203B41FA5}">
                      <a16:colId xmlns:a16="http://schemas.microsoft.com/office/drawing/2014/main" val="2244637599"/>
                    </a:ext>
                  </a:extLst>
                </a:gridCol>
                <a:gridCol w="2657289">
                  <a:extLst>
                    <a:ext uri="{9D8B030D-6E8A-4147-A177-3AD203B41FA5}">
                      <a16:colId xmlns:a16="http://schemas.microsoft.com/office/drawing/2014/main" val="4212092130"/>
                    </a:ext>
                  </a:extLst>
                </a:gridCol>
              </a:tblGrid>
              <a:tr h="431944">
                <a:tc>
                  <a:txBody>
                    <a:bodyPr/>
                    <a:lstStyle/>
                    <a:p>
                      <a:pPr algn="ctr"/>
                      <a:r>
                        <a:rPr lang="en-US" sz="1400">
                          <a:solidFill>
                            <a:schemeClr val="bg1"/>
                          </a:solidFill>
                          <a:latin typeface="+mj-lt"/>
                        </a:rPr>
                        <a:t>Company Name</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lvl="0" indent="0" algn="ctr">
                        <a:lnSpc>
                          <a:spcPct val="100000"/>
                        </a:lnSpc>
                        <a:spcBef>
                          <a:spcPts val="0"/>
                        </a:spcBef>
                        <a:spcAft>
                          <a:spcPts val="0"/>
                        </a:spcAft>
                        <a:buNone/>
                      </a:pPr>
                      <a:r>
                        <a:rPr kumimoji="1" lang="en-US" sz="1400">
                          <a:solidFill>
                            <a:schemeClr val="bg1"/>
                          </a:solidFill>
                          <a:latin typeface="+mj-lt"/>
                        </a:rPr>
                        <a:t>Investment Year</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0">
                      <a:noFill/>
                    </a:lnTlToBr>
                    <a:lnBlToTr w="0">
                      <a:noFill/>
                    </a:lnBlToTr>
                    <a:solidFill>
                      <a:schemeClr val="accent3"/>
                    </a:solidFill>
                  </a:tcPr>
                </a:tc>
                <a:tc>
                  <a:txBody>
                    <a:bodyPr/>
                    <a:lstStyle/>
                    <a:p>
                      <a:pPr marL="0" lvl="0" indent="0" algn="ctr">
                        <a:lnSpc>
                          <a:spcPct val="100000"/>
                        </a:lnSpc>
                        <a:spcBef>
                          <a:spcPts val="0"/>
                        </a:spcBef>
                        <a:spcAft>
                          <a:spcPts val="0"/>
                        </a:spcAft>
                        <a:buNone/>
                      </a:pPr>
                      <a:r>
                        <a:rPr kumimoji="1" lang="en-US" sz="1400">
                          <a:solidFill>
                            <a:schemeClr val="bg1"/>
                          </a:solidFill>
                          <a:latin typeface="+mj-lt"/>
                        </a:rPr>
                        <a:t>Investment Structure</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0">
                      <a:noFill/>
                    </a:lnTlToBr>
                    <a:lnBlToTr w="0">
                      <a:noFill/>
                    </a:lnBlToTr>
                    <a:solidFill>
                      <a:schemeClr val="accent3"/>
                    </a:solidFill>
                  </a:tcPr>
                </a:tc>
                <a:tc>
                  <a:txBody>
                    <a:bodyPr/>
                    <a:lstStyle/>
                    <a:p>
                      <a:pPr marL="0" lvl="0" indent="0" algn="ctr">
                        <a:lnSpc>
                          <a:spcPct val="100000"/>
                        </a:lnSpc>
                        <a:spcBef>
                          <a:spcPts val="0"/>
                        </a:spcBef>
                        <a:spcAft>
                          <a:spcPts val="0"/>
                        </a:spcAft>
                        <a:buNone/>
                      </a:pPr>
                      <a:r>
                        <a:rPr kumimoji="1" lang="en-US" sz="1400">
                          <a:solidFill>
                            <a:schemeClr val="bg1"/>
                          </a:solidFill>
                          <a:latin typeface="+mj-lt"/>
                        </a:rPr>
                        <a:t>Stake (%)</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0">
                      <a:noFill/>
                    </a:lnTlToBr>
                    <a:lnBlToTr w="0">
                      <a:noFill/>
                    </a:lnBlToTr>
                    <a:solidFill>
                      <a:schemeClr val="accent3"/>
                    </a:solidFill>
                  </a:tcPr>
                </a:tc>
                <a:tc>
                  <a:txBody>
                    <a:bodyPr/>
                    <a:lstStyle/>
                    <a:p>
                      <a:pPr marL="0" lvl="0" indent="0" algn="ctr">
                        <a:lnSpc>
                          <a:spcPct val="100000"/>
                        </a:lnSpc>
                        <a:spcBef>
                          <a:spcPts val="0"/>
                        </a:spcBef>
                        <a:spcAft>
                          <a:spcPts val="0"/>
                        </a:spcAft>
                        <a:buNone/>
                      </a:pPr>
                      <a:r>
                        <a:rPr kumimoji="1" lang="en-US" sz="1400">
                          <a:solidFill>
                            <a:schemeClr val="bg1"/>
                          </a:solidFill>
                          <a:latin typeface="+mj-lt"/>
                        </a:rPr>
                        <a:t>Partner</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0">
                      <a:noFill/>
                    </a:lnTlToBr>
                    <a:lnBlToTr w="0">
                      <a:noFill/>
                    </a:lnBlToTr>
                    <a:solidFill>
                      <a:schemeClr val="accent3"/>
                    </a:solidFill>
                  </a:tcPr>
                </a:tc>
                <a:tc>
                  <a:txBody>
                    <a:bodyPr/>
                    <a:lstStyle/>
                    <a:p>
                      <a:pPr marL="0" lvl="0" indent="0" algn="ctr">
                        <a:lnSpc>
                          <a:spcPct val="100000"/>
                        </a:lnSpc>
                        <a:spcBef>
                          <a:spcPts val="0"/>
                        </a:spcBef>
                        <a:spcAft>
                          <a:spcPts val="0"/>
                        </a:spcAft>
                        <a:buNone/>
                      </a:pPr>
                      <a:r>
                        <a:rPr kumimoji="1" lang="en-US" sz="1400">
                          <a:solidFill>
                            <a:schemeClr val="bg1"/>
                          </a:solidFill>
                          <a:latin typeface="+mj-lt"/>
                        </a:rPr>
                        <a:t>Company name</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0">
                      <a:noFill/>
                    </a:lnTlToBr>
                    <a:lnBlToTr w="0">
                      <a:noFill/>
                    </a:lnBlToTr>
                    <a:solidFill>
                      <a:schemeClr val="accent3"/>
                    </a:solidFill>
                  </a:tcPr>
                </a:tc>
                <a:tc>
                  <a:txBody>
                    <a:bodyPr/>
                    <a:lstStyle/>
                    <a:p>
                      <a:pPr marL="0" lvl="0" indent="0" algn="ctr">
                        <a:lnSpc>
                          <a:spcPct val="100000"/>
                        </a:lnSpc>
                        <a:spcBef>
                          <a:spcPts val="0"/>
                        </a:spcBef>
                        <a:spcAft>
                          <a:spcPts val="0"/>
                        </a:spcAft>
                        <a:buNone/>
                      </a:pPr>
                      <a:r>
                        <a:rPr kumimoji="1" lang="en-US" sz="1400">
                          <a:solidFill>
                            <a:schemeClr val="bg1"/>
                          </a:solidFill>
                          <a:latin typeface="+mj-lt"/>
                        </a:rPr>
                        <a:t>Sales </a:t>
                      </a:r>
                    </a:p>
                    <a:p>
                      <a:pPr marL="0" lvl="0" indent="0" algn="ctr">
                        <a:lnSpc>
                          <a:spcPct val="100000"/>
                        </a:lnSpc>
                        <a:spcBef>
                          <a:spcPts val="0"/>
                        </a:spcBef>
                        <a:spcAft>
                          <a:spcPts val="0"/>
                        </a:spcAft>
                        <a:buNone/>
                      </a:pPr>
                      <a:r>
                        <a:rPr kumimoji="1" lang="en-US" sz="1400">
                          <a:solidFill>
                            <a:schemeClr val="bg1"/>
                          </a:solidFill>
                          <a:latin typeface="+mj-lt"/>
                        </a:rPr>
                        <a:t>(JPY B)</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0">
                      <a:noFill/>
                    </a:lnTlToBr>
                    <a:lnBlToTr w="0">
                      <a:noFill/>
                    </a:lnBlToTr>
                    <a:solidFill>
                      <a:schemeClr val="accent3"/>
                    </a:solidFill>
                  </a:tcPr>
                </a:tc>
                <a:tc>
                  <a:txBody>
                    <a:bodyPr/>
                    <a:lstStyle/>
                    <a:p>
                      <a:pPr marL="0" lvl="0" indent="0" algn="ctr">
                        <a:lnSpc>
                          <a:spcPct val="100000"/>
                        </a:lnSpc>
                        <a:spcBef>
                          <a:spcPts val="0"/>
                        </a:spcBef>
                        <a:spcAft>
                          <a:spcPts val="0"/>
                        </a:spcAft>
                        <a:buNone/>
                      </a:pPr>
                      <a:r>
                        <a:rPr kumimoji="1" lang="en-GB" sz="1400" b="0" i="0" u="none" strike="noStrike" noProof="0">
                          <a:solidFill>
                            <a:schemeClr val="bg1"/>
                          </a:solidFill>
                          <a:latin typeface="+mj-lt"/>
                        </a:rPr>
                        <a:t>Business Operations in Vietnam’s Natural Gas Industry</a:t>
                      </a:r>
                      <a:endParaRPr kumimoji="1" lang="en-US" sz="1400">
                        <a:solidFill>
                          <a:schemeClr val="bg1"/>
                        </a:solidFill>
                        <a:latin typeface="+mj-lt"/>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0">
                      <a:noFill/>
                    </a:lnTlToBr>
                    <a:lnBlToTr w="0">
                      <a:noFill/>
                    </a:lnBlToTr>
                    <a:solidFill>
                      <a:schemeClr val="accent3"/>
                    </a:solidFill>
                  </a:tcPr>
                </a:tc>
                <a:extLst>
                  <a:ext uri="{0D108BD9-81ED-4DB2-BD59-A6C34878D82A}">
                    <a16:rowId xmlns:a16="http://schemas.microsoft.com/office/drawing/2014/main" val="2814380367"/>
                  </a:ext>
                </a:extLst>
              </a:tr>
              <a:tr h="431944">
                <a:tc rowSpan="3">
                  <a:txBody>
                    <a:bodyPr/>
                    <a:lstStyle/>
                    <a:p>
                      <a:pPr lvl="0" algn="l">
                        <a:lnSpc>
                          <a:spcPct val="100000"/>
                        </a:lnSpc>
                        <a:spcBef>
                          <a:spcPts val="0"/>
                        </a:spcBef>
                        <a:spcAft>
                          <a:spcPts val="0"/>
                        </a:spcAft>
                        <a:buNone/>
                      </a:pPr>
                      <a:r>
                        <a:rPr lang="en-US" sz="1400" b="0" i="0" u="none" strike="noStrike" noProof="0">
                          <a:solidFill>
                            <a:schemeClr val="tx1"/>
                          </a:solidFill>
                          <a:effectLst/>
                          <a:latin typeface="+mj-lt"/>
                        </a:rPr>
                        <a:t>1. Tokyo Gas</a:t>
                      </a:r>
                      <a:endParaRPr lang="en-US" sz="1400">
                        <a:solidFill>
                          <a:schemeClr val="tx1"/>
                        </a:solidFill>
                        <a:latin typeface="+mj-lt"/>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0">
                      <a:noFill/>
                    </a:lnTlToBr>
                    <a:lnBlToTr w="0">
                      <a:noFill/>
                    </a:lnBlToTr>
                    <a:solidFill>
                      <a:schemeClr val="accent1">
                        <a:lumMod val="40000"/>
                        <a:lumOff val="6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2016</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Investment</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25%</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PetroVietnam, </a:t>
                      </a:r>
                      <a:r>
                        <a:rPr kumimoji="1" lang="en-US" sz="1400" b="0" i="0" u="none" strike="noStrike" kern="1200" cap="none" spc="0" normalizeH="0" baseline="0" noProof="0" err="1">
                          <a:ln>
                            <a:noFill/>
                          </a:ln>
                          <a:solidFill>
                            <a:prstClr val="black"/>
                          </a:solidFill>
                          <a:effectLst/>
                          <a:uLnTx/>
                          <a:uFillTx/>
                          <a:latin typeface="+mj-lt"/>
                          <a:ea typeface="Yu mincho"/>
                          <a:cs typeface="+mn-cs"/>
                          <a:sym typeface="Wingdings"/>
                        </a:rPr>
                        <a:t>Bitexco</a:t>
                      </a:r>
                      <a:endParaRPr kumimoji="1" lang="en-US" sz="1400" b="0" i="0" u="none" strike="noStrike" kern="1200" cap="none" spc="0" normalizeH="0" baseline="0" noProof="0">
                        <a:ln>
                          <a:noFill/>
                        </a:ln>
                        <a:solidFill>
                          <a:prstClr val="black"/>
                        </a:solidFill>
                        <a:effectLst/>
                        <a:uLnTx/>
                        <a:uFillTx/>
                        <a:latin typeface="+mj-lt"/>
                        <a:ea typeface="Yu mincho"/>
                        <a:cs typeface="+mn-cs"/>
                        <a:sym typeface="Wingdings"/>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n-lt"/>
                          <a:ea typeface="+mn-ea"/>
                          <a:cs typeface="+mn-cs"/>
                          <a:sym typeface="Wingdings"/>
                        </a:rPr>
                        <a:t>LNG Vietnam</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Natural gas distribution, development of LNG terminal</a:t>
                      </a:r>
                    </a:p>
                  </a:txBody>
                  <a:tcPr marL="36576" marR="36576" marT="0" marB="0" anchor="ctr">
                    <a:lnL w="38100" cap="flat" cmpd="sng" algn="ctr">
                      <a:solidFill>
                        <a:schemeClr val="bg1"/>
                      </a:solidFill>
                      <a:prstDash val="solid"/>
                      <a:round/>
                      <a:headEnd type="none" w="med" len="med"/>
                      <a:tailEnd type="none" w="med" len="med"/>
                    </a:lnL>
                    <a:lnR w="38099">
                      <a:solidFill>
                        <a:schemeClr val="bg1"/>
                      </a:solidFill>
                    </a:lnR>
                    <a:lnT w="38100" cap="flat" cmpd="sng" algn="ctr">
                      <a:solidFill>
                        <a:schemeClr val="bg1"/>
                      </a:solid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extLst>
                  <a:ext uri="{0D108BD9-81ED-4DB2-BD59-A6C34878D82A}">
                    <a16:rowId xmlns:a16="http://schemas.microsoft.com/office/drawing/2014/main" val="2239266436"/>
                  </a:ext>
                </a:extLst>
              </a:tr>
              <a:tr h="431944">
                <a:tc vMerge="1">
                  <a:txBody>
                    <a:bodyPr/>
                    <a:lstStyle/>
                    <a:p>
                      <a:endParaRPr lang="en-US"/>
                    </a:p>
                  </a:txBody>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2017</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Investment</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25%</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PetroVietnam</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PetroVietnam Low Pressure Gas Distribution</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Natural gas distribution</a:t>
                      </a:r>
                    </a:p>
                  </a:txBody>
                  <a:tcPr marL="36576" marR="36576" marT="0" marB="0" anchor="ctr">
                    <a:lnL w="38100"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extLst>
                  <a:ext uri="{0D108BD9-81ED-4DB2-BD59-A6C34878D82A}">
                    <a16:rowId xmlns:a16="http://schemas.microsoft.com/office/drawing/2014/main" val="2767892759"/>
                  </a:ext>
                </a:extLst>
              </a:tr>
              <a:tr h="431944">
                <a:tc vMerge="1">
                  <a:txBody>
                    <a:bodyPr/>
                    <a:lstStyle/>
                    <a:p>
                      <a:pPr lvl="0" algn="l">
                        <a:lnSpc>
                          <a:spcPct val="100000"/>
                        </a:lnSpc>
                        <a:spcBef>
                          <a:spcPts val="0"/>
                        </a:spcBef>
                        <a:spcAft>
                          <a:spcPts val="0"/>
                        </a:spcAft>
                        <a:buNone/>
                      </a:pPr>
                      <a:endParaRPr lang="en-US" sz="1400">
                        <a:solidFill>
                          <a:schemeClr val="tx1"/>
                        </a:solidFill>
                        <a:latin typeface="+mj-lt"/>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0">
                      <a:noFill/>
                    </a:lnTlToBr>
                    <a:lnBlToTr w="0">
                      <a:noFill/>
                    </a:lnBlToTr>
                    <a:solidFill>
                      <a:schemeClr val="accent1">
                        <a:lumMod val="40000"/>
                        <a:lumOff val="6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2022</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JV</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PetroVietnam, Colavi, Marubeni</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Quang Ninh LNG Power (QNLP)</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N/A</a:t>
                      </a:r>
                      <a:r>
                        <a:rPr lang="en-US" sz="1400" b="0" baseline="30000">
                          <a:solidFill>
                            <a:schemeClr val="tx1"/>
                          </a:solidFill>
                          <a:latin typeface="Segoe UI" panose="020B0502040204020203" pitchFamily="34" charset="0"/>
                          <a:cs typeface="Segoe UI" panose="020B0502040204020203" pitchFamily="34" charset="0"/>
                        </a:rPr>
                        <a:t>1</a:t>
                      </a:r>
                      <a:endParaRPr kumimoji="1" lang="en-US" sz="1400" b="0" i="0" u="none" strike="noStrike" kern="1200" cap="none" spc="0" normalizeH="0" baseline="0" noProof="0">
                        <a:ln>
                          <a:noFill/>
                        </a:ln>
                        <a:solidFill>
                          <a:prstClr val="black"/>
                        </a:solidFill>
                        <a:effectLst/>
                        <a:uLnTx/>
                        <a:uFillTx/>
                        <a:latin typeface="+mj-lt"/>
                        <a:ea typeface="Yu mincho"/>
                        <a:cs typeface="+mn-cs"/>
                        <a:sym typeface="Wingdings"/>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Development of LNG terminal and gas power plant</a:t>
                      </a:r>
                    </a:p>
                  </a:txBody>
                  <a:tcPr marL="36576" marR="36576" marT="0" marB="0" anchor="ctr">
                    <a:lnL w="38100"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extLst>
                  <a:ext uri="{0D108BD9-81ED-4DB2-BD59-A6C34878D82A}">
                    <a16:rowId xmlns:a16="http://schemas.microsoft.com/office/drawing/2014/main" val="3142858034"/>
                  </a:ext>
                </a:extLst>
              </a:tr>
              <a:tr h="431944">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400" kern="1200">
                          <a:solidFill>
                            <a:schemeClr val="tx1"/>
                          </a:solidFill>
                          <a:effectLst/>
                          <a:latin typeface="+mj-lt"/>
                          <a:ea typeface="+mn-ea"/>
                          <a:cs typeface="+mn-cs"/>
                        </a:rPr>
                        <a:t>2. Osaka Gas</a:t>
                      </a: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1">
                        <a:lumMod val="40000"/>
                        <a:lumOff val="60000"/>
                      </a:schemeClr>
                    </a:solidFill>
                  </a:tcPr>
                </a:tc>
                <a:tc>
                  <a:txBody>
                    <a:bodyPr/>
                    <a:lstStyle/>
                    <a:p>
                      <a:pPr lvl="0" algn="r">
                        <a:lnSpc>
                          <a:spcPct val="100000"/>
                        </a:lnSpc>
                        <a:spcBef>
                          <a:spcPts val="0"/>
                        </a:spcBef>
                        <a:spcAft>
                          <a:spcPts val="0"/>
                        </a:spcAft>
                        <a:buNone/>
                      </a:pPr>
                      <a:r>
                        <a:rPr lang="en-US" sz="1400" b="0">
                          <a:latin typeface="+mj-lt"/>
                        </a:rPr>
                        <a:t>2019</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lvl="0" algn="l">
                        <a:lnSpc>
                          <a:spcPct val="100000"/>
                        </a:lnSpc>
                        <a:spcBef>
                          <a:spcPts val="0"/>
                        </a:spcBef>
                        <a:spcAft>
                          <a:spcPts val="0"/>
                        </a:spcAft>
                        <a:buNone/>
                      </a:pPr>
                      <a:r>
                        <a:rPr lang="en-US" sz="1400" b="0">
                          <a:latin typeface="+mj-lt"/>
                        </a:rPr>
                        <a:t>JV</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lvl="0" algn="r">
                        <a:lnSpc>
                          <a:spcPct val="100000"/>
                        </a:lnSpc>
                        <a:spcBef>
                          <a:spcPts val="0"/>
                        </a:spcBef>
                        <a:spcAft>
                          <a:spcPts val="0"/>
                        </a:spcAft>
                        <a:buNone/>
                      </a:pPr>
                      <a:r>
                        <a:rPr lang="en-US" sz="1400" b="0">
                          <a:latin typeface="+mj-lt"/>
                        </a:rPr>
                        <a:t>49%</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lvl="0" algn="l">
                        <a:lnSpc>
                          <a:spcPct val="100000"/>
                        </a:lnSpc>
                        <a:spcBef>
                          <a:spcPts val="0"/>
                        </a:spcBef>
                        <a:spcAft>
                          <a:spcPts val="0"/>
                        </a:spcAft>
                        <a:buNone/>
                      </a:pPr>
                      <a:r>
                        <a:rPr lang="en-US" sz="1400" b="0">
                          <a:latin typeface="+mj-lt"/>
                        </a:rPr>
                        <a:t>Sojitz</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a:ln>
                            <a:noFill/>
                          </a:ln>
                          <a:solidFill>
                            <a:prstClr val="black"/>
                          </a:solidFill>
                          <a:effectLst/>
                          <a:uLnTx/>
                          <a:uFillTx/>
                          <a:latin typeface="+mj-lt"/>
                          <a:ea typeface="Yu mincho"/>
                          <a:cs typeface="+mn-cs"/>
                        </a:rPr>
                        <a:t>Sojitz Osaka Gas Energy Company (SOGEC)</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lvl="0" algn="r">
                        <a:lnSpc>
                          <a:spcPct val="100000"/>
                        </a:lnSpc>
                        <a:spcBef>
                          <a:spcPts val="0"/>
                        </a:spcBef>
                        <a:spcAft>
                          <a:spcPts val="0"/>
                        </a:spcAft>
                        <a:buNone/>
                      </a:pPr>
                      <a:r>
                        <a:rPr lang="en-US" sz="1400" b="0">
                          <a:latin typeface="+mj-lt"/>
                        </a:rPr>
                        <a:t>5.2</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lvl="0" algn="l">
                        <a:lnSpc>
                          <a:spcPct val="100000"/>
                        </a:lnSpc>
                        <a:spcBef>
                          <a:spcPts val="0"/>
                        </a:spcBef>
                        <a:spcAft>
                          <a:spcPts val="0"/>
                        </a:spcAft>
                        <a:buNone/>
                      </a:pPr>
                      <a:r>
                        <a:rPr lang="en-US" sz="1400" b="0" i="0" u="none" strike="noStrike" noProof="0">
                          <a:latin typeface="+mj-lt"/>
                        </a:rPr>
                        <a:t>Natural gas distribution, energy services</a:t>
                      </a:r>
                      <a:endParaRPr lang="en-US" sz="1400" b="0">
                        <a:latin typeface="+mj-lt"/>
                      </a:endParaRPr>
                    </a:p>
                  </a:txBody>
                  <a:tcPr marL="36576" marR="36576" marT="0" marB="0" anchor="ctr">
                    <a:lnL w="38099"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extLst>
                  <a:ext uri="{0D108BD9-81ED-4DB2-BD59-A6C34878D82A}">
                    <a16:rowId xmlns:a16="http://schemas.microsoft.com/office/drawing/2014/main" val="3475463921"/>
                  </a:ext>
                </a:extLst>
              </a:tr>
              <a:tr h="431944">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400" kern="1200">
                        <a:solidFill>
                          <a:schemeClr val="tx1"/>
                        </a:solidFill>
                        <a:effectLst/>
                        <a:latin typeface="+mj-lt"/>
                        <a:ea typeface="+mn-ea"/>
                        <a:cs typeface="+mn-cs"/>
                      </a:endParaRP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099"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1">
                        <a:lumMod val="40000"/>
                        <a:lumOff val="60000"/>
                      </a:schemeClr>
                    </a:solidFill>
                  </a:tcPr>
                </a:tc>
                <a:tc>
                  <a:txBody>
                    <a:bodyPr/>
                    <a:lstStyle/>
                    <a:p>
                      <a:pPr lvl="0" algn="r">
                        <a:lnSpc>
                          <a:spcPct val="100000"/>
                        </a:lnSpc>
                        <a:spcBef>
                          <a:spcPts val="0"/>
                        </a:spcBef>
                        <a:spcAft>
                          <a:spcPts val="0"/>
                        </a:spcAft>
                        <a:buNone/>
                      </a:pPr>
                      <a:r>
                        <a:rPr lang="en-US" sz="1400" b="0">
                          <a:latin typeface="+mj-lt"/>
                        </a:rPr>
                        <a:t>2021</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lvl="0" algn="l">
                        <a:lnSpc>
                          <a:spcPct val="100000"/>
                        </a:lnSpc>
                        <a:spcBef>
                          <a:spcPts val="0"/>
                        </a:spcBef>
                        <a:spcAft>
                          <a:spcPts val="0"/>
                        </a:spcAft>
                        <a:buNone/>
                      </a:pPr>
                      <a:r>
                        <a:rPr lang="en-US" sz="1400" b="0">
                          <a:latin typeface="+mj-lt"/>
                        </a:rPr>
                        <a:t>JV</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lvl="0" algn="r">
                        <a:lnSpc>
                          <a:spcPct val="100000"/>
                        </a:lnSpc>
                        <a:spcBef>
                          <a:spcPts val="0"/>
                        </a:spcBef>
                        <a:spcAft>
                          <a:spcPts val="0"/>
                        </a:spcAft>
                        <a:buNone/>
                      </a:pPr>
                      <a:r>
                        <a:rPr lang="en-US" sz="1400" b="0">
                          <a:latin typeface="+mj-lt"/>
                        </a:rPr>
                        <a:t>70%</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lvl="0" algn="l">
                        <a:lnSpc>
                          <a:spcPct val="100000"/>
                        </a:lnSpc>
                        <a:spcBef>
                          <a:spcPts val="0"/>
                        </a:spcBef>
                        <a:spcAft>
                          <a:spcPts val="0"/>
                        </a:spcAft>
                        <a:buNone/>
                      </a:pPr>
                      <a:r>
                        <a:rPr lang="en-US" sz="1400" b="0">
                          <a:latin typeface="+mj-lt"/>
                        </a:rPr>
                        <a:t>Sojitz, </a:t>
                      </a:r>
                      <a:r>
                        <a:rPr lang="en-US" sz="1400" b="0" err="1">
                          <a:latin typeface="+mj-lt"/>
                        </a:rPr>
                        <a:t>Looop</a:t>
                      </a:r>
                      <a:endParaRPr lang="en-US" sz="1400" b="0">
                        <a:latin typeface="+mj-lt"/>
                      </a:endParaRP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a:ln>
                            <a:noFill/>
                          </a:ln>
                          <a:solidFill>
                            <a:prstClr val="black"/>
                          </a:solidFill>
                          <a:effectLst/>
                          <a:uLnTx/>
                          <a:uFillTx/>
                          <a:latin typeface="+mj-lt"/>
                          <a:ea typeface="Yu mincho"/>
                          <a:cs typeface="+mn-cs"/>
                        </a:rPr>
                        <a:t>SOL Energy Company</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lvl="0" algn="r">
                        <a:lnSpc>
                          <a:spcPct val="100000"/>
                        </a:lnSpc>
                        <a:spcBef>
                          <a:spcPts val="0"/>
                        </a:spcBef>
                        <a:spcAft>
                          <a:spcPts val="0"/>
                        </a:spcAft>
                        <a:buNone/>
                      </a:pPr>
                      <a:r>
                        <a:rPr lang="en-US" sz="1400" b="0">
                          <a:latin typeface="+mj-lt"/>
                        </a:rPr>
                        <a:t>-</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lvl="0" algn="l">
                        <a:lnSpc>
                          <a:spcPct val="100000"/>
                        </a:lnSpc>
                        <a:spcBef>
                          <a:spcPts val="0"/>
                        </a:spcBef>
                        <a:spcAft>
                          <a:spcPts val="0"/>
                        </a:spcAft>
                        <a:buNone/>
                      </a:pPr>
                      <a:r>
                        <a:rPr lang="en-US" sz="1400" b="0">
                          <a:latin typeface="+mj-lt"/>
                        </a:rPr>
                        <a:t>Rooftop solar power generation</a:t>
                      </a:r>
                    </a:p>
                  </a:txBody>
                  <a:tcPr marL="36576" marR="36576" marT="0" marB="0" anchor="ctr">
                    <a:lnL w="38099"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extLst>
                  <a:ext uri="{0D108BD9-81ED-4DB2-BD59-A6C34878D82A}">
                    <a16:rowId xmlns:a16="http://schemas.microsoft.com/office/drawing/2014/main" val="95039480"/>
                  </a:ext>
                </a:extLst>
              </a:tr>
              <a:tr h="431944">
                <a:tc>
                  <a:txBody>
                    <a:bodyPr/>
                    <a:lstStyle/>
                    <a:p>
                      <a:pPr marL="0" marR="0" lvl="0" indent="0" algn="l" rtl="0" eaLnBrk="1" fontAlgn="auto" latinLnBrk="0" hangingPunct="1">
                        <a:lnSpc>
                          <a:spcPct val="100000"/>
                        </a:lnSpc>
                        <a:spcBef>
                          <a:spcPts val="0"/>
                        </a:spcBef>
                        <a:spcAft>
                          <a:spcPts val="0"/>
                        </a:spcAft>
                        <a:buClrTx/>
                        <a:buSzTx/>
                        <a:buFontTx/>
                        <a:buNone/>
                      </a:pPr>
                      <a:r>
                        <a:rPr kumimoji="1" lang="en-US" altLang="ja-JP" sz="1400" kern="1200">
                          <a:solidFill>
                            <a:schemeClr val="tx1"/>
                          </a:solidFill>
                          <a:effectLst/>
                          <a:latin typeface="+mj-lt"/>
                          <a:ea typeface="+mn-ea"/>
                          <a:cs typeface="+mn-cs"/>
                        </a:rPr>
                        <a:t>3.</a:t>
                      </a:r>
                      <a:r>
                        <a:rPr lang="en-US" altLang="ja-JP" sz="1400" kern="1200">
                          <a:solidFill>
                            <a:schemeClr val="tx1"/>
                          </a:solidFill>
                          <a:effectLst/>
                          <a:latin typeface="+mj-lt"/>
                          <a:ea typeface="+mn-ea"/>
                          <a:cs typeface="+mn-cs"/>
                        </a:rPr>
                        <a:t> </a:t>
                      </a:r>
                      <a:r>
                        <a:rPr lang="en-US" sz="1400" b="0" i="0" u="none" strike="noStrike" kern="1200" noProof="0">
                          <a:solidFill>
                            <a:srgbClr val="242424"/>
                          </a:solidFill>
                          <a:effectLst/>
                          <a:latin typeface="+mj-lt"/>
                        </a:rPr>
                        <a:t>Toho Gas</a:t>
                      </a:r>
                      <a:endParaRPr kumimoji="1" lang="en-US" altLang="ja-JP" sz="1400" kern="1200">
                        <a:solidFill>
                          <a:schemeClr val="tx1"/>
                        </a:solidFill>
                        <a:effectLst/>
                        <a:latin typeface="+mj-lt"/>
                        <a:ea typeface="+mn-ea"/>
                        <a:cs typeface="+mn-cs"/>
                      </a:endParaRP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099"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1">
                        <a:lumMod val="40000"/>
                        <a:lumOff val="6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2022</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Investment</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40%</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Phuc Sang Minh Trade Engineering Services</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4.3</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Natural gas distribution, installation of central gas system</a:t>
                      </a:r>
                    </a:p>
                  </a:txBody>
                  <a:tcPr marL="36576" marR="36576" marT="0" marB="0" anchor="ctr">
                    <a:lnL w="38099"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extLst>
                  <a:ext uri="{0D108BD9-81ED-4DB2-BD59-A6C34878D82A}">
                    <a16:rowId xmlns:a16="http://schemas.microsoft.com/office/drawing/2014/main" val="2281570303"/>
                  </a:ext>
                </a:extLst>
              </a:tr>
              <a:tr h="431944">
                <a:tc>
                  <a:txBody>
                    <a:bodyPr/>
                    <a:lstStyle/>
                    <a:p>
                      <a:pPr marL="0" lvl="0" indent="0" algn="l">
                        <a:lnSpc>
                          <a:spcPct val="100000"/>
                        </a:lnSpc>
                        <a:spcBef>
                          <a:spcPts val="0"/>
                        </a:spcBef>
                        <a:spcAft>
                          <a:spcPts val="0"/>
                        </a:spcAft>
                        <a:buNone/>
                      </a:pPr>
                      <a:r>
                        <a:rPr lang="en-US" altLang="ja-JP" sz="1400" kern="1200">
                          <a:solidFill>
                            <a:schemeClr val="tx1"/>
                          </a:solidFill>
                          <a:effectLst/>
                          <a:latin typeface="+mj-lt"/>
                          <a:ea typeface="+mn-ea"/>
                          <a:cs typeface="+mn-cs"/>
                        </a:rPr>
                        <a:t>4. </a:t>
                      </a:r>
                      <a:r>
                        <a:rPr lang="en-US" sz="1400" b="0" i="0" u="none" strike="noStrike" kern="1200" noProof="0">
                          <a:solidFill>
                            <a:srgbClr val="242424"/>
                          </a:solidFill>
                          <a:effectLst/>
                          <a:latin typeface="+mj-lt"/>
                        </a:rPr>
                        <a:t>Saibu Gas Holdings</a:t>
                      </a:r>
                      <a:endParaRPr kumimoji="1" lang="en-US" altLang="ja-JP" sz="1400" kern="1200">
                        <a:solidFill>
                          <a:schemeClr val="tx1"/>
                        </a:solidFill>
                        <a:effectLst/>
                        <a:latin typeface="+mj-lt"/>
                        <a:ea typeface="+mn-ea"/>
                        <a:cs typeface="+mn-cs"/>
                      </a:endParaRP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099"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1">
                        <a:lumMod val="40000"/>
                        <a:lumOff val="6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2020</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Investment</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21%</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PetroVietnam Low Pressure Gas Distribution</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n-lt"/>
                          <a:ea typeface="+mn-ea"/>
                          <a:cs typeface="+mn-cs"/>
                          <a:sym typeface="Wingdings"/>
                        </a:rPr>
                        <a:t>Natural gas distribution</a:t>
                      </a:r>
                    </a:p>
                  </a:txBody>
                  <a:tcPr marL="36576" marR="36576" marT="0" marB="0" anchor="ctr">
                    <a:lnL w="38099"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extLst>
                  <a:ext uri="{0D108BD9-81ED-4DB2-BD59-A6C34878D82A}">
                    <a16:rowId xmlns:a16="http://schemas.microsoft.com/office/drawing/2014/main" val="476642664"/>
                  </a:ext>
                </a:extLst>
              </a:tr>
              <a:tr h="431944">
                <a:tc>
                  <a:txBody>
                    <a:bodyPr/>
                    <a:lstStyle/>
                    <a:p>
                      <a:pPr marL="0" lvl="0" indent="0" algn="l">
                        <a:lnSpc>
                          <a:spcPct val="100000"/>
                        </a:lnSpc>
                        <a:spcBef>
                          <a:spcPts val="0"/>
                        </a:spcBef>
                        <a:spcAft>
                          <a:spcPts val="0"/>
                        </a:spcAft>
                        <a:buNone/>
                      </a:pPr>
                      <a:r>
                        <a:rPr lang="en-US" altLang="ja-JP" sz="1400" kern="1200">
                          <a:solidFill>
                            <a:schemeClr val="tx1"/>
                          </a:solidFill>
                          <a:effectLst/>
                          <a:latin typeface="+mj-lt"/>
                          <a:ea typeface="+mn-ea"/>
                          <a:cs typeface="+mn-cs"/>
                        </a:rPr>
                        <a:t>5. </a:t>
                      </a:r>
                      <a:r>
                        <a:rPr lang="en-US" sz="1400" b="0" i="0" u="none" strike="noStrike" kern="1200" noProof="0">
                          <a:solidFill>
                            <a:srgbClr val="242424"/>
                          </a:solidFill>
                          <a:effectLst/>
                          <a:latin typeface="+mj-lt"/>
                        </a:rPr>
                        <a:t>Nippon Gas</a:t>
                      </a:r>
                      <a:endParaRPr kumimoji="1" lang="en-US" altLang="ja-JP" sz="1400" kern="1200">
                        <a:solidFill>
                          <a:schemeClr val="tx1"/>
                        </a:solidFill>
                        <a:effectLst/>
                        <a:latin typeface="+mj-lt"/>
                        <a:ea typeface="+mn-ea"/>
                        <a:cs typeface="+mn-cs"/>
                      </a:endParaRP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099"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1">
                        <a:lumMod val="40000"/>
                        <a:lumOff val="6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sz="1400" b="0" i="0" u="none" strike="noStrike" kern="1200" cap="none" spc="0" normalizeH="0" baseline="0" noProof="0">
                        <a:ln>
                          <a:noFill/>
                        </a:ln>
                        <a:solidFill>
                          <a:prstClr val="black"/>
                        </a:solidFill>
                        <a:effectLst/>
                        <a:uLnTx/>
                        <a:uFillTx/>
                        <a:latin typeface="+mj-lt"/>
                        <a:ea typeface="Yu mincho"/>
                        <a:cs typeface="+mn-cs"/>
                        <a:sym typeface="Wingdings"/>
                      </a:endParaRP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1" lang="en-US" sz="1400" b="0" i="0" u="none" strike="noStrike" kern="1200" cap="none" spc="0" normalizeH="0" baseline="0" noProof="0">
                        <a:ln>
                          <a:noFill/>
                        </a:ln>
                        <a:solidFill>
                          <a:prstClr val="black"/>
                        </a:solidFill>
                        <a:effectLst/>
                        <a:uLnTx/>
                        <a:uFillTx/>
                        <a:latin typeface="+mj-lt"/>
                        <a:ea typeface="Yu mincho"/>
                        <a:cs typeface="+mn-cs"/>
                        <a:sym typeface="Wingdings"/>
                      </a:endParaRP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sz="1400" b="0" i="0" u="none" strike="noStrike" kern="1200" cap="none" spc="0" normalizeH="0" baseline="0" noProof="0">
                        <a:ln>
                          <a:noFill/>
                        </a:ln>
                        <a:solidFill>
                          <a:prstClr val="black"/>
                        </a:solidFill>
                        <a:effectLst/>
                        <a:uLnTx/>
                        <a:uFillTx/>
                        <a:latin typeface="+mj-lt"/>
                        <a:ea typeface="Yu mincho"/>
                        <a:cs typeface="+mn-cs"/>
                        <a:sym typeface="Wingdings"/>
                      </a:endParaRP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1" lang="en-US" sz="1400" b="0" i="0" u="none" strike="noStrike" kern="1200" cap="none" spc="0" normalizeH="0" baseline="0" noProof="0">
                        <a:ln>
                          <a:noFill/>
                        </a:ln>
                        <a:solidFill>
                          <a:prstClr val="black"/>
                        </a:solidFill>
                        <a:effectLst/>
                        <a:uLnTx/>
                        <a:uFillTx/>
                        <a:latin typeface="+mj-lt"/>
                        <a:ea typeface="Yu mincho"/>
                        <a:cs typeface="+mn-cs"/>
                        <a:sym typeface="Wingdings"/>
                      </a:endParaRP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a:t>
                      </a:r>
                    </a:p>
                  </a:txBody>
                  <a:tcPr marL="36576" marR="36576" marT="0" marB="0" anchor="ctr">
                    <a:lnL w="38099"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extLst>
                  <a:ext uri="{0D108BD9-81ED-4DB2-BD59-A6C34878D82A}">
                    <a16:rowId xmlns:a16="http://schemas.microsoft.com/office/drawing/2014/main" val="3225922824"/>
                  </a:ext>
                </a:extLst>
              </a:tr>
              <a:tr h="431944">
                <a:tc>
                  <a:txBody>
                    <a:bodyPr/>
                    <a:lstStyle/>
                    <a:p>
                      <a:pPr marL="0" lvl="0" indent="0" algn="l">
                        <a:lnSpc>
                          <a:spcPct val="100000"/>
                        </a:lnSpc>
                        <a:spcBef>
                          <a:spcPts val="0"/>
                        </a:spcBef>
                        <a:spcAft>
                          <a:spcPts val="0"/>
                        </a:spcAft>
                        <a:buNone/>
                      </a:pPr>
                      <a:r>
                        <a:rPr lang="en-US" altLang="ja-JP" sz="1400" kern="1200">
                          <a:solidFill>
                            <a:schemeClr val="tx1"/>
                          </a:solidFill>
                          <a:effectLst/>
                          <a:latin typeface="+mj-lt"/>
                          <a:ea typeface="+mn-ea"/>
                          <a:cs typeface="+mn-cs"/>
                        </a:rPr>
                        <a:t>6. </a:t>
                      </a:r>
                      <a:r>
                        <a:rPr lang="en-US" sz="1400" b="0" i="0" u="none" strike="noStrike" kern="1200" noProof="0">
                          <a:solidFill>
                            <a:srgbClr val="242424"/>
                          </a:solidFill>
                          <a:effectLst/>
                          <a:latin typeface="+mj-lt"/>
                        </a:rPr>
                        <a:t>Hokkaido Gas</a:t>
                      </a:r>
                      <a:endParaRPr kumimoji="1" lang="en-US" sz="1400" b="0" i="0" u="none" strike="noStrike" kern="1200" noProof="0">
                        <a:solidFill>
                          <a:srgbClr val="242424"/>
                        </a:solidFill>
                        <a:effectLst/>
                        <a:latin typeface="+mj-lt"/>
                      </a:endParaRP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099"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1">
                        <a:lumMod val="40000"/>
                        <a:lumOff val="6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sz="1400" b="0" i="0" u="none" strike="noStrike" kern="1200" cap="none" spc="0" normalizeH="0" baseline="0" noProof="0">
                        <a:ln>
                          <a:noFill/>
                        </a:ln>
                        <a:solidFill>
                          <a:prstClr val="black"/>
                        </a:solidFill>
                        <a:effectLst/>
                        <a:uLnTx/>
                        <a:uFillTx/>
                        <a:latin typeface="+mj-lt"/>
                        <a:ea typeface="Yu mincho"/>
                        <a:cs typeface="+mn-cs"/>
                        <a:sym typeface="Wingdings"/>
                      </a:endParaRP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1" lang="en-US" sz="1400" b="0" i="0" u="none" strike="noStrike" kern="1200" cap="none" spc="0" normalizeH="0" baseline="0" noProof="0">
                        <a:ln>
                          <a:noFill/>
                        </a:ln>
                        <a:solidFill>
                          <a:prstClr val="black"/>
                        </a:solidFill>
                        <a:effectLst/>
                        <a:uLnTx/>
                        <a:uFillTx/>
                        <a:latin typeface="+mj-lt"/>
                        <a:ea typeface="Yu mincho"/>
                        <a:cs typeface="+mn-cs"/>
                        <a:sym typeface="Wingdings"/>
                      </a:endParaRP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sz="1400" b="0" i="0" u="none" strike="noStrike" kern="1200" cap="none" spc="0" normalizeH="0" baseline="0" noProof="0">
                        <a:ln>
                          <a:noFill/>
                        </a:ln>
                        <a:solidFill>
                          <a:prstClr val="black"/>
                        </a:solidFill>
                        <a:effectLst/>
                        <a:uLnTx/>
                        <a:uFillTx/>
                        <a:latin typeface="+mj-lt"/>
                        <a:ea typeface="Yu mincho"/>
                        <a:cs typeface="+mn-cs"/>
                        <a:sym typeface="Wingdings"/>
                      </a:endParaRP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1" lang="en-US" sz="1400" b="0" i="0" u="none" strike="noStrike" kern="1200" cap="none" spc="0" normalizeH="0" baseline="0" noProof="0">
                        <a:ln>
                          <a:noFill/>
                        </a:ln>
                        <a:solidFill>
                          <a:prstClr val="black"/>
                        </a:solidFill>
                        <a:effectLst/>
                        <a:uLnTx/>
                        <a:uFillTx/>
                        <a:latin typeface="+mj-lt"/>
                        <a:ea typeface="Yu mincho"/>
                        <a:cs typeface="+mn-cs"/>
                        <a:sym typeface="Wingdings"/>
                      </a:endParaRP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a:t>
                      </a:r>
                    </a:p>
                  </a:txBody>
                  <a:tcPr marL="36576" marR="36576" marT="0" marB="0" anchor="ctr">
                    <a:lnL w="38099"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extLst>
                  <a:ext uri="{0D108BD9-81ED-4DB2-BD59-A6C34878D82A}">
                    <a16:rowId xmlns:a16="http://schemas.microsoft.com/office/drawing/2014/main" val="1504609190"/>
                  </a:ext>
                </a:extLst>
              </a:tr>
              <a:tr h="431944">
                <a:tc>
                  <a:txBody>
                    <a:bodyPr/>
                    <a:lstStyle/>
                    <a:p>
                      <a:pPr marL="0" lvl="0" indent="0" algn="l">
                        <a:lnSpc>
                          <a:spcPct val="100000"/>
                        </a:lnSpc>
                        <a:spcBef>
                          <a:spcPts val="0"/>
                        </a:spcBef>
                        <a:spcAft>
                          <a:spcPts val="0"/>
                        </a:spcAft>
                        <a:buNone/>
                      </a:pPr>
                      <a:r>
                        <a:rPr lang="en-US" altLang="ja-JP" sz="1400" kern="1200">
                          <a:solidFill>
                            <a:schemeClr val="tx1"/>
                          </a:solidFill>
                          <a:effectLst/>
                          <a:latin typeface="+mj-lt"/>
                          <a:ea typeface="+mn-ea"/>
                          <a:cs typeface="+mn-cs"/>
                        </a:rPr>
                        <a:t>7. </a:t>
                      </a:r>
                      <a:r>
                        <a:rPr lang="en-US" sz="1400" b="0" i="0" u="none" strike="noStrike" kern="1200" noProof="0">
                          <a:solidFill>
                            <a:srgbClr val="242424"/>
                          </a:solidFill>
                          <a:effectLst/>
                          <a:latin typeface="+mj-lt"/>
                        </a:rPr>
                        <a:t>Hiroshima Gas</a:t>
                      </a:r>
                      <a:endParaRPr kumimoji="1" lang="en-US" altLang="ja-JP" sz="1400" kern="1200">
                        <a:solidFill>
                          <a:schemeClr val="tx1"/>
                        </a:solidFill>
                        <a:effectLst/>
                        <a:latin typeface="+mj-lt"/>
                        <a:ea typeface="+mn-ea"/>
                        <a:cs typeface="+mn-cs"/>
                      </a:endParaRP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099"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1">
                        <a:lumMod val="40000"/>
                        <a:lumOff val="60000"/>
                      </a:schemeClr>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sz="1400" b="0" i="0" u="none" strike="noStrike" kern="1200" cap="none" spc="0" normalizeH="0" baseline="0" noProof="0">
                        <a:ln>
                          <a:noFill/>
                        </a:ln>
                        <a:solidFill>
                          <a:prstClr val="black"/>
                        </a:solidFill>
                        <a:effectLst/>
                        <a:uLnTx/>
                        <a:uFillTx/>
                        <a:latin typeface="+mj-lt"/>
                        <a:ea typeface="Yu mincho"/>
                        <a:cs typeface="+mn-cs"/>
                        <a:sym typeface="Wingdings"/>
                      </a:endParaRP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1" lang="en-US" sz="1400" b="0" i="0" u="none" strike="noStrike" kern="1200" cap="none" spc="0" normalizeH="0" baseline="0" noProof="0">
                        <a:ln>
                          <a:noFill/>
                        </a:ln>
                        <a:solidFill>
                          <a:prstClr val="black"/>
                        </a:solidFill>
                        <a:effectLst/>
                        <a:uLnTx/>
                        <a:uFillTx/>
                        <a:latin typeface="+mj-lt"/>
                        <a:ea typeface="Yu mincho"/>
                        <a:cs typeface="+mn-cs"/>
                        <a:sym typeface="Wingdings"/>
                      </a:endParaRP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sz="1400" b="0" i="0" u="none" strike="noStrike" kern="1200" cap="none" spc="0" normalizeH="0" baseline="0" noProof="0">
                        <a:ln>
                          <a:noFill/>
                        </a:ln>
                        <a:solidFill>
                          <a:prstClr val="black"/>
                        </a:solidFill>
                        <a:effectLst/>
                        <a:uLnTx/>
                        <a:uFillTx/>
                        <a:latin typeface="+mj-lt"/>
                        <a:ea typeface="Yu mincho"/>
                        <a:cs typeface="+mn-cs"/>
                        <a:sym typeface="Wingdings"/>
                      </a:endParaRP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1" lang="en-US" sz="1400" b="0" i="0" u="none" strike="noStrike" kern="1200" cap="none" spc="0" normalizeH="0" baseline="0" noProof="0">
                        <a:ln>
                          <a:noFill/>
                        </a:ln>
                        <a:solidFill>
                          <a:prstClr val="black"/>
                        </a:solidFill>
                        <a:effectLst/>
                        <a:uLnTx/>
                        <a:uFillTx/>
                        <a:latin typeface="+mj-lt"/>
                        <a:ea typeface="Yu mincho"/>
                        <a:cs typeface="+mn-cs"/>
                        <a:sym typeface="Wingdings"/>
                      </a:endParaRP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cap="none" spc="0" normalizeH="0" baseline="0" noProof="0">
                          <a:ln>
                            <a:noFill/>
                          </a:ln>
                          <a:solidFill>
                            <a:prstClr val="black"/>
                          </a:solidFill>
                          <a:effectLst/>
                          <a:uLnTx/>
                          <a:uFillTx/>
                          <a:latin typeface="+mj-lt"/>
                          <a:ea typeface="Yu mincho"/>
                          <a:cs typeface="+mn-cs"/>
                          <a:sym typeface="Wingdings"/>
                        </a:rPr>
                        <a:t>-</a:t>
                      </a:r>
                    </a:p>
                  </a:txBody>
                  <a:tcPr marL="36576" marR="36576" marT="0" marB="0" anchor="ctr">
                    <a:lnL w="38099"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extLst>
                  <a:ext uri="{0D108BD9-81ED-4DB2-BD59-A6C34878D82A}">
                    <a16:rowId xmlns:a16="http://schemas.microsoft.com/office/drawing/2014/main" val="3733148707"/>
                  </a:ext>
                </a:extLst>
              </a:tr>
            </a:tbl>
          </a:graphicData>
        </a:graphic>
      </p:graphicFrame>
      <p:sp>
        <p:nvSpPr>
          <p:cNvPr id="9" name="Rectangle 8">
            <a:extLst>
              <a:ext uri="{FF2B5EF4-FFF2-40B4-BE49-F238E27FC236}">
                <a16:creationId xmlns:a16="http://schemas.microsoft.com/office/drawing/2014/main" id="{461ADD9E-6DE2-EB1B-AF6A-0785B7A73F37}"/>
              </a:ext>
            </a:extLst>
          </p:cNvPr>
          <p:cNvSpPr/>
          <p:nvPr/>
        </p:nvSpPr>
        <p:spPr>
          <a:xfrm>
            <a:off x="338069" y="6114409"/>
            <a:ext cx="11514415" cy="230829"/>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lIns="36000" tIns="0" rIns="36000" bIns="0" rtlCol="0" anchor="ctr"/>
          <a:lstStyle>
            <a:defPPr>
              <a:defRPr lang="ja-JP"/>
            </a:defPPr>
            <a:lvl1pPr marL="0" algn="l" defTabSz="914400" rtl="0" eaLnBrk="1" latinLnBrk="0" hangingPunct="1">
              <a:defRPr kumimoji="1" sz="1800" kern="1200">
                <a:solidFill>
                  <a:schemeClr val="lt1"/>
                </a:solidFill>
                <a:latin typeface="+mn-lt"/>
                <a:ea typeface="+mn-ea"/>
                <a:cs typeface="+mn-cs"/>
              </a:defRPr>
            </a:lvl1pPr>
            <a:lvl2pPr marL="457200" algn="l" defTabSz="914400" rtl="0" eaLnBrk="1" latinLnBrk="0" hangingPunct="1">
              <a:defRPr kumimoji="1" sz="1800" kern="1200">
                <a:solidFill>
                  <a:schemeClr val="lt1"/>
                </a:solidFill>
                <a:latin typeface="+mn-lt"/>
                <a:ea typeface="+mn-ea"/>
                <a:cs typeface="+mn-cs"/>
              </a:defRPr>
            </a:lvl2pPr>
            <a:lvl3pPr marL="914400" algn="l" defTabSz="914400" rtl="0" eaLnBrk="1" latinLnBrk="0" hangingPunct="1">
              <a:defRPr kumimoji="1" sz="1800" kern="1200">
                <a:solidFill>
                  <a:schemeClr val="lt1"/>
                </a:solidFill>
                <a:latin typeface="+mn-lt"/>
                <a:ea typeface="+mn-ea"/>
                <a:cs typeface="+mn-cs"/>
              </a:defRPr>
            </a:lvl3pPr>
            <a:lvl4pPr marL="1371600" algn="l" defTabSz="914400" rtl="0" eaLnBrk="1" latinLnBrk="0" hangingPunct="1">
              <a:defRPr kumimoji="1" sz="1800" kern="1200">
                <a:solidFill>
                  <a:schemeClr val="lt1"/>
                </a:solidFill>
                <a:latin typeface="+mn-lt"/>
                <a:ea typeface="+mn-ea"/>
                <a:cs typeface="+mn-cs"/>
              </a:defRPr>
            </a:lvl4pPr>
            <a:lvl5pPr marL="1828800" algn="l" defTabSz="914400" rtl="0" eaLnBrk="1" latinLnBrk="0" hangingPunct="1">
              <a:defRPr kumimoji="1" sz="1800" kern="1200">
                <a:solidFill>
                  <a:schemeClr val="lt1"/>
                </a:solidFill>
                <a:latin typeface="+mn-lt"/>
                <a:ea typeface="+mn-ea"/>
                <a:cs typeface="+mn-cs"/>
              </a:defRPr>
            </a:lvl5pPr>
            <a:lvl6pPr marL="2286000" algn="l" defTabSz="914400" rtl="0" eaLnBrk="1" latinLnBrk="0" hangingPunct="1">
              <a:defRPr kumimoji="1" sz="1800" kern="1200">
                <a:solidFill>
                  <a:schemeClr val="lt1"/>
                </a:solidFill>
                <a:latin typeface="+mn-lt"/>
                <a:ea typeface="+mn-ea"/>
                <a:cs typeface="+mn-cs"/>
              </a:defRPr>
            </a:lvl6pPr>
            <a:lvl7pPr marL="2743200" algn="l" defTabSz="914400" rtl="0" eaLnBrk="1" latinLnBrk="0" hangingPunct="1">
              <a:defRPr kumimoji="1" sz="1800" kern="1200">
                <a:solidFill>
                  <a:schemeClr val="lt1"/>
                </a:solidFill>
                <a:latin typeface="+mn-lt"/>
                <a:ea typeface="+mn-ea"/>
                <a:cs typeface="+mn-cs"/>
              </a:defRPr>
            </a:lvl7pPr>
            <a:lvl8pPr marL="3200400" algn="l" defTabSz="914400" rtl="0" eaLnBrk="1" latinLnBrk="0" hangingPunct="1">
              <a:defRPr kumimoji="1" sz="1800" kern="1200">
                <a:solidFill>
                  <a:schemeClr val="lt1"/>
                </a:solidFill>
                <a:latin typeface="+mn-lt"/>
                <a:ea typeface="+mn-ea"/>
                <a:cs typeface="+mn-cs"/>
              </a:defRPr>
            </a:lvl8pPr>
            <a:lvl9pPr marL="3657600" algn="l" defTabSz="914400" rtl="0" eaLnBrk="1" latinLnBrk="0" hangingPunct="1">
              <a:defRPr kumimoji="1" sz="1800" kern="1200">
                <a:solidFill>
                  <a:schemeClr val="lt1"/>
                </a:solidFill>
                <a:latin typeface="+mn-lt"/>
                <a:ea typeface="+mn-ea"/>
                <a:cs typeface="+mn-cs"/>
              </a:defRPr>
            </a:lvl9pPr>
          </a:lstStyle>
          <a:p>
            <a:r>
              <a:rPr lang="en-US" sz="1000">
                <a:solidFill>
                  <a:schemeClr val="tx1"/>
                </a:solidFill>
              </a:rPr>
              <a:t>Notes: “-” indicates information that is unavailable or could not be found; </a:t>
            </a:r>
            <a:r>
              <a:rPr lang="en-US" sz="1000" baseline="30000">
                <a:solidFill>
                  <a:schemeClr val="tx1"/>
                </a:solidFill>
                <a:latin typeface="Segoe UI" panose="020B0502040204020203" pitchFamily="34" charset="0"/>
                <a:cs typeface="Segoe UI" panose="020B0502040204020203" pitchFamily="34" charset="0"/>
              </a:rPr>
              <a:t>1</a:t>
            </a:r>
            <a:r>
              <a:rPr lang="en-US" sz="1000">
                <a:solidFill>
                  <a:schemeClr val="tx1"/>
                </a:solidFill>
              </a:rPr>
              <a:t>Quang Ninh LNG Power is under development</a:t>
            </a:r>
          </a:p>
          <a:p>
            <a:r>
              <a:rPr lang="en-US" sz="1000">
                <a:solidFill>
                  <a:schemeClr val="tx1"/>
                </a:solidFill>
              </a:rPr>
              <a:t>Source: Company Website, Ho Chi Minh City Centre of International Integration Support, </a:t>
            </a:r>
            <a:r>
              <a:rPr lang="en-US" sz="1000" err="1">
                <a:solidFill>
                  <a:schemeClr val="tx1"/>
                </a:solidFill>
              </a:rPr>
              <a:t>Speeda</a:t>
            </a:r>
            <a:endParaRPr lang="en-US" sz="1000">
              <a:solidFill>
                <a:schemeClr val="tx1"/>
              </a:solidFill>
              <a:cs typeface="Segoe UI"/>
            </a:endParaRPr>
          </a:p>
        </p:txBody>
      </p:sp>
      <p:sp>
        <p:nvSpPr>
          <p:cNvPr id="3" name="Title 1">
            <a:extLst>
              <a:ext uri="{FF2B5EF4-FFF2-40B4-BE49-F238E27FC236}">
                <a16:creationId xmlns:a16="http://schemas.microsoft.com/office/drawing/2014/main" id="{FC2D2D8C-3193-223F-BDDD-CE95415B1CA2}"/>
              </a:ext>
            </a:extLst>
          </p:cNvPr>
          <p:cNvSpPr>
            <a:spLocks noGrp="1"/>
          </p:cNvSpPr>
          <p:nvPr>
            <p:ph type="title"/>
          </p:nvPr>
        </p:nvSpPr>
        <p:spPr>
          <a:xfrm>
            <a:off x="343673" y="44624"/>
            <a:ext cx="11508811" cy="831850"/>
          </a:xfrm>
        </p:spPr>
        <p:txBody>
          <a:bodyPr/>
          <a:lstStyle/>
          <a:p>
            <a:r>
              <a:rPr lang="en-US" sz="2000">
                <a:cs typeface="Segoe UI"/>
              </a:rPr>
              <a:t>3.1 Japanese Major Gas Players’ Presence in Vietnam’s Energy Services Sector</a:t>
            </a:r>
            <a:br>
              <a:rPr lang="en-US">
                <a:cs typeface="Segoe UI"/>
              </a:rPr>
            </a:br>
            <a:r>
              <a:rPr lang="en-US" sz="1600"/>
              <a:t>With Osaka Gas anchoring on Japanese customers and Toho Gas focused on local infrastructure, new entry lies in selectively targeting unmet segments and differentiated strategy rather than competing head-on</a:t>
            </a:r>
            <a:endParaRPr lang="en-US" altLang="ja-JP">
              <a:cs typeface="Segoe UI"/>
            </a:endParaRPr>
          </a:p>
        </p:txBody>
      </p:sp>
      <p:sp>
        <p:nvSpPr>
          <p:cNvPr id="7" name="Rectangle 6">
            <a:extLst>
              <a:ext uri="{FF2B5EF4-FFF2-40B4-BE49-F238E27FC236}">
                <a16:creationId xmlns:a16="http://schemas.microsoft.com/office/drawing/2014/main" id="{F7CDBA8B-C630-9C51-B72D-0F5BCADB8861}"/>
              </a:ext>
            </a:extLst>
          </p:cNvPr>
          <p:cNvSpPr/>
          <p:nvPr/>
        </p:nvSpPr>
        <p:spPr>
          <a:xfrm>
            <a:off x="334963" y="3068054"/>
            <a:ext cx="11522075" cy="818146"/>
          </a:xfrm>
          <a:prstGeom prst="rect">
            <a:avLst/>
          </a:prstGeom>
          <a:noFill/>
          <a:ln w="28575">
            <a:solidFill>
              <a:schemeClr val="accent6"/>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sz="1200">
              <a:solidFill>
                <a:schemeClr val="tx1"/>
              </a:solidFill>
            </a:endParaRPr>
          </a:p>
        </p:txBody>
      </p:sp>
      <p:sp>
        <p:nvSpPr>
          <p:cNvPr id="13" name="Rectangle 12">
            <a:extLst>
              <a:ext uri="{FF2B5EF4-FFF2-40B4-BE49-F238E27FC236}">
                <a16:creationId xmlns:a16="http://schemas.microsoft.com/office/drawing/2014/main" id="{7BAA1F8D-2D66-D6A6-C6AD-A197D981468D}"/>
              </a:ext>
            </a:extLst>
          </p:cNvPr>
          <p:cNvSpPr/>
          <p:nvPr/>
        </p:nvSpPr>
        <p:spPr>
          <a:xfrm>
            <a:off x="330409" y="3942090"/>
            <a:ext cx="11522075" cy="421105"/>
          </a:xfrm>
          <a:prstGeom prst="rect">
            <a:avLst/>
          </a:prstGeom>
          <a:noFill/>
          <a:ln w="28575">
            <a:solidFill>
              <a:schemeClr val="accent6"/>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sz="1200">
              <a:solidFill>
                <a:schemeClr val="tx1"/>
              </a:solidFill>
            </a:endParaRPr>
          </a:p>
        </p:txBody>
      </p:sp>
    </p:spTree>
    <p:extLst>
      <p:ext uri="{BB962C8B-B14F-4D97-AF65-F5344CB8AC3E}">
        <p14:creationId xmlns:p14="http://schemas.microsoft.com/office/powerpoint/2010/main" val="2533500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2D9D6B-F783-A97D-9529-6F717AA41C55}"/>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D7AF51B6-52AB-CE56-2F90-4F8F72A15BB6}"/>
              </a:ext>
            </a:extLst>
          </p:cNvPr>
          <p:cNvSpPr>
            <a:spLocks noGrp="1"/>
          </p:cNvSpPr>
          <p:nvPr>
            <p:ph type="title"/>
          </p:nvPr>
        </p:nvSpPr>
        <p:spPr/>
        <p:txBody>
          <a:bodyPr/>
          <a:lstStyle/>
          <a:p>
            <a:r>
              <a:rPr lang="en-US" sz="2000">
                <a:ea typeface="+mj-lt"/>
                <a:cs typeface="+mj-lt"/>
              </a:rPr>
              <a:t>3.2 Osaka Gas – Case Study #1: Fuel Switching from Coal to Cleaner Natural Gas</a:t>
            </a:r>
            <a:br>
              <a:rPr lang="en-US">
                <a:ea typeface="+mj-lt"/>
                <a:cs typeface="+mj-lt"/>
              </a:rPr>
            </a:br>
            <a:r>
              <a:rPr lang="en-US" sz="1600">
                <a:ea typeface="+mj-lt"/>
                <a:cs typeface="+mj-lt"/>
              </a:rPr>
              <a:t>Osaka Gas focuses</a:t>
            </a:r>
            <a:r>
              <a:rPr lang="en-US" sz="1600"/>
              <a:t> on mature Japanese manufacturers with significant operational scale and decarbonization mandate</a:t>
            </a:r>
            <a:endParaRPr lang="en-US" sz="1600">
              <a:ea typeface="+mj-lt"/>
              <a:cs typeface="+mj-lt"/>
            </a:endParaRPr>
          </a:p>
        </p:txBody>
      </p:sp>
      <p:sp>
        <p:nvSpPr>
          <p:cNvPr id="20" name="TextBox 19">
            <a:extLst>
              <a:ext uri="{FF2B5EF4-FFF2-40B4-BE49-F238E27FC236}">
                <a16:creationId xmlns:a16="http://schemas.microsoft.com/office/drawing/2014/main" id="{7DEECA01-B633-AAC4-0CAE-C5516488F56A}"/>
              </a:ext>
            </a:extLst>
          </p:cNvPr>
          <p:cNvSpPr txBox="1"/>
          <p:nvPr/>
        </p:nvSpPr>
        <p:spPr>
          <a:xfrm>
            <a:off x="340272" y="6095476"/>
            <a:ext cx="11516765" cy="553998"/>
          </a:xfrm>
          <a:prstGeom prst="rect">
            <a:avLst/>
          </a:prstGeom>
          <a:noFill/>
        </p:spPr>
        <p:txBody>
          <a:bodyPr wrap="square" lIns="91440" tIns="45720" rIns="91440" bIns="45720" anchor="t">
            <a:spAutoFit/>
          </a:bodyPr>
          <a:lstStyle/>
          <a:p>
            <a:r>
              <a:rPr lang="en-GB" sz="1000">
                <a:ea typeface="Meiryo UI"/>
                <a:cs typeface="Times New Roman"/>
              </a:rPr>
              <a:t>Notes: </a:t>
            </a:r>
            <a:r>
              <a:rPr lang="en-US" sz="1000">
                <a:sym typeface="Wingdings"/>
              </a:rPr>
              <a:t>Joint Crediting Mechanism (JCM): Bilateral cooperation framework where Japan provides developing countries with leading low-carbon and decarbonization technologies to lower greenhouse gas emissions that can be evaluated quantitatively </a:t>
            </a:r>
          </a:p>
          <a:p>
            <a:r>
              <a:rPr lang="en-GB" sz="1000">
                <a:ea typeface="Meiryo UI"/>
                <a:cs typeface="Times New Roman"/>
              </a:rPr>
              <a:t>S</a:t>
            </a:r>
            <a:r>
              <a:rPr kumimoji="1" lang="en-GB" sz="1000" b="0" i="0" u="none" strike="noStrike" kern="1200">
                <a:effectLst/>
                <a:ea typeface="Meiryo UI"/>
                <a:cs typeface="Times New Roman"/>
              </a:rPr>
              <a:t>ource: Sojitz c</a:t>
            </a:r>
            <a:r>
              <a:rPr lang="en-GB" sz="1000">
                <a:ea typeface="Meiryo UI"/>
                <a:cs typeface="Times New Roman"/>
              </a:rPr>
              <a:t>ompany website</a:t>
            </a:r>
            <a:endParaRPr lang="en-MY" sz="1000">
              <a:ea typeface="Yu mincho"/>
              <a:cs typeface="Times New Roman"/>
            </a:endParaRPr>
          </a:p>
        </p:txBody>
      </p:sp>
      <p:graphicFrame>
        <p:nvGraphicFramePr>
          <p:cNvPr id="13" name="Table 12">
            <a:extLst>
              <a:ext uri="{FF2B5EF4-FFF2-40B4-BE49-F238E27FC236}">
                <a16:creationId xmlns:a16="http://schemas.microsoft.com/office/drawing/2014/main" id="{FE613AC3-DD7A-B0F8-DA9A-1346DF8CD5F7}"/>
              </a:ext>
            </a:extLst>
          </p:cNvPr>
          <p:cNvGraphicFramePr>
            <a:graphicFrameLocks noGrp="1"/>
          </p:cNvGraphicFramePr>
          <p:nvPr>
            <p:extLst>
              <p:ext uri="{D42A27DB-BD31-4B8C-83A1-F6EECF244321}">
                <p14:modId xmlns:p14="http://schemas.microsoft.com/office/powerpoint/2010/main" val="3130765620"/>
              </p:ext>
            </p:extLst>
          </p:nvPr>
        </p:nvGraphicFramePr>
        <p:xfrm>
          <a:off x="335280" y="1341437"/>
          <a:ext cx="11516765" cy="4751389"/>
        </p:xfrm>
        <a:graphic>
          <a:graphicData uri="http://schemas.openxmlformats.org/drawingml/2006/table">
            <a:tbl>
              <a:tblPr/>
              <a:tblGrid>
                <a:gridCol w="964131">
                  <a:extLst>
                    <a:ext uri="{9D8B030D-6E8A-4147-A177-3AD203B41FA5}">
                      <a16:colId xmlns:a16="http://schemas.microsoft.com/office/drawing/2014/main" val="3702341498"/>
                    </a:ext>
                  </a:extLst>
                </a:gridCol>
                <a:gridCol w="2638158">
                  <a:extLst>
                    <a:ext uri="{9D8B030D-6E8A-4147-A177-3AD203B41FA5}">
                      <a16:colId xmlns:a16="http://schemas.microsoft.com/office/drawing/2014/main" val="4212092130"/>
                    </a:ext>
                  </a:extLst>
                </a:gridCol>
                <a:gridCol w="2638159">
                  <a:extLst>
                    <a:ext uri="{9D8B030D-6E8A-4147-A177-3AD203B41FA5}">
                      <a16:colId xmlns:a16="http://schemas.microsoft.com/office/drawing/2014/main" val="3174331982"/>
                    </a:ext>
                  </a:extLst>
                </a:gridCol>
                <a:gridCol w="2638159">
                  <a:extLst>
                    <a:ext uri="{9D8B030D-6E8A-4147-A177-3AD203B41FA5}">
                      <a16:colId xmlns:a16="http://schemas.microsoft.com/office/drawing/2014/main" val="851009789"/>
                    </a:ext>
                  </a:extLst>
                </a:gridCol>
                <a:gridCol w="2638158">
                  <a:extLst>
                    <a:ext uri="{9D8B030D-6E8A-4147-A177-3AD203B41FA5}">
                      <a16:colId xmlns:a16="http://schemas.microsoft.com/office/drawing/2014/main" val="1481112521"/>
                    </a:ext>
                  </a:extLst>
                </a:gridCol>
              </a:tblGrid>
              <a:tr h="509920">
                <a:tc>
                  <a:txBody>
                    <a:bodyPr/>
                    <a:lstStyle/>
                    <a:p>
                      <a:pPr lvl="0" algn="ctr">
                        <a:lnSpc>
                          <a:spcPct val="100000"/>
                        </a:lnSpc>
                        <a:spcBef>
                          <a:spcPts val="0"/>
                        </a:spcBef>
                        <a:spcAft>
                          <a:spcPts val="0"/>
                        </a:spcAft>
                        <a:buNone/>
                      </a:pPr>
                      <a:r>
                        <a:rPr lang="en-US" sz="1400">
                          <a:solidFill>
                            <a:schemeClr val="bg1"/>
                          </a:solidFill>
                          <a:latin typeface="+mj-lt"/>
                        </a:rPr>
                        <a:t>Business Overview</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0">
                      <a:noFill/>
                    </a:lnTlToBr>
                    <a:lnBlToTr w="0">
                      <a:noFill/>
                    </a:lnBlToTr>
                    <a:solidFill>
                      <a:schemeClr val="accent3"/>
                    </a:solidFill>
                  </a:tcPr>
                </a:tc>
                <a:tc gridSpan="4">
                  <a:txBody>
                    <a:bodyPr/>
                    <a:lstStyle/>
                    <a:p>
                      <a:pPr marL="219075" marR="0" lvl="0" indent="-219075"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altLang="ja-JP" sz="1400" b="0" i="0" u="none" strike="noStrike" kern="1200" cap="none" spc="0" normalizeH="0" baseline="0" noProof="0">
                          <a:ln>
                            <a:noFill/>
                          </a:ln>
                          <a:solidFill>
                            <a:prstClr val="black"/>
                          </a:solidFill>
                          <a:effectLst/>
                          <a:uLnTx/>
                          <a:uFillTx/>
                          <a:latin typeface="Segoe UI"/>
                          <a:ea typeface="Yu mincho"/>
                          <a:cs typeface="+mn-cs"/>
                        </a:rPr>
                        <a:t>Competitor</a:t>
                      </a:r>
                      <a:r>
                        <a:rPr kumimoji="1" lang="en-US" altLang="ja-JP" sz="1400" b="0" i="0" u="none" strike="noStrike" kern="1200" cap="none" spc="0" normalizeH="0" baseline="0" noProof="0">
                          <a:ln>
                            <a:noFill/>
                          </a:ln>
                          <a:solidFill>
                            <a:prstClr val="black"/>
                          </a:solidFill>
                          <a:effectLst/>
                          <a:uLnTx/>
                          <a:uFillTx/>
                          <a:latin typeface="+mn-lt"/>
                          <a:ea typeface="+mn-ea"/>
                          <a:cs typeface="+mn-cs"/>
                        </a:rPr>
                        <a:t>: Sojitz Osaka Gas Energy Company (SOGEC) – Natural gas supplier and energy services provider</a:t>
                      </a:r>
                    </a:p>
                    <a:p>
                      <a:pPr marL="219075" marR="0" lvl="0" indent="-219075"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Customer: Acecook Vietnam (ACV) – Food manufacturer (2024 Revenue: JPY 100B)</a:t>
                      </a:r>
                    </a:p>
                  </a:txBody>
                  <a:tcPr marL="36576" marR="36576" marT="0" marB="0" anchor="ctr">
                    <a:lnL w="38100"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239266436"/>
                  </a:ext>
                </a:extLst>
              </a:tr>
              <a:tr h="5099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400" kern="1200">
                          <a:solidFill>
                            <a:schemeClr val="bg1"/>
                          </a:solidFill>
                          <a:effectLst/>
                          <a:latin typeface="+mj-lt"/>
                          <a:ea typeface="+mn-ea"/>
                          <a:cs typeface="+mn-cs"/>
                        </a:rPr>
                        <a:t>Context</a:t>
                      </a: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3"/>
                    </a:solidFill>
                  </a:tcPr>
                </a:tc>
                <a:tc gridSpan="4">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ACV relied on coal for its production plants, producing high CO₂ emissions and facing stricter environmental regulations. SOGEC supported ACV’s transition to cleaner energy, leveraging the Japanese Joint Crediting Mechanism (JCM)* to generate carbon credits</a:t>
                      </a:r>
                    </a:p>
                  </a:txBody>
                  <a:tcPr marL="36576" marR="36576" marT="0" marB="0" anchor="ctr">
                    <a:lnL w="38099"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475463921"/>
                  </a:ext>
                </a:extLst>
              </a:tr>
              <a:tr h="509920">
                <a:tc>
                  <a:txBody>
                    <a:bodyPr/>
                    <a:lstStyle/>
                    <a:p>
                      <a:pPr marL="0" marR="0" lvl="0" indent="0" algn="ctr" rtl="0" eaLnBrk="1" fontAlgn="auto" latinLnBrk="0" hangingPunct="1">
                        <a:lnSpc>
                          <a:spcPct val="100000"/>
                        </a:lnSpc>
                        <a:spcBef>
                          <a:spcPts val="0"/>
                        </a:spcBef>
                        <a:spcAft>
                          <a:spcPts val="0"/>
                        </a:spcAft>
                        <a:buClrTx/>
                        <a:buSzTx/>
                        <a:buFontTx/>
                        <a:buNone/>
                      </a:pPr>
                      <a:r>
                        <a:rPr kumimoji="1" lang="en-US" altLang="ja-JP" sz="1400" kern="1200">
                          <a:solidFill>
                            <a:schemeClr val="bg1"/>
                          </a:solidFill>
                          <a:effectLst/>
                          <a:latin typeface="+mj-lt"/>
                          <a:ea typeface="+mn-ea"/>
                          <a:cs typeface="+mn-cs"/>
                        </a:rPr>
                        <a:t>Objective</a:t>
                      </a: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099"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3"/>
                    </a:solidFill>
                  </a:tcPr>
                </a:tc>
                <a:tc gridSpan="4">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ACV plans to replace coal with natural gas in their plants to reduce carbon emissions, to ensure reliable and efficient energy supply for uninterrupted operations, and achieve measurable CO₂ reductions and generate JCM carbon credits</a:t>
                      </a:r>
                    </a:p>
                  </a:txBody>
                  <a:tcPr marL="36576" marR="36576" marT="0" marB="0" anchor="ctr">
                    <a:lnL w="38099"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281570303"/>
                  </a:ext>
                </a:extLst>
              </a:tr>
              <a:tr h="600225">
                <a:tc rowSpan="2">
                  <a:txBody>
                    <a:bodyPr/>
                    <a:lstStyle/>
                    <a:p>
                      <a:pPr marL="0" lvl="0" indent="0" algn="ctr">
                        <a:lnSpc>
                          <a:spcPct val="100000"/>
                        </a:lnSpc>
                        <a:spcBef>
                          <a:spcPts val="0"/>
                        </a:spcBef>
                        <a:spcAft>
                          <a:spcPts val="0"/>
                        </a:spcAft>
                        <a:buNone/>
                      </a:pPr>
                      <a:r>
                        <a:rPr kumimoji="1" lang="en-US" altLang="ja-JP" sz="1400" kern="1200">
                          <a:solidFill>
                            <a:schemeClr val="bg1"/>
                          </a:solidFill>
                          <a:effectLst/>
                          <a:latin typeface="+mj-lt"/>
                          <a:ea typeface="+mn-ea"/>
                          <a:cs typeface="+mn-cs"/>
                        </a:rPr>
                        <a:t>Scope</a:t>
                      </a: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099"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3"/>
                    </a:solidFill>
                  </a:tcPr>
                </a:tc>
                <a:tc>
                  <a:txBody>
                    <a:bodyPr/>
                    <a:lstStyle/>
                    <a:p>
                      <a:pPr marL="219075" indent="-219075">
                        <a:buSzPct val="100000"/>
                        <a:buFont typeface="Wingdings"/>
                        <a:buChar char="n"/>
                        <a:defRPr/>
                      </a:pPr>
                      <a:endParaRPr kumimoji="1" lang="ja-JP" sz="1400" b="0" i="0" u="none" strike="noStrike" kern="1200" noProof="0">
                        <a:solidFill>
                          <a:schemeClr val="tx1"/>
                        </a:solidFill>
                        <a:effectLst/>
                        <a:latin typeface="+mj-lt"/>
                        <a:ea typeface="+mj-ea"/>
                        <a:cs typeface="+mn-cs"/>
                      </a:endParaRPr>
                    </a:p>
                  </a:txBody>
                  <a:tcPr marL="36000" marR="36000" marT="36000">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38100" cap="flat" cmpd="sng" algn="ctr">
                      <a:noFill/>
                      <a:prstDash val="solid"/>
                      <a:round/>
                      <a:headEnd type="none" w="med" len="med"/>
                      <a:tailEnd type="none" w="med" len="med"/>
                    </a:lnB>
                    <a:lnTlToBr w="0">
                      <a:noFill/>
                    </a:lnTlToBr>
                    <a:lnBlToTr w="0">
                      <a:noFill/>
                    </a:lnBlToTr>
                    <a:noFill/>
                  </a:tcPr>
                </a:tc>
                <a:tc>
                  <a:txBody>
                    <a:bodyPr/>
                    <a:lstStyle/>
                    <a:p>
                      <a:pPr marL="219075" indent="-219075">
                        <a:buSzPct val="100000"/>
                        <a:buFont typeface="Wingdings"/>
                        <a:buChar char="n"/>
                        <a:defRPr/>
                      </a:pPr>
                      <a:endParaRPr kumimoji="1" lang="en-US" altLang="ja-JP" sz="1400" b="0" i="0" u="none" strike="noStrike" kern="1200" noProof="0">
                        <a:solidFill>
                          <a:schemeClr val="tx1"/>
                        </a:solidFill>
                        <a:effectLst/>
                        <a:latin typeface="+mj-lt"/>
                        <a:ea typeface="+mj-ea"/>
                        <a:cs typeface="+mn-cs"/>
                      </a:endParaRPr>
                    </a:p>
                  </a:txBody>
                  <a:tcPr marL="36000" marR="36000" marT="36000">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38100" cap="flat" cmpd="sng" algn="ctr">
                      <a:noFill/>
                      <a:prstDash val="solid"/>
                      <a:round/>
                      <a:headEnd type="none" w="med" len="med"/>
                      <a:tailEnd type="none" w="med" len="med"/>
                    </a:lnB>
                    <a:lnTlToBr w="0">
                      <a:noFill/>
                    </a:lnTlToBr>
                    <a:lnBlToTr w="0">
                      <a:noFill/>
                    </a:lnBlToTr>
                    <a:noFill/>
                  </a:tcPr>
                </a:tc>
                <a:tc>
                  <a:txBody>
                    <a:bodyPr/>
                    <a:lstStyle/>
                    <a:p>
                      <a:pPr marL="219075" indent="-219075">
                        <a:buSzPct val="100000"/>
                        <a:buFont typeface="Wingdings"/>
                        <a:buChar char="n"/>
                        <a:defRPr/>
                      </a:pPr>
                      <a:endParaRPr kumimoji="1" lang="ja-JP" sz="1400" b="0" i="0" u="none" strike="noStrike" kern="1200" noProof="0">
                        <a:solidFill>
                          <a:schemeClr val="tx1"/>
                        </a:solidFill>
                        <a:effectLst/>
                        <a:latin typeface="+mj-lt"/>
                        <a:ea typeface="+mj-ea"/>
                        <a:cs typeface="+mn-cs"/>
                      </a:endParaRPr>
                    </a:p>
                  </a:txBody>
                  <a:tcPr marL="36000" marR="36000" marT="36000">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38100" cap="flat" cmpd="sng" algn="ctr">
                      <a:noFill/>
                      <a:prstDash val="solid"/>
                      <a:round/>
                      <a:headEnd type="none" w="med" len="med"/>
                      <a:tailEnd type="none" w="med" len="med"/>
                    </a:lnB>
                    <a:lnTlToBr w="0">
                      <a:noFill/>
                    </a:lnTlToBr>
                    <a:lnBlToTr w="0">
                      <a:noFill/>
                    </a:lnBlToTr>
                    <a:noFill/>
                  </a:tcPr>
                </a:tc>
                <a:tc>
                  <a:txBody>
                    <a:bodyPr/>
                    <a:lstStyle/>
                    <a:p>
                      <a:pPr marL="219075" indent="-219075">
                        <a:buSzPct val="100000"/>
                        <a:buFont typeface="Wingdings"/>
                        <a:buChar char="n"/>
                        <a:defRPr/>
                      </a:pPr>
                      <a:endParaRPr lang="en-US" sz="1400" b="0">
                        <a:solidFill>
                          <a:schemeClr val="tx1"/>
                        </a:solidFill>
                        <a:latin typeface="+mj-lt"/>
                        <a:ea typeface="+mn-lt"/>
                        <a:cs typeface="+mn-lt"/>
                      </a:endParaRPr>
                    </a:p>
                    <a:p>
                      <a:pPr marL="219075" indent="-219075">
                        <a:buSzPct val="100000"/>
                        <a:buFont typeface="Wingdings"/>
                        <a:buChar char="n"/>
                        <a:defRPr/>
                      </a:pPr>
                      <a:endParaRPr lang="en-US" sz="1400" b="0">
                        <a:solidFill>
                          <a:schemeClr val="tx1"/>
                        </a:solidFill>
                        <a:latin typeface="+mj-lt"/>
                        <a:ea typeface="+mn-lt"/>
                        <a:cs typeface="+mn-lt"/>
                      </a:endParaRPr>
                    </a:p>
                  </a:txBody>
                  <a:tcPr marL="36000" marR="36000" marT="36000">
                    <a:lnL w="38099"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38100" cap="flat" cmpd="sng" algn="ctr">
                      <a:noFill/>
                      <a:prstDash val="solid"/>
                      <a:round/>
                      <a:headEnd type="none" w="med" len="med"/>
                      <a:tailEnd type="none" w="med" len="med"/>
                    </a:lnB>
                    <a:lnTlToBr w="0">
                      <a:noFill/>
                    </a:lnTlToBr>
                    <a:lnBlToTr w="0">
                      <a:noFill/>
                    </a:lnBlToTr>
                    <a:noFill/>
                  </a:tcPr>
                </a:tc>
                <a:extLst>
                  <a:ext uri="{0D108BD9-81ED-4DB2-BD59-A6C34878D82A}">
                    <a16:rowId xmlns:a16="http://schemas.microsoft.com/office/drawing/2014/main" val="3438198545"/>
                  </a:ext>
                </a:extLst>
              </a:tr>
              <a:tr h="2111484">
                <a:tc vMerge="1">
                  <a:txBody>
                    <a:bodyPr/>
                    <a:lstStyle/>
                    <a:p>
                      <a:endParaRP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099"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3"/>
                    </a:solidFill>
                  </a:tcPr>
                </a:tc>
                <a:tc>
                  <a:txBody>
                    <a:bodyPr/>
                    <a:lstStyle/>
                    <a:p>
                      <a:pPr marL="219075" indent="-219075">
                        <a:buSzPct val="100000"/>
                        <a:buFont typeface="Wingdings"/>
                        <a:buChar char="n"/>
                        <a:defRPr/>
                      </a:pPr>
                      <a:r>
                        <a:rPr kumimoji="1" lang="en-US" altLang="ja-JP" sz="1400" b="0" i="0" u="none" strike="noStrike" kern="1200" noProof="0">
                          <a:solidFill>
                            <a:schemeClr val="tx1"/>
                          </a:solidFill>
                          <a:effectLst/>
                          <a:latin typeface="+mj-lt"/>
                          <a:ea typeface="+mj-ea"/>
                          <a:cs typeface="+mn-cs"/>
                        </a:rPr>
                        <a:t>Assess energy needs and </a:t>
                      </a:r>
                      <a:r>
                        <a:rPr lang="en-US" sz="1400">
                          <a:sym typeface="Wingdings"/>
                        </a:rPr>
                        <a:t>CO₂ reduction in food plants</a:t>
                      </a:r>
                    </a:p>
                    <a:p>
                      <a:pPr marL="219075" indent="-219075">
                        <a:buSzPct val="100000"/>
                        <a:buFont typeface="Wingdings"/>
                        <a:buChar char="n"/>
                        <a:defRPr/>
                      </a:pPr>
                      <a:r>
                        <a:rPr kumimoji="1" lang="en-US" altLang="ja-JP" sz="1400" b="0" i="0" u="none" strike="noStrike" kern="1200" noProof="0">
                          <a:solidFill>
                            <a:schemeClr val="tx1"/>
                          </a:solidFill>
                          <a:effectLst/>
                          <a:latin typeface="+mj-lt"/>
                          <a:ea typeface="+mj-ea"/>
                          <a:cs typeface="+mn-cs"/>
                        </a:rPr>
                        <a:t>Evaluate replacement of coal-fired steam boilers at two ACV plants with gas-fired steam boilers</a:t>
                      </a:r>
                    </a:p>
                    <a:p>
                      <a:pPr marL="219075" indent="-219075">
                        <a:buSzPct val="100000"/>
                        <a:buFont typeface="Wingdings"/>
                        <a:buChar char="n"/>
                        <a:defRPr/>
                      </a:pPr>
                      <a:r>
                        <a:rPr kumimoji="1" lang="en-US" altLang="ja-JP" sz="1400" b="0" i="0" u="none" strike="noStrike" kern="1200" noProof="0">
                          <a:solidFill>
                            <a:schemeClr val="tx1"/>
                          </a:solidFill>
                          <a:effectLst/>
                          <a:latin typeface="+mj-lt"/>
                          <a:ea typeface="+mj-ea"/>
                          <a:cs typeface="+mn-cs"/>
                        </a:rPr>
                        <a:t>Design the natural gas system</a:t>
                      </a:r>
                      <a:endParaRPr kumimoji="1" lang="ja-JP" sz="1400" b="0" i="0" u="none" strike="noStrike" kern="1200" noProof="0">
                        <a:solidFill>
                          <a:schemeClr val="tx1"/>
                        </a:solidFill>
                        <a:effectLst/>
                        <a:latin typeface="+mj-lt"/>
                        <a:ea typeface="+mj-ea"/>
                        <a:cs typeface="+mn-cs"/>
                      </a:endParaRPr>
                    </a:p>
                  </a:txBody>
                  <a:tcPr marL="36000" marR="36000" marT="36000">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219075" indent="-219075">
                        <a:buSzPct val="100000"/>
                        <a:buFont typeface="Wingdings"/>
                        <a:buChar char="n"/>
                        <a:defRPr/>
                      </a:pPr>
                      <a:r>
                        <a:rPr kumimoji="1" lang="en-US" altLang="ja-JP" sz="1400" b="0" i="0" u="none" strike="noStrike" kern="1200" noProof="0">
                          <a:solidFill>
                            <a:schemeClr val="tx1"/>
                          </a:solidFill>
                          <a:effectLst/>
                          <a:latin typeface="+mj-lt"/>
                          <a:ea typeface="+mj-ea"/>
                          <a:cs typeface="+mn-cs"/>
                        </a:rPr>
                        <a:t>Install infrastructure (pipelines, meters, safety systems)</a:t>
                      </a:r>
                    </a:p>
                    <a:p>
                      <a:pPr marL="219075" indent="-219075">
                        <a:buSzPct val="100000"/>
                        <a:buFont typeface="Wingdings"/>
                        <a:buChar char="n"/>
                        <a:defRPr/>
                      </a:pPr>
                      <a:r>
                        <a:rPr kumimoji="1" lang="en-US" altLang="ja-JP" sz="1400" b="0" i="0" u="none" strike="noStrike" kern="1200" noProof="0">
                          <a:solidFill>
                            <a:schemeClr val="tx1"/>
                          </a:solidFill>
                          <a:effectLst/>
                          <a:latin typeface="+mj-lt"/>
                          <a:ea typeface="+mj-ea"/>
                          <a:cs typeface="+mn-cs"/>
                        </a:rPr>
                        <a:t>Supply natural gas long-term</a:t>
                      </a:r>
                    </a:p>
                    <a:p>
                      <a:pPr marL="219075" indent="-219075">
                        <a:buSzPct val="100000"/>
                        <a:buFont typeface="Wingdings"/>
                        <a:buChar char="n"/>
                        <a:defRPr/>
                      </a:pPr>
                      <a:r>
                        <a:rPr kumimoji="1" lang="en-US" altLang="ja-JP" sz="1400" b="0" i="0" u="none" strike="noStrike" kern="1200" noProof="0">
                          <a:solidFill>
                            <a:schemeClr val="tx1"/>
                          </a:solidFill>
                          <a:effectLst/>
                          <a:latin typeface="+mj-lt"/>
                          <a:ea typeface="+mj-ea"/>
                          <a:cs typeface="+mn-cs"/>
                        </a:rPr>
                        <a:t>Integrate the system into operations</a:t>
                      </a:r>
                    </a:p>
                  </a:txBody>
                  <a:tcPr marL="36000" marR="36000" marT="36000">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219075" indent="-219075">
                        <a:buSzPct val="100000"/>
                        <a:buFont typeface="Wingdings"/>
                        <a:buChar char="n"/>
                        <a:defRPr/>
                      </a:pPr>
                      <a:r>
                        <a:rPr kumimoji="1" lang="en-US" altLang="ja-JP" sz="1400" b="0" i="0" u="none" strike="noStrike" kern="1200" noProof="0">
                          <a:solidFill>
                            <a:schemeClr val="tx1"/>
                          </a:solidFill>
                          <a:effectLst/>
                          <a:latin typeface="+mj-lt"/>
                          <a:ea typeface="+mj-ea"/>
                          <a:cs typeface="+mn-cs"/>
                        </a:rPr>
                        <a:t>Track energy usage and system efficiency</a:t>
                      </a:r>
                    </a:p>
                    <a:p>
                      <a:pPr marL="219075" indent="-219075">
                        <a:buSzPct val="100000"/>
                        <a:buFont typeface="Wingdings"/>
                        <a:buChar char="n"/>
                        <a:defRPr/>
                      </a:pPr>
                      <a:r>
                        <a:rPr kumimoji="1" lang="en-US" altLang="ja-JP" sz="1400" b="0" i="0" u="none" strike="noStrike" kern="1200" noProof="0">
                          <a:solidFill>
                            <a:schemeClr val="tx1"/>
                          </a:solidFill>
                          <a:effectLst/>
                          <a:latin typeface="+mj-lt"/>
                          <a:ea typeface="+mj-ea"/>
                          <a:cs typeface="+mn-cs"/>
                        </a:rPr>
                        <a:t>Monitor emissions to verify </a:t>
                      </a:r>
                      <a:r>
                        <a:rPr lang="en-US" sz="1400">
                          <a:sym typeface="Wingdings"/>
                        </a:rPr>
                        <a:t>CO₂ </a:t>
                      </a:r>
                      <a:r>
                        <a:rPr kumimoji="1" lang="en-US" altLang="ja-JP" sz="1400" b="0" i="0" u="none" strike="noStrike" kern="1200" noProof="0">
                          <a:solidFill>
                            <a:schemeClr val="tx1"/>
                          </a:solidFill>
                          <a:effectLst/>
                          <a:latin typeface="+mj-lt"/>
                          <a:ea typeface="+mj-ea"/>
                          <a:cs typeface="+mn-cs"/>
                        </a:rPr>
                        <a:t>reduction targets</a:t>
                      </a:r>
                      <a:endParaRPr kumimoji="1" lang="ja-JP" sz="1400" b="0" i="0" u="none" strike="noStrike" kern="1200" noProof="0">
                        <a:solidFill>
                          <a:schemeClr val="tx1"/>
                        </a:solidFill>
                        <a:effectLst/>
                        <a:latin typeface="+mj-lt"/>
                        <a:ea typeface="+mj-ea"/>
                        <a:cs typeface="+mn-cs"/>
                      </a:endParaRPr>
                    </a:p>
                  </a:txBody>
                  <a:tcPr marL="36000" marR="36000" marT="36000">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219075" indent="-219075">
                        <a:buSzPct val="100000"/>
                        <a:buFont typeface="Wingdings"/>
                        <a:buChar char="n"/>
                        <a:defRPr/>
                      </a:pPr>
                      <a:r>
                        <a:rPr lang="en-US" sz="1400" b="0">
                          <a:solidFill>
                            <a:schemeClr val="tx1"/>
                          </a:solidFill>
                          <a:latin typeface="+mj-lt"/>
                          <a:ea typeface="+mn-lt"/>
                          <a:cs typeface="+mn-lt"/>
                        </a:rPr>
                        <a:t>Facilitate JCM carbon credit registration and issuance</a:t>
                      </a:r>
                    </a:p>
                    <a:p>
                      <a:pPr marL="219075" indent="-219075">
                        <a:buSzPct val="100000"/>
                        <a:buFont typeface="Wingdings"/>
                        <a:buChar char="n"/>
                        <a:defRPr/>
                      </a:pPr>
                      <a:r>
                        <a:rPr lang="en-US" sz="1400" b="0">
                          <a:solidFill>
                            <a:schemeClr val="tx1"/>
                          </a:solidFill>
                          <a:latin typeface="+mj-lt"/>
                          <a:ea typeface="+mn-lt"/>
                          <a:cs typeface="+mn-lt"/>
                        </a:rPr>
                        <a:t>Support reporting for environment impact</a:t>
                      </a:r>
                    </a:p>
                  </a:txBody>
                  <a:tcPr marL="36000" marR="36000" marT="36000">
                    <a:lnL w="38099" cap="flat" cmpd="sng" algn="ctr">
                      <a:solidFill>
                        <a:schemeClr val="bg1"/>
                      </a:solidFill>
                      <a:prstDash val="solid"/>
                      <a:round/>
                      <a:headEnd type="none" w="med" len="med"/>
                      <a:tailEnd type="none" w="med" len="med"/>
                    </a:lnL>
                    <a:lnR w="38099">
                      <a:solidFill>
                        <a:schemeClr val="bg1"/>
                      </a:solidFill>
                    </a:lnR>
                    <a:lnT w="38100" cap="flat" cmpd="sng" algn="ctr">
                      <a:no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extLst>
                  <a:ext uri="{0D108BD9-81ED-4DB2-BD59-A6C34878D82A}">
                    <a16:rowId xmlns:a16="http://schemas.microsoft.com/office/drawing/2014/main" val="476642664"/>
                  </a:ext>
                </a:extLst>
              </a:tr>
              <a:tr h="509920">
                <a:tc>
                  <a:txBody>
                    <a:bodyPr/>
                    <a:lstStyle/>
                    <a:p>
                      <a:pPr marL="0" lvl="0" indent="0" algn="ctr">
                        <a:lnSpc>
                          <a:spcPct val="100000"/>
                        </a:lnSpc>
                        <a:spcBef>
                          <a:spcPts val="0"/>
                        </a:spcBef>
                        <a:spcAft>
                          <a:spcPts val="0"/>
                        </a:spcAft>
                        <a:buNone/>
                      </a:pPr>
                      <a:r>
                        <a:rPr kumimoji="1" lang="en-US" altLang="ja-JP" sz="1400" kern="1200">
                          <a:solidFill>
                            <a:schemeClr val="bg1"/>
                          </a:solidFill>
                          <a:effectLst/>
                          <a:latin typeface="+mj-lt"/>
                          <a:ea typeface="+mn-ea"/>
                          <a:cs typeface="+mn-cs"/>
                        </a:rPr>
                        <a:t>Outcome</a:t>
                      </a: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099"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3"/>
                    </a:solidFill>
                  </a:tcPr>
                </a:tc>
                <a:tc gridSpan="4">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SOGEC delivered measurable improvements in energy efficiency and emissions performance through an integrated energy service model, expected to reduce ~76,300 tons of CO₂ over 10 years, while contributing to Japan’s overseas </a:t>
                      </a:r>
                      <a:r>
                        <a:rPr kumimoji="1" lang="en-US" altLang="ja-JP" sz="1400" b="0" i="0" u="none" strike="noStrike" kern="1200" cap="none" spc="0" normalizeH="0" baseline="0" noProof="0" err="1">
                          <a:ln>
                            <a:noFill/>
                          </a:ln>
                          <a:solidFill>
                            <a:prstClr val="black"/>
                          </a:solidFill>
                          <a:effectLst/>
                          <a:uLnTx/>
                          <a:uFillTx/>
                          <a:latin typeface="+mn-lt"/>
                          <a:ea typeface="+mn-ea"/>
                          <a:cs typeface="+mn-cs"/>
                        </a:rPr>
                        <a:t>decarbonisation</a:t>
                      </a:r>
                      <a:r>
                        <a:rPr kumimoji="1" lang="en-US" altLang="ja-JP" sz="1400" b="0" i="0" u="none" strike="noStrike" kern="1200" cap="none" spc="0" normalizeH="0" baseline="0" noProof="0">
                          <a:ln>
                            <a:noFill/>
                          </a:ln>
                          <a:solidFill>
                            <a:prstClr val="black"/>
                          </a:solidFill>
                          <a:effectLst/>
                          <a:uLnTx/>
                          <a:uFillTx/>
                          <a:latin typeface="+mn-lt"/>
                          <a:ea typeface="+mn-ea"/>
                          <a:cs typeface="+mn-cs"/>
                        </a:rPr>
                        <a:t> targets</a:t>
                      </a:r>
                    </a:p>
                  </a:txBody>
                  <a:tcPr marL="36576" marR="36576" marT="0" marB="0" anchor="ctr">
                    <a:lnL w="38099"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225922824"/>
                  </a:ext>
                </a:extLst>
              </a:tr>
            </a:tbl>
          </a:graphicData>
        </a:graphic>
      </p:graphicFrame>
      <p:sp>
        <p:nvSpPr>
          <p:cNvPr id="16" name="AutoShape 22">
            <a:extLst>
              <a:ext uri="{FF2B5EF4-FFF2-40B4-BE49-F238E27FC236}">
                <a16:creationId xmlns:a16="http://schemas.microsoft.com/office/drawing/2014/main" id="{8F44BA11-D599-FDD6-1D51-7429199BFE42}"/>
              </a:ext>
            </a:extLst>
          </p:cNvPr>
          <p:cNvSpPr>
            <a:spLocks noChangeArrowheads="1"/>
          </p:cNvSpPr>
          <p:nvPr/>
        </p:nvSpPr>
        <p:spPr bwMode="auto">
          <a:xfrm>
            <a:off x="9069803" y="2933616"/>
            <a:ext cx="2682000" cy="481979"/>
          </a:xfrm>
          <a:prstGeom prst="homePlate">
            <a:avLst>
              <a:gd name="adj" fmla="val 24229"/>
            </a:avLst>
          </a:prstGeom>
          <a:solidFill>
            <a:schemeClr val="accent1">
              <a:lumMod val="75000"/>
            </a:schemeClr>
          </a:solidFill>
          <a:ln w="38100">
            <a:solidFill>
              <a:schemeClr val="bg1"/>
            </a:solidFill>
            <a:miter lim="800000"/>
            <a:headEnd/>
            <a:tailEnd/>
          </a:ln>
          <a:effectLst/>
        </p:spPr>
        <p:txBody>
          <a:bodyPr lIns="36000" tIns="0" rIns="36000" bIns="0" anchor="ctr"/>
          <a:lstStyle/>
          <a:p>
            <a:pPr marL="91440" lvl="1"/>
            <a:r>
              <a:rPr lang="en-US" altLang="ja-JP" sz="1400">
                <a:solidFill>
                  <a:schemeClr val="bg1"/>
                </a:solidFill>
                <a:ea typeface="+mn-lt"/>
                <a:cs typeface="+mn-lt"/>
              </a:rPr>
              <a:t>Sustainability &amp; Carbon Credit Management</a:t>
            </a:r>
            <a:endParaRPr lang="en-US" altLang="ja-JP">
              <a:solidFill>
                <a:schemeClr val="bg1"/>
              </a:solidFill>
            </a:endParaRPr>
          </a:p>
        </p:txBody>
      </p:sp>
      <p:sp>
        <p:nvSpPr>
          <p:cNvPr id="18" name="AutoShape 22">
            <a:extLst>
              <a:ext uri="{FF2B5EF4-FFF2-40B4-BE49-F238E27FC236}">
                <a16:creationId xmlns:a16="http://schemas.microsoft.com/office/drawing/2014/main" id="{9431E6F2-6D83-FFC2-F616-CDC0B65A86CC}"/>
              </a:ext>
            </a:extLst>
          </p:cNvPr>
          <p:cNvSpPr>
            <a:spLocks noChangeArrowheads="1"/>
          </p:cNvSpPr>
          <p:nvPr/>
        </p:nvSpPr>
        <p:spPr bwMode="auto">
          <a:xfrm>
            <a:off x="6483680" y="2933616"/>
            <a:ext cx="2682000" cy="481979"/>
          </a:xfrm>
          <a:prstGeom prst="homePlate">
            <a:avLst>
              <a:gd name="adj" fmla="val 24229"/>
            </a:avLst>
          </a:prstGeom>
          <a:solidFill>
            <a:schemeClr val="accent1">
              <a:lumMod val="75000"/>
            </a:schemeClr>
          </a:solidFill>
          <a:ln w="38100">
            <a:solidFill>
              <a:schemeClr val="bg1"/>
            </a:solidFill>
            <a:miter lim="800000"/>
            <a:headEnd/>
            <a:tailEnd/>
          </a:ln>
          <a:effectLst/>
        </p:spPr>
        <p:txBody>
          <a:bodyPr lIns="36000" tIns="0" rIns="36000" bIns="0" anchor="ctr"/>
          <a:lstStyle/>
          <a:p>
            <a:pPr marL="91440" lvl="1"/>
            <a:r>
              <a:rPr lang="en-US" altLang="ja-JP" sz="1400">
                <a:solidFill>
                  <a:schemeClr val="bg1"/>
                </a:solidFill>
                <a:ea typeface="+mn-lt"/>
                <a:cs typeface="+mn-lt"/>
              </a:rPr>
              <a:t>Monitoring &amp; Optimization</a:t>
            </a:r>
            <a:endParaRPr lang="en-US" altLang="ja-JP">
              <a:solidFill>
                <a:schemeClr val="bg1"/>
              </a:solidFill>
            </a:endParaRPr>
          </a:p>
        </p:txBody>
      </p:sp>
      <p:sp>
        <p:nvSpPr>
          <p:cNvPr id="27" name="AutoShape 22">
            <a:extLst>
              <a:ext uri="{FF2B5EF4-FFF2-40B4-BE49-F238E27FC236}">
                <a16:creationId xmlns:a16="http://schemas.microsoft.com/office/drawing/2014/main" id="{95205CA5-660B-FF58-825B-31488933A31D}"/>
              </a:ext>
            </a:extLst>
          </p:cNvPr>
          <p:cNvSpPr>
            <a:spLocks noChangeArrowheads="1"/>
          </p:cNvSpPr>
          <p:nvPr/>
        </p:nvSpPr>
        <p:spPr bwMode="auto">
          <a:xfrm>
            <a:off x="3897558" y="2933616"/>
            <a:ext cx="2682000" cy="481979"/>
          </a:xfrm>
          <a:prstGeom prst="homePlate">
            <a:avLst>
              <a:gd name="adj" fmla="val 24229"/>
            </a:avLst>
          </a:prstGeom>
          <a:solidFill>
            <a:schemeClr val="accent1">
              <a:lumMod val="75000"/>
            </a:schemeClr>
          </a:solidFill>
          <a:ln w="38100">
            <a:solidFill>
              <a:schemeClr val="bg1"/>
            </a:solidFill>
            <a:miter lim="800000"/>
            <a:headEnd/>
            <a:tailEnd/>
          </a:ln>
          <a:effectLst/>
        </p:spPr>
        <p:txBody>
          <a:bodyPr lIns="36000" tIns="0" rIns="36000" bIns="0" anchor="ctr"/>
          <a:lstStyle/>
          <a:p>
            <a:pPr marL="91440" lvl="1"/>
            <a:r>
              <a:rPr lang="en-US" altLang="ja-JP" sz="1400">
                <a:solidFill>
                  <a:schemeClr val="bg1"/>
                </a:solidFill>
                <a:ea typeface="+mn-lt"/>
                <a:cs typeface="+mn-lt"/>
              </a:rPr>
              <a:t>Implementation &amp; Supply</a:t>
            </a:r>
            <a:endParaRPr lang="en-US" altLang="ja-JP">
              <a:solidFill>
                <a:schemeClr val="bg1"/>
              </a:solidFill>
            </a:endParaRPr>
          </a:p>
        </p:txBody>
      </p:sp>
      <p:sp>
        <p:nvSpPr>
          <p:cNvPr id="28" name="AutoShape 22">
            <a:extLst>
              <a:ext uri="{FF2B5EF4-FFF2-40B4-BE49-F238E27FC236}">
                <a16:creationId xmlns:a16="http://schemas.microsoft.com/office/drawing/2014/main" id="{8DBF6228-F85C-0F0A-D1CC-9D21ED03ACA4}"/>
              </a:ext>
            </a:extLst>
          </p:cNvPr>
          <p:cNvSpPr>
            <a:spLocks noChangeArrowheads="1"/>
          </p:cNvSpPr>
          <p:nvPr/>
        </p:nvSpPr>
        <p:spPr bwMode="auto">
          <a:xfrm>
            <a:off x="1311436" y="2933616"/>
            <a:ext cx="2682000" cy="481979"/>
          </a:xfrm>
          <a:prstGeom prst="homePlate">
            <a:avLst>
              <a:gd name="adj" fmla="val 24229"/>
            </a:avLst>
          </a:prstGeom>
          <a:solidFill>
            <a:schemeClr val="accent1">
              <a:lumMod val="75000"/>
            </a:schemeClr>
          </a:solidFill>
          <a:ln w="38100">
            <a:solidFill>
              <a:schemeClr val="bg1"/>
            </a:solidFill>
            <a:miter lim="800000"/>
            <a:headEnd/>
            <a:tailEnd/>
          </a:ln>
          <a:effectLst/>
        </p:spPr>
        <p:txBody>
          <a:bodyPr lIns="36000" tIns="0" rIns="36000" bIns="0" anchor="ctr"/>
          <a:lstStyle/>
          <a:p>
            <a:pPr marL="91440" lvl="1"/>
            <a:r>
              <a:rPr lang="en-US" altLang="ja-JP" sz="1400">
                <a:solidFill>
                  <a:schemeClr val="bg1"/>
                </a:solidFill>
                <a:ea typeface="+mn-lt"/>
                <a:cs typeface="+mn-lt"/>
              </a:rPr>
              <a:t>Feasibility &amp; Design</a:t>
            </a:r>
            <a:endParaRPr lang="en-US" altLang="ja-JP">
              <a:solidFill>
                <a:schemeClr val="bg1"/>
              </a:solidFill>
            </a:endParaRPr>
          </a:p>
        </p:txBody>
      </p:sp>
    </p:spTree>
    <p:extLst>
      <p:ext uri="{BB962C8B-B14F-4D97-AF65-F5344CB8AC3E}">
        <p14:creationId xmlns:p14="http://schemas.microsoft.com/office/powerpoint/2010/main" val="37913711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EFCE58-9F01-59D4-2A5A-C577C22AF2B5}"/>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D3E5BD00-F84F-DE05-CEDF-BC75A187696A}"/>
              </a:ext>
            </a:extLst>
          </p:cNvPr>
          <p:cNvSpPr>
            <a:spLocks noGrp="1"/>
          </p:cNvSpPr>
          <p:nvPr>
            <p:ph type="title"/>
          </p:nvPr>
        </p:nvSpPr>
        <p:spPr/>
        <p:txBody>
          <a:bodyPr/>
          <a:lstStyle/>
          <a:p>
            <a:r>
              <a:rPr lang="en-US" sz="2000">
                <a:ea typeface="+mj-lt"/>
                <a:cs typeface="+mj-lt"/>
              </a:rPr>
              <a:t>3.2 Osaka Gas – Case Study #2: Rooftop Solar Generation Business in Vietnam</a:t>
            </a:r>
            <a:br>
              <a:rPr lang="en-US" sz="1600">
                <a:ea typeface="+mj-lt"/>
                <a:cs typeface="+mj-lt"/>
              </a:rPr>
            </a:br>
            <a:r>
              <a:rPr lang="en-MY" sz="1600">
                <a:ea typeface="+mj-lt"/>
                <a:cs typeface="+mj-lt"/>
              </a:rPr>
              <a:t>Osaka Gas has adopted a low-risk, relationship-led energy services model </a:t>
            </a:r>
            <a:endParaRPr lang="en-US" sz="1200">
              <a:ea typeface="+mj-lt"/>
              <a:cs typeface="+mj-lt"/>
            </a:endParaRPr>
          </a:p>
        </p:txBody>
      </p:sp>
      <p:sp>
        <p:nvSpPr>
          <p:cNvPr id="20" name="TextBox 19">
            <a:extLst>
              <a:ext uri="{FF2B5EF4-FFF2-40B4-BE49-F238E27FC236}">
                <a16:creationId xmlns:a16="http://schemas.microsoft.com/office/drawing/2014/main" id="{C75E115B-E580-8894-A4AF-CA463E88EC3B}"/>
              </a:ext>
            </a:extLst>
          </p:cNvPr>
          <p:cNvSpPr txBox="1"/>
          <p:nvPr/>
        </p:nvSpPr>
        <p:spPr>
          <a:xfrm>
            <a:off x="340272" y="6095476"/>
            <a:ext cx="11516765" cy="553998"/>
          </a:xfrm>
          <a:prstGeom prst="rect">
            <a:avLst/>
          </a:prstGeom>
          <a:noFill/>
        </p:spPr>
        <p:txBody>
          <a:bodyPr wrap="square" lIns="91440" tIns="45720" rIns="91440" bIns="45720" anchor="t">
            <a:spAutoFit/>
          </a:bodyPr>
          <a:lstStyle/>
          <a:p>
            <a:r>
              <a:rPr lang="en-GB" sz="1000">
                <a:ea typeface="Meiryo UI"/>
                <a:cs typeface="Times New Roman"/>
              </a:rPr>
              <a:t>Notes: </a:t>
            </a:r>
            <a:r>
              <a:rPr lang="en-US" sz="1000">
                <a:sym typeface="Wingdings"/>
              </a:rPr>
              <a:t>Joint Crediting Mechanism (JCM): Bilateral cooperation framework where Japan provides developing countries with leading low-carbon and decarbonization technologies to lower greenhouse gas emissions that can be evaluated quantitatively </a:t>
            </a:r>
          </a:p>
          <a:p>
            <a:r>
              <a:rPr lang="en-GB" sz="1000">
                <a:ea typeface="Meiryo UI"/>
                <a:cs typeface="Times New Roman"/>
              </a:rPr>
              <a:t>S</a:t>
            </a:r>
            <a:r>
              <a:rPr kumimoji="1" lang="en-GB" sz="1000" b="0" i="0" u="none" strike="noStrike" kern="1200">
                <a:effectLst/>
                <a:ea typeface="Meiryo UI"/>
                <a:cs typeface="Times New Roman"/>
              </a:rPr>
              <a:t>ource: Sojitz c</a:t>
            </a:r>
            <a:r>
              <a:rPr lang="en-GB" sz="1000">
                <a:ea typeface="Meiryo UI"/>
                <a:cs typeface="Times New Roman"/>
              </a:rPr>
              <a:t>ompany website, Vietnam Times</a:t>
            </a:r>
            <a:endParaRPr lang="en-MY" sz="1000">
              <a:ea typeface="Yu mincho"/>
              <a:cs typeface="Times New Roman"/>
            </a:endParaRPr>
          </a:p>
        </p:txBody>
      </p:sp>
      <p:graphicFrame>
        <p:nvGraphicFramePr>
          <p:cNvPr id="13" name="Table 12">
            <a:extLst>
              <a:ext uri="{FF2B5EF4-FFF2-40B4-BE49-F238E27FC236}">
                <a16:creationId xmlns:a16="http://schemas.microsoft.com/office/drawing/2014/main" id="{B43E1537-A52A-A939-3803-9037484662FB}"/>
              </a:ext>
            </a:extLst>
          </p:cNvPr>
          <p:cNvGraphicFramePr>
            <a:graphicFrameLocks noGrp="1"/>
          </p:cNvGraphicFramePr>
          <p:nvPr>
            <p:extLst>
              <p:ext uri="{D42A27DB-BD31-4B8C-83A1-F6EECF244321}">
                <p14:modId xmlns:p14="http://schemas.microsoft.com/office/powerpoint/2010/main" val="2886482649"/>
              </p:ext>
            </p:extLst>
          </p:nvPr>
        </p:nvGraphicFramePr>
        <p:xfrm>
          <a:off x="335280" y="1341437"/>
          <a:ext cx="11516765" cy="4751388"/>
        </p:xfrm>
        <a:graphic>
          <a:graphicData uri="http://schemas.openxmlformats.org/drawingml/2006/table">
            <a:tbl>
              <a:tblPr/>
              <a:tblGrid>
                <a:gridCol w="964131">
                  <a:extLst>
                    <a:ext uri="{9D8B030D-6E8A-4147-A177-3AD203B41FA5}">
                      <a16:colId xmlns:a16="http://schemas.microsoft.com/office/drawing/2014/main" val="3702341498"/>
                    </a:ext>
                  </a:extLst>
                </a:gridCol>
                <a:gridCol w="2638158">
                  <a:extLst>
                    <a:ext uri="{9D8B030D-6E8A-4147-A177-3AD203B41FA5}">
                      <a16:colId xmlns:a16="http://schemas.microsoft.com/office/drawing/2014/main" val="4212092130"/>
                    </a:ext>
                  </a:extLst>
                </a:gridCol>
                <a:gridCol w="2638159">
                  <a:extLst>
                    <a:ext uri="{9D8B030D-6E8A-4147-A177-3AD203B41FA5}">
                      <a16:colId xmlns:a16="http://schemas.microsoft.com/office/drawing/2014/main" val="3174331982"/>
                    </a:ext>
                  </a:extLst>
                </a:gridCol>
                <a:gridCol w="2638159">
                  <a:extLst>
                    <a:ext uri="{9D8B030D-6E8A-4147-A177-3AD203B41FA5}">
                      <a16:colId xmlns:a16="http://schemas.microsoft.com/office/drawing/2014/main" val="851009789"/>
                    </a:ext>
                  </a:extLst>
                </a:gridCol>
                <a:gridCol w="2638158">
                  <a:extLst>
                    <a:ext uri="{9D8B030D-6E8A-4147-A177-3AD203B41FA5}">
                      <a16:colId xmlns:a16="http://schemas.microsoft.com/office/drawing/2014/main" val="1481112521"/>
                    </a:ext>
                  </a:extLst>
                </a:gridCol>
              </a:tblGrid>
              <a:tr h="480763">
                <a:tc>
                  <a:txBody>
                    <a:bodyPr/>
                    <a:lstStyle/>
                    <a:p>
                      <a:pPr lvl="0" algn="ctr">
                        <a:lnSpc>
                          <a:spcPct val="100000"/>
                        </a:lnSpc>
                        <a:spcBef>
                          <a:spcPts val="0"/>
                        </a:spcBef>
                        <a:spcAft>
                          <a:spcPts val="0"/>
                        </a:spcAft>
                        <a:buNone/>
                      </a:pPr>
                      <a:r>
                        <a:rPr lang="en-US" sz="1400">
                          <a:solidFill>
                            <a:schemeClr val="bg1"/>
                          </a:solidFill>
                          <a:latin typeface="+mj-lt"/>
                        </a:rPr>
                        <a:t>Business Overview</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0">
                      <a:noFill/>
                    </a:lnTlToBr>
                    <a:lnBlToTr w="0">
                      <a:noFill/>
                    </a:lnBlToTr>
                    <a:solidFill>
                      <a:schemeClr val="accent3"/>
                    </a:solidFill>
                  </a:tcPr>
                </a:tc>
                <a:tc gridSpan="4">
                  <a:txBody>
                    <a:bodyPr/>
                    <a:lstStyle/>
                    <a:p>
                      <a:pPr marL="219075" marR="0" lvl="0" indent="-219075"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Competitor: </a:t>
                      </a:r>
                      <a:r>
                        <a:rPr lang="en-US" sz="1400">
                          <a:solidFill>
                            <a:prstClr val="black"/>
                          </a:solidFill>
                          <a:sym typeface="Wingdings"/>
                        </a:rPr>
                        <a:t>SOL </a:t>
                      </a:r>
                      <a:r>
                        <a:rPr kumimoji="1" lang="en-US" sz="1400" b="0" i="0" u="none" strike="noStrike" kern="1200" cap="none" spc="0" normalizeH="0" baseline="0">
                          <a:ln>
                            <a:noFill/>
                          </a:ln>
                          <a:solidFill>
                            <a:prstClr val="black"/>
                          </a:solidFill>
                          <a:effectLst/>
                          <a:uLnTx/>
                          <a:uFillTx/>
                          <a:latin typeface="+mn-lt"/>
                          <a:ea typeface="+mn-ea"/>
                          <a:cs typeface="+mn-cs"/>
                          <a:sym typeface="Wingdings"/>
                        </a:rPr>
                        <a:t>Energy Company </a:t>
                      </a:r>
                      <a:r>
                        <a:rPr kumimoji="1" lang="en-US" altLang="ja-JP" sz="1400" b="0" i="0" u="none" strike="noStrike" kern="1200" cap="none" spc="0" normalizeH="0" baseline="0" noProof="0">
                          <a:ln>
                            <a:noFill/>
                          </a:ln>
                          <a:solidFill>
                            <a:prstClr val="black"/>
                          </a:solidFill>
                          <a:effectLst/>
                          <a:uLnTx/>
                          <a:uFillTx/>
                          <a:latin typeface="+mn-lt"/>
                          <a:ea typeface="+mn-ea"/>
                          <a:cs typeface="+mn-cs"/>
                        </a:rPr>
                        <a:t>– R</a:t>
                      </a:r>
                      <a:r>
                        <a:rPr kumimoji="1" lang="en-US" sz="1400" b="0" i="0" u="none" strike="noStrike" kern="1200" cap="none" spc="0" normalizeH="0" baseline="0" err="1">
                          <a:ln>
                            <a:noFill/>
                          </a:ln>
                          <a:solidFill>
                            <a:prstClr val="black"/>
                          </a:solidFill>
                          <a:effectLst/>
                          <a:uLnTx/>
                          <a:uFillTx/>
                          <a:latin typeface="+mn-lt"/>
                          <a:ea typeface="+mn-ea"/>
                          <a:cs typeface="+mn-cs"/>
                        </a:rPr>
                        <a:t>ooftop</a:t>
                      </a:r>
                      <a:r>
                        <a:rPr kumimoji="1" lang="en-US" sz="1400" b="0" i="0" u="none" strike="noStrike" kern="1200" cap="none" spc="0" normalizeH="0" baseline="0">
                          <a:ln>
                            <a:noFill/>
                          </a:ln>
                          <a:solidFill>
                            <a:prstClr val="black"/>
                          </a:solidFill>
                          <a:effectLst/>
                          <a:uLnTx/>
                          <a:uFillTx/>
                          <a:latin typeface="+mn-lt"/>
                          <a:ea typeface="+mn-ea"/>
                          <a:cs typeface="+mn-cs"/>
                        </a:rPr>
                        <a:t> solar power generation for commercial and industrial customers</a:t>
                      </a:r>
                      <a:endParaRPr kumimoji="1" lang="en-US" altLang="ja-JP" sz="1400" b="0" i="0" u="none" strike="noStrike" kern="1200" cap="none" spc="0" normalizeH="0" baseline="0" noProof="0">
                        <a:ln>
                          <a:noFill/>
                        </a:ln>
                        <a:solidFill>
                          <a:prstClr val="black"/>
                        </a:solidFill>
                        <a:effectLst/>
                        <a:uLnTx/>
                        <a:uFillTx/>
                        <a:latin typeface="+mn-lt"/>
                        <a:ea typeface="+mn-ea"/>
                        <a:cs typeface="+mn-cs"/>
                      </a:endParaRPr>
                    </a:p>
                    <a:p>
                      <a:pPr marL="219075" marR="0" lvl="0" indent="-219075"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Customer: Long Duc Industrial Park (Sojitz-operated) tenant companies</a:t>
                      </a:r>
                    </a:p>
                  </a:txBody>
                  <a:tcPr marL="36576" marR="36576" marT="0" marB="0" anchor="ctr">
                    <a:lnL w="38100"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239266436"/>
                  </a:ext>
                </a:extLst>
              </a:tr>
              <a:tr h="4807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400" kern="1200">
                          <a:solidFill>
                            <a:schemeClr val="bg1"/>
                          </a:solidFill>
                          <a:effectLst/>
                          <a:latin typeface="+mj-lt"/>
                          <a:ea typeface="+mn-ea"/>
                          <a:cs typeface="+mn-cs"/>
                        </a:rPr>
                        <a:t>Context</a:t>
                      </a: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3"/>
                    </a:solidFill>
                  </a:tcPr>
                </a:tc>
                <a:tc gridSpan="4">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SOL Energy to begin rooftop solar power generation in Vietnam, aligning with national decarbonization goals and leveraging financial support through Japan’s JCM Model Projects to deploy &gt;10 MW of solar capacity in Long Duc Industrial Park</a:t>
                      </a:r>
                    </a:p>
                  </a:txBody>
                  <a:tcPr marL="36576" marR="36576" marT="0" marB="0" anchor="ctr">
                    <a:lnL w="38099"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475463921"/>
                  </a:ext>
                </a:extLst>
              </a:tr>
              <a:tr h="480763">
                <a:tc>
                  <a:txBody>
                    <a:bodyPr/>
                    <a:lstStyle/>
                    <a:p>
                      <a:pPr marL="0" marR="0" lvl="0" indent="0" algn="ctr" rtl="0" eaLnBrk="1" fontAlgn="auto" latinLnBrk="0" hangingPunct="1">
                        <a:lnSpc>
                          <a:spcPct val="100000"/>
                        </a:lnSpc>
                        <a:spcBef>
                          <a:spcPts val="0"/>
                        </a:spcBef>
                        <a:spcAft>
                          <a:spcPts val="0"/>
                        </a:spcAft>
                        <a:buClrTx/>
                        <a:buSzTx/>
                        <a:buFontTx/>
                        <a:buNone/>
                      </a:pPr>
                      <a:r>
                        <a:rPr kumimoji="1" lang="en-US" altLang="ja-JP" sz="1400" kern="1200">
                          <a:solidFill>
                            <a:schemeClr val="bg1"/>
                          </a:solidFill>
                          <a:effectLst/>
                          <a:latin typeface="+mj-lt"/>
                          <a:ea typeface="+mn-ea"/>
                          <a:cs typeface="+mn-cs"/>
                        </a:rPr>
                        <a:t>Objective</a:t>
                      </a: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099"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3"/>
                    </a:solidFill>
                  </a:tcPr>
                </a:tc>
                <a:tc gridSpan="4">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To establish a rooftop solar business that supplies long-term renewable electricity to industrial users, reduces CO₂ emissions at the industrial park, and supports broader renewable energy adoption and decarbonization in Vietnam</a:t>
                      </a:r>
                    </a:p>
                  </a:txBody>
                  <a:tcPr marL="36576" marR="36576" marT="0" marB="0" anchor="ctr">
                    <a:lnL w="38099"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281570303"/>
                  </a:ext>
                </a:extLst>
              </a:tr>
              <a:tr h="572833">
                <a:tc rowSpan="2">
                  <a:txBody>
                    <a:bodyPr/>
                    <a:lstStyle/>
                    <a:p>
                      <a:pPr marL="0" lvl="0" indent="0" algn="ctr">
                        <a:lnSpc>
                          <a:spcPct val="100000"/>
                        </a:lnSpc>
                        <a:spcBef>
                          <a:spcPts val="0"/>
                        </a:spcBef>
                        <a:spcAft>
                          <a:spcPts val="0"/>
                        </a:spcAft>
                        <a:buNone/>
                      </a:pPr>
                      <a:r>
                        <a:rPr kumimoji="1" lang="en-US" altLang="ja-JP" sz="1400" kern="1200">
                          <a:solidFill>
                            <a:schemeClr val="bg1"/>
                          </a:solidFill>
                          <a:effectLst/>
                          <a:latin typeface="+mj-lt"/>
                          <a:ea typeface="+mn-ea"/>
                          <a:cs typeface="+mn-cs"/>
                        </a:rPr>
                        <a:t>Scope</a:t>
                      </a: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099"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3"/>
                    </a:solidFill>
                  </a:tcPr>
                </a:tc>
                <a:tc>
                  <a:txBody>
                    <a:bodyPr/>
                    <a:lstStyle/>
                    <a:p>
                      <a:pPr marL="219075" indent="-219075">
                        <a:buSzPct val="100000"/>
                        <a:buFont typeface="Wingdings"/>
                        <a:buChar char="n"/>
                        <a:defRPr/>
                      </a:pPr>
                      <a:endParaRPr kumimoji="1" lang="ja-JP" sz="1400" b="0" i="0" u="none" strike="noStrike" kern="1200" noProof="0">
                        <a:solidFill>
                          <a:schemeClr val="tx1"/>
                        </a:solidFill>
                        <a:effectLst/>
                        <a:latin typeface="+mj-lt"/>
                        <a:ea typeface="+mj-ea"/>
                        <a:cs typeface="+mn-cs"/>
                      </a:endParaRPr>
                    </a:p>
                  </a:txBody>
                  <a:tcPr marL="36000" marR="36000" marT="36000">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38100" cap="flat" cmpd="sng" algn="ctr">
                      <a:noFill/>
                      <a:prstDash val="solid"/>
                      <a:round/>
                      <a:headEnd type="none" w="med" len="med"/>
                      <a:tailEnd type="none" w="med" len="med"/>
                    </a:lnB>
                    <a:lnTlToBr w="0">
                      <a:noFill/>
                    </a:lnTlToBr>
                    <a:lnBlToTr w="0">
                      <a:noFill/>
                    </a:lnBlToTr>
                    <a:noFill/>
                  </a:tcPr>
                </a:tc>
                <a:tc>
                  <a:txBody>
                    <a:bodyPr/>
                    <a:lstStyle/>
                    <a:p>
                      <a:pPr marL="219075" indent="-219075">
                        <a:buSzPct val="100000"/>
                        <a:buFont typeface="Wingdings"/>
                        <a:buChar char="n"/>
                        <a:defRPr/>
                      </a:pPr>
                      <a:endParaRPr kumimoji="1" lang="en-US" altLang="ja-JP" sz="1400" b="0" i="0" u="none" strike="noStrike" kern="1200" noProof="0">
                        <a:solidFill>
                          <a:schemeClr val="tx1"/>
                        </a:solidFill>
                        <a:effectLst/>
                        <a:latin typeface="+mj-lt"/>
                        <a:ea typeface="+mj-ea"/>
                        <a:cs typeface="+mn-cs"/>
                      </a:endParaRPr>
                    </a:p>
                  </a:txBody>
                  <a:tcPr marL="36000" marR="36000" marT="36000">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38100" cap="flat" cmpd="sng" algn="ctr">
                      <a:noFill/>
                      <a:prstDash val="solid"/>
                      <a:round/>
                      <a:headEnd type="none" w="med" len="med"/>
                      <a:tailEnd type="none" w="med" len="med"/>
                    </a:lnB>
                    <a:lnTlToBr w="0">
                      <a:noFill/>
                    </a:lnTlToBr>
                    <a:lnBlToTr w="0">
                      <a:noFill/>
                    </a:lnBlToTr>
                    <a:noFill/>
                  </a:tcPr>
                </a:tc>
                <a:tc>
                  <a:txBody>
                    <a:bodyPr/>
                    <a:lstStyle/>
                    <a:p>
                      <a:pPr marL="219075" indent="-219075">
                        <a:buSzPct val="100000"/>
                        <a:buFont typeface="Wingdings"/>
                        <a:buChar char="n"/>
                        <a:defRPr/>
                      </a:pPr>
                      <a:endParaRPr kumimoji="1" lang="ja-JP" sz="1400" b="0" i="0" u="none" strike="noStrike" kern="1200" noProof="0">
                        <a:solidFill>
                          <a:schemeClr val="tx1"/>
                        </a:solidFill>
                        <a:effectLst/>
                        <a:latin typeface="+mj-lt"/>
                        <a:ea typeface="+mj-ea"/>
                        <a:cs typeface="+mn-cs"/>
                      </a:endParaRPr>
                    </a:p>
                  </a:txBody>
                  <a:tcPr marL="36000" marR="36000" marT="36000">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38100" cap="flat" cmpd="sng" algn="ctr">
                      <a:noFill/>
                      <a:prstDash val="solid"/>
                      <a:round/>
                      <a:headEnd type="none" w="med" len="med"/>
                      <a:tailEnd type="none" w="med" len="med"/>
                    </a:lnB>
                    <a:lnTlToBr w="0">
                      <a:noFill/>
                    </a:lnTlToBr>
                    <a:lnBlToTr w="0">
                      <a:noFill/>
                    </a:lnBlToTr>
                    <a:noFill/>
                  </a:tcPr>
                </a:tc>
                <a:tc>
                  <a:txBody>
                    <a:bodyPr/>
                    <a:lstStyle/>
                    <a:p>
                      <a:pPr marL="219075" indent="-219075">
                        <a:buSzPct val="100000"/>
                        <a:buFont typeface="Wingdings"/>
                        <a:buChar char="n"/>
                        <a:defRPr/>
                      </a:pPr>
                      <a:endParaRPr lang="en-US" sz="1400" b="0">
                        <a:solidFill>
                          <a:schemeClr val="tx1"/>
                        </a:solidFill>
                        <a:latin typeface="+mj-lt"/>
                        <a:ea typeface="+mn-lt"/>
                        <a:cs typeface="+mn-lt"/>
                      </a:endParaRPr>
                    </a:p>
                    <a:p>
                      <a:pPr marL="219075" indent="-219075">
                        <a:buSzPct val="100000"/>
                        <a:buFont typeface="Wingdings"/>
                        <a:buChar char="n"/>
                        <a:defRPr/>
                      </a:pPr>
                      <a:endParaRPr lang="en-US" sz="1400" b="0">
                        <a:solidFill>
                          <a:schemeClr val="tx1"/>
                        </a:solidFill>
                        <a:latin typeface="+mj-lt"/>
                        <a:ea typeface="+mn-lt"/>
                        <a:cs typeface="+mn-lt"/>
                      </a:endParaRPr>
                    </a:p>
                  </a:txBody>
                  <a:tcPr marL="36000" marR="36000" marT="36000">
                    <a:lnL w="38099"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38100" cap="flat" cmpd="sng" algn="ctr">
                      <a:noFill/>
                      <a:prstDash val="solid"/>
                      <a:round/>
                      <a:headEnd type="none" w="med" len="med"/>
                      <a:tailEnd type="none" w="med" len="med"/>
                    </a:lnB>
                    <a:lnTlToBr w="0">
                      <a:noFill/>
                    </a:lnTlToBr>
                    <a:lnBlToTr w="0">
                      <a:noFill/>
                    </a:lnBlToTr>
                    <a:noFill/>
                  </a:tcPr>
                </a:tc>
                <a:extLst>
                  <a:ext uri="{0D108BD9-81ED-4DB2-BD59-A6C34878D82A}">
                    <a16:rowId xmlns:a16="http://schemas.microsoft.com/office/drawing/2014/main" val="3438198545"/>
                  </a:ext>
                </a:extLst>
              </a:tr>
              <a:tr h="1774740">
                <a:tc vMerge="1">
                  <a:txBody>
                    <a:bodyPr/>
                    <a:lstStyle/>
                    <a:p>
                      <a:endParaRP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099"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3"/>
                    </a:solidFill>
                  </a:tcPr>
                </a:tc>
                <a:tc gridSpan="2">
                  <a:txBody>
                    <a:bodyPr/>
                    <a:lstStyle/>
                    <a:p>
                      <a:pPr marL="219075" indent="-219075">
                        <a:buSzPct val="100000"/>
                        <a:buFont typeface="Wingdings"/>
                        <a:buChar char="n"/>
                        <a:defRPr/>
                      </a:pPr>
                      <a:r>
                        <a:rPr kumimoji="1" lang="en-US" altLang="ja-JP" sz="1400" b="0" i="0" u="none" strike="noStrike" kern="1200" noProof="0">
                          <a:solidFill>
                            <a:schemeClr val="tx1"/>
                          </a:solidFill>
                          <a:effectLst/>
                          <a:latin typeface="+mn-lt"/>
                          <a:ea typeface="+mn-ea"/>
                          <a:cs typeface="+mn-cs"/>
                        </a:rPr>
                        <a:t>Design and install rooftop solar systems on customers’ buildings (&gt;10MW) at the Sojitz-operated Long Duc Industrial Park</a:t>
                      </a:r>
                    </a:p>
                    <a:p>
                      <a:pPr marL="219075" marR="0" lvl="0" indent="-219075"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altLang="ja-JP" sz="1400" b="0" i="0" u="none" strike="noStrike" kern="1200" noProof="0">
                          <a:solidFill>
                            <a:schemeClr val="tx1"/>
                          </a:solidFill>
                          <a:effectLst/>
                          <a:latin typeface="+mn-lt"/>
                          <a:ea typeface="+mn-ea"/>
                          <a:cs typeface="+mn-cs"/>
                        </a:rPr>
                        <a:t>Invest in, own, and operate the solar generation assets (enable customers to access clean energy without upfront capital investment)</a:t>
                      </a:r>
                    </a:p>
                    <a:p>
                      <a:pPr marL="219075" indent="-219075">
                        <a:buSzPct val="100000"/>
                        <a:buFont typeface="Wingdings"/>
                        <a:buChar char="n"/>
                        <a:defRPr/>
                      </a:pPr>
                      <a:r>
                        <a:rPr kumimoji="1" lang="en-US" altLang="ja-JP" sz="1400" b="0" i="0" u="none" strike="noStrike" kern="1200" noProof="0">
                          <a:solidFill>
                            <a:schemeClr val="tx1"/>
                          </a:solidFill>
                          <a:effectLst/>
                          <a:latin typeface="+mn-lt"/>
                          <a:ea typeface="+mn-ea"/>
                          <a:cs typeface="+mn-cs"/>
                        </a:rPr>
                        <a:t>Ensure system performance, safety, and ongoing maintenance</a:t>
                      </a:r>
                      <a:endParaRPr kumimoji="1" lang="ja-JP" altLang="en-US" sz="1400" b="0" i="0" u="none" strike="noStrike" kern="1200" noProof="0">
                        <a:solidFill>
                          <a:schemeClr val="tx1"/>
                        </a:solidFill>
                        <a:effectLst/>
                        <a:latin typeface="+mn-lt"/>
                        <a:ea typeface="+mn-ea"/>
                        <a:cs typeface="+mn-cs"/>
                      </a:endParaRPr>
                    </a:p>
                  </a:txBody>
                  <a:tcPr marL="36000" marR="36000" marT="36000">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hMerge="1">
                  <a:txBody>
                    <a:bodyPr/>
                    <a:lstStyle/>
                    <a:p>
                      <a:pPr marL="219075" indent="-219075">
                        <a:buSzPct val="100000"/>
                        <a:buFont typeface="Wingdings"/>
                        <a:buChar char="n"/>
                        <a:defRPr/>
                      </a:pPr>
                      <a:endParaRPr kumimoji="1" lang="en-US" altLang="ja-JP" sz="1400" b="0" i="0" u="none" strike="noStrike" kern="1200" noProof="0">
                        <a:solidFill>
                          <a:schemeClr val="tx1"/>
                        </a:solidFill>
                        <a:effectLst/>
                        <a:latin typeface="+mj-lt"/>
                        <a:ea typeface="+mj-ea"/>
                        <a:cs typeface="+mn-cs"/>
                      </a:endParaRPr>
                    </a:p>
                  </a:txBody>
                  <a:tcPr marL="36000" marR="36000" marT="36000">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gridSpan="2">
                  <a:txBody>
                    <a:bodyPr/>
                    <a:lstStyle/>
                    <a:p>
                      <a:pPr marL="219075" indent="-219075">
                        <a:buSzPct val="100000"/>
                        <a:buFont typeface="Wingdings"/>
                        <a:buChar char="n"/>
                        <a:defRPr/>
                      </a:pPr>
                      <a:r>
                        <a:rPr kumimoji="1" lang="en-US" altLang="ja-JP" sz="1400" b="0" i="0" u="none" strike="noStrike" kern="1200" noProof="0">
                          <a:solidFill>
                            <a:schemeClr val="tx1"/>
                          </a:solidFill>
                          <a:effectLst/>
                          <a:latin typeface="+mn-lt"/>
                          <a:ea typeface="+mn-ea"/>
                          <a:cs typeface="+mn-cs"/>
                        </a:rPr>
                        <a:t>Supply renewable electricity to industrial customers under long-term PPA (Power Purchase Agreement) contracts</a:t>
                      </a:r>
                    </a:p>
                    <a:p>
                      <a:pPr marL="219075" indent="-219075">
                        <a:buSzPct val="100000"/>
                        <a:buFont typeface="Wingdings"/>
                        <a:buChar char="n"/>
                        <a:defRPr/>
                      </a:pPr>
                      <a:r>
                        <a:rPr kumimoji="1" lang="en-US" altLang="ja-JP" sz="1400" b="0" i="0" u="none" strike="noStrike" kern="1200" noProof="0">
                          <a:solidFill>
                            <a:schemeClr val="tx1"/>
                          </a:solidFill>
                          <a:effectLst/>
                          <a:latin typeface="+mn-lt"/>
                          <a:ea typeface="+mn-ea"/>
                          <a:cs typeface="+mn-cs"/>
                        </a:rPr>
                        <a:t>Customers make electricity payments to SOL Energy</a:t>
                      </a:r>
                    </a:p>
                    <a:p>
                      <a:pPr marL="219075" indent="-219075">
                        <a:buSzPct val="100000"/>
                        <a:buFont typeface="Wingdings"/>
                        <a:buChar char="n"/>
                        <a:defRPr/>
                      </a:pPr>
                      <a:r>
                        <a:rPr kumimoji="1" lang="en-US" altLang="ja-JP" sz="1400" b="0" i="0" u="none" strike="noStrike" kern="1200" noProof="0">
                          <a:solidFill>
                            <a:schemeClr val="tx1"/>
                          </a:solidFill>
                          <a:effectLst/>
                          <a:latin typeface="+mn-lt"/>
                          <a:ea typeface="+mn-ea"/>
                          <a:cs typeface="+mn-cs"/>
                        </a:rPr>
                        <a:t>Support emissions reduction and sustainability reporting, including alignment with JCM requirements</a:t>
                      </a:r>
                    </a:p>
                    <a:p>
                      <a:pPr marL="219075" indent="-219075">
                        <a:buSzPct val="100000"/>
                        <a:buFont typeface="Wingdings"/>
                        <a:buChar char="n"/>
                        <a:defRPr/>
                      </a:pPr>
                      <a:r>
                        <a:rPr kumimoji="1" lang="en-US" altLang="ja-JP" sz="1400" b="0" i="0" u="none" strike="noStrike" kern="1200" noProof="0">
                          <a:solidFill>
                            <a:schemeClr val="tx1"/>
                          </a:solidFill>
                          <a:effectLst/>
                          <a:latin typeface="+mn-lt"/>
                          <a:ea typeface="+mn-ea"/>
                          <a:cs typeface="+mn-cs"/>
                        </a:rPr>
                        <a:t>Supply surplus electricity to the industrial park’s operating companies</a:t>
                      </a:r>
                    </a:p>
                  </a:txBody>
                  <a:tcPr marL="36000" marR="36000" marT="36000">
                    <a:lnL w="38099" cap="flat" cmpd="sng" algn="ctr">
                      <a:solidFill>
                        <a:schemeClr val="bg1"/>
                      </a:solidFill>
                      <a:prstDash val="solid"/>
                      <a:round/>
                      <a:headEnd type="none" w="med" len="med"/>
                      <a:tailEnd type="none" w="med" len="med"/>
                    </a:lnL>
                    <a:lnR w="38099">
                      <a:solidFill>
                        <a:schemeClr val="bg1"/>
                      </a:solidFill>
                    </a:lnR>
                    <a:lnT w="38100" cap="flat" cmpd="sng" algn="ctr">
                      <a:no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hMerge="1">
                  <a:txBody>
                    <a:bodyPr/>
                    <a:lstStyle/>
                    <a:p>
                      <a:pPr marL="219075" indent="-219075">
                        <a:buSzPct val="100000"/>
                        <a:buFont typeface="Wingdings"/>
                        <a:buChar char="n"/>
                        <a:defRPr/>
                      </a:pPr>
                      <a:endParaRPr lang="en-US" sz="1400" b="0">
                        <a:solidFill>
                          <a:schemeClr val="tx1"/>
                        </a:solidFill>
                        <a:latin typeface="+mj-lt"/>
                        <a:ea typeface="+mn-lt"/>
                        <a:cs typeface="+mn-lt"/>
                      </a:endParaRPr>
                    </a:p>
                  </a:txBody>
                  <a:tcPr marL="36000" marR="36000" marT="36000">
                    <a:lnL w="38099" cap="flat" cmpd="sng" algn="ctr">
                      <a:solidFill>
                        <a:schemeClr val="bg1"/>
                      </a:solidFill>
                      <a:prstDash val="solid"/>
                      <a:round/>
                      <a:headEnd type="none" w="med" len="med"/>
                      <a:tailEnd type="none" w="med" len="med"/>
                    </a:lnL>
                    <a:lnR w="38099">
                      <a:solidFill>
                        <a:schemeClr val="bg1"/>
                      </a:solidFill>
                    </a:lnR>
                    <a:lnT w="38100" cap="flat" cmpd="sng" algn="ctr">
                      <a:no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extLst>
                  <a:ext uri="{0D108BD9-81ED-4DB2-BD59-A6C34878D82A}">
                    <a16:rowId xmlns:a16="http://schemas.microsoft.com/office/drawing/2014/main" val="476642664"/>
                  </a:ext>
                </a:extLst>
              </a:tr>
              <a:tr h="961526">
                <a:tc>
                  <a:txBody>
                    <a:bodyPr/>
                    <a:lstStyle/>
                    <a:p>
                      <a:pPr marL="0" lvl="0" indent="0" algn="ctr">
                        <a:lnSpc>
                          <a:spcPct val="100000"/>
                        </a:lnSpc>
                        <a:spcBef>
                          <a:spcPts val="0"/>
                        </a:spcBef>
                        <a:spcAft>
                          <a:spcPts val="0"/>
                        </a:spcAft>
                        <a:buNone/>
                      </a:pPr>
                      <a:r>
                        <a:rPr kumimoji="1" lang="en-US" altLang="ja-JP" sz="1400" kern="1200">
                          <a:solidFill>
                            <a:schemeClr val="bg1"/>
                          </a:solidFill>
                          <a:effectLst/>
                          <a:latin typeface="+mj-lt"/>
                          <a:ea typeface="+mn-ea"/>
                          <a:cs typeface="+mn-cs"/>
                        </a:rPr>
                        <a:t>Outcome</a:t>
                      </a: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099"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3"/>
                    </a:solidFill>
                  </a:tcPr>
                </a:tc>
                <a:tc gridSpan="4">
                  <a:txBody>
                    <a:bodyPr/>
                    <a:lstStyle/>
                    <a:p>
                      <a:r>
                        <a:rPr lang="en-US" sz="1400"/>
                        <a:t>SOL Energy began operations of a rooftop solar generation business in Vietnam, enabling industrial and commercial customers to access renewable energy. The initiative is expected to reduce CO₂ emissions by ~5,800 tons annually. </a:t>
                      </a:r>
                      <a:r>
                        <a:rPr lang="en-US" altLang="ja-JP" sz="1400"/>
                        <a:t>The company plans to expand its solar business to other areas including another Sojitz-operated </a:t>
                      </a:r>
                      <a:r>
                        <a:rPr lang="en-US" altLang="ja-JP" sz="1400" err="1"/>
                        <a:t>Loteco</a:t>
                      </a:r>
                      <a:r>
                        <a:rPr lang="en-US" altLang="ja-JP" sz="1400"/>
                        <a:t> Industrial Park, with the aim to install solar power facilities capable of producing 50,000 kW of electricity by 2030.</a:t>
                      </a:r>
                    </a:p>
                  </a:txBody>
                  <a:tcPr marL="36576" marR="36576" marT="0" marB="0" anchor="ctr">
                    <a:lnL w="38099"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225922824"/>
                  </a:ext>
                </a:extLst>
              </a:tr>
            </a:tbl>
          </a:graphicData>
        </a:graphic>
      </p:graphicFrame>
      <p:sp>
        <p:nvSpPr>
          <p:cNvPr id="3" name="AutoShape 22">
            <a:extLst>
              <a:ext uri="{FF2B5EF4-FFF2-40B4-BE49-F238E27FC236}">
                <a16:creationId xmlns:a16="http://schemas.microsoft.com/office/drawing/2014/main" id="{603E7F2E-A4B4-8914-56C6-34FA3B9AEC71}"/>
              </a:ext>
            </a:extLst>
          </p:cNvPr>
          <p:cNvSpPr>
            <a:spLocks noChangeArrowheads="1"/>
          </p:cNvSpPr>
          <p:nvPr/>
        </p:nvSpPr>
        <p:spPr bwMode="auto">
          <a:xfrm>
            <a:off x="6532475" y="2837362"/>
            <a:ext cx="5292000" cy="481979"/>
          </a:xfrm>
          <a:prstGeom prst="homePlate">
            <a:avLst>
              <a:gd name="adj" fmla="val 24229"/>
            </a:avLst>
          </a:prstGeom>
          <a:solidFill>
            <a:schemeClr val="accent1">
              <a:lumMod val="75000"/>
            </a:schemeClr>
          </a:solidFill>
          <a:ln w="38100">
            <a:solidFill>
              <a:schemeClr val="bg1"/>
            </a:solidFill>
            <a:miter lim="800000"/>
            <a:headEnd/>
            <a:tailEnd/>
          </a:ln>
          <a:effectLst/>
        </p:spPr>
        <p:txBody>
          <a:bodyPr lIns="36000" tIns="0" rIns="36000" bIns="0" anchor="ctr"/>
          <a:lstStyle/>
          <a:p>
            <a:pPr marL="91440" lvl="1"/>
            <a:r>
              <a:rPr lang="en-US" altLang="ja-JP" sz="1400">
                <a:solidFill>
                  <a:schemeClr val="bg1"/>
                </a:solidFill>
                <a:ea typeface="+mn-lt"/>
                <a:cs typeface="+mn-lt"/>
              </a:rPr>
              <a:t>Long-term Power Supply to Customers</a:t>
            </a:r>
            <a:endParaRPr lang="en-US" altLang="ja-JP">
              <a:solidFill>
                <a:schemeClr val="bg1"/>
              </a:solidFill>
            </a:endParaRPr>
          </a:p>
        </p:txBody>
      </p:sp>
      <p:sp>
        <p:nvSpPr>
          <p:cNvPr id="4" name="AutoShape 22">
            <a:extLst>
              <a:ext uri="{FF2B5EF4-FFF2-40B4-BE49-F238E27FC236}">
                <a16:creationId xmlns:a16="http://schemas.microsoft.com/office/drawing/2014/main" id="{B1145864-7DD5-13E6-6C68-73A4D2F28F04}"/>
              </a:ext>
            </a:extLst>
          </p:cNvPr>
          <p:cNvSpPr>
            <a:spLocks noChangeArrowheads="1"/>
          </p:cNvSpPr>
          <p:nvPr/>
        </p:nvSpPr>
        <p:spPr bwMode="auto">
          <a:xfrm>
            <a:off x="1347532" y="2837362"/>
            <a:ext cx="5292000" cy="481979"/>
          </a:xfrm>
          <a:prstGeom prst="homePlate">
            <a:avLst>
              <a:gd name="adj" fmla="val 24229"/>
            </a:avLst>
          </a:prstGeom>
          <a:solidFill>
            <a:schemeClr val="accent1">
              <a:lumMod val="75000"/>
            </a:schemeClr>
          </a:solidFill>
          <a:ln w="38100">
            <a:solidFill>
              <a:schemeClr val="bg1"/>
            </a:solidFill>
            <a:miter lim="800000"/>
            <a:headEnd/>
            <a:tailEnd/>
          </a:ln>
          <a:effectLst/>
        </p:spPr>
        <p:txBody>
          <a:bodyPr lIns="36000" tIns="0" rIns="36000" bIns="0" anchor="ctr"/>
          <a:lstStyle/>
          <a:p>
            <a:pPr marL="91440" lvl="1"/>
            <a:r>
              <a:rPr lang="en-US" altLang="ja-JP" sz="1400">
                <a:solidFill>
                  <a:schemeClr val="bg1"/>
                </a:solidFill>
                <a:ea typeface="+mn-lt"/>
                <a:cs typeface="+mn-lt"/>
              </a:rPr>
              <a:t>Solar System Deployment &amp; Ownership</a:t>
            </a:r>
            <a:endParaRPr lang="en-US" altLang="ja-JP" sz="1400">
              <a:solidFill>
                <a:schemeClr val="bg1"/>
              </a:solidFill>
            </a:endParaRPr>
          </a:p>
        </p:txBody>
      </p:sp>
    </p:spTree>
    <p:extLst>
      <p:ext uri="{BB962C8B-B14F-4D97-AF65-F5344CB8AC3E}">
        <p14:creationId xmlns:p14="http://schemas.microsoft.com/office/powerpoint/2010/main" val="26768323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EFCE58-9F01-59D4-2A5A-C577C22AF2B5}"/>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D3E5BD00-F84F-DE05-CEDF-BC75A187696A}"/>
              </a:ext>
            </a:extLst>
          </p:cNvPr>
          <p:cNvSpPr>
            <a:spLocks noGrp="1"/>
          </p:cNvSpPr>
          <p:nvPr>
            <p:ph type="title"/>
          </p:nvPr>
        </p:nvSpPr>
        <p:spPr/>
        <p:txBody>
          <a:bodyPr/>
          <a:lstStyle/>
          <a:p>
            <a:r>
              <a:rPr lang="en-US" sz="2000">
                <a:ea typeface="+mj-lt"/>
                <a:cs typeface="+mj-lt"/>
              </a:rPr>
              <a:t>3.2 </a:t>
            </a:r>
            <a:r>
              <a:rPr lang="ja-JP" altLang="en-US" sz="2000">
                <a:ea typeface="+mj-lt"/>
                <a:cs typeface="+mj-lt"/>
              </a:rPr>
              <a:t>ベトナムにおける屋根置き太陽光発電事業への参画について</a:t>
            </a:r>
            <a:br>
              <a:rPr lang="en-US" altLang="ja-JP" sz="2000">
                <a:ea typeface="+mj-lt"/>
                <a:cs typeface="+mj-lt"/>
              </a:rPr>
            </a:br>
            <a:r>
              <a:rPr lang="ja-JP" altLang="en-US" sz="2000">
                <a:ea typeface="+mj-lt"/>
                <a:cs typeface="+mj-lt"/>
              </a:rPr>
              <a:t>参考資料：</a:t>
            </a:r>
            <a:r>
              <a:rPr lang="en-US" altLang="ja-JP" sz="2000">
                <a:ea typeface="+mj-lt"/>
                <a:cs typeface="+mj-lt"/>
              </a:rPr>
              <a:t>2021</a:t>
            </a:r>
            <a:r>
              <a:rPr lang="ja-JP" altLang="en-US" sz="2000">
                <a:ea typeface="+mj-lt"/>
                <a:cs typeface="+mj-lt"/>
              </a:rPr>
              <a:t>年</a:t>
            </a:r>
            <a:r>
              <a:rPr lang="en-US" altLang="ja-JP" sz="2000">
                <a:ea typeface="+mj-lt"/>
                <a:cs typeface="+mj-lt"/>
              </a:rPr>
              <a:t>10</a:t>
            </a:r>
            <a:r>
              <a:rPr lang="ja-JP" altLang="en-US" sz="2000">
                <a:ea typeface="+mj-lt"/>
                <a:cs typeface="+mj-lt"/>
              </a:rPr>
              <a:t>月</a:t>
            </a:r>
            <a:r>
              <a:rPr lang="en-US" altLang="ja-JP" sz="2000">
                <a:ea typeface="+mj-lt"/>
                <a:cs typeface="+mj-lt"/>
              </a:rPr>
              <a:t>22</a:t>
            </a:r>
            <a:r>
              <a:rPr lang="ja-JP" altLang="en-US" sz="2000">
                <a:ea typeface="+mj-lt"/>
                <a:cs typeface="+mj-lt"/>
              </a:rPr>
              <a:t>日リリース</a:t>
            </a:r>
            <a:endParaRPr lang="en-US" sz="1200">
              <a:ea typeface="+mj-lt"/>
              <a:cs typeface="+mj-lt"/>
            </a:endParaRPr>
          </a:p>
        </p:txBody>
      </p:sp>
      <p:sp>
        <p:nvSpPr>
          <p:cNvPr id="20" name="TextBox 19">
            <a:extLst>
              <a:ext uri="{FF2B5EF4-FFF2-40B4-BE49-F238E27FC236}">
                <a16:creationId xmlns:a16="http://schemas.microsoft.com/office/drawing/2014/main" id="{C75E115B-E580-8894-A4AF-CA463E88EC3B}"/>
              </a:ext>
            </a:extLst>
          </p:cNvPr>
          <p:cNvSpPr txBox="1"/>
          <p:nvPr/>
        </p:nvSpPr>
        <p:spPr>
          <a:xfrm>
            <a:off x="340272" y="6095476"/>
            <a:ext cx="11516765" cy="246221"/>
          </a:xfrm>
          <a:prstGeom prst="rect">
            <a:avLst/>
          </a:prstGeom>
          <a:noFill/>
        </p:spPr>
        <p:txBody>
          <a:bodyPr wrap="square" lIns="91440" tIns="45720" rIns="91440" bIns="45720" anchor="t">
            <a:spAutoFit/>
          </a:bodyPr>
          <a:lstStyle/>
          <a:p>
            <a:r>
              <a:rPr lang="en-GB" sz="1000">
                <a:ea typeface="Meiryo UI"/>
                <a:cs typeface="Times New Roman"/>
              </a:rPr>
              <a:t>S</a:t>
            </a:r>
            <a:r>
              <a:rPr kumimoji="1" lang="en-GB" sz="1000" b="0" i="0" u="none" strike="noStrike" kern="1200">
                <a:effectLst/>
                <a:ea typeface="Meiryo UI"/>
                <a:cs typeface="Times New Roman"/>
              </a:rPr>
              <a:t>ource: Sojitz c</a:t>
            </a:r>
            <a:r>
              <a:rPr lang="en-GB" sz="1000">
                <a:ea typeface="Meiryo UI"/>
                <a:cs typeface="Times New Roman"/>
              </a:rPr>
              <a:t>ompany website</a:t>
            </a:r>
            <a:endParaRPr lang="en-MY" sz="1000">
              <a:ea typeface="Yu mincho"/>
              <a:cs typeface="Times New Roman"/>
            </a:endParaRPr>
          </a:p>
        </p:txBody>
      </p:sp>
      <p:sp>
        <p:nvSpPr>
          <p:cNvPr id="18" name="TextBox 17">
            <a:extLst>
              <a:ext uri="{FF2B5EF4-FFF2-40B4-BE49-F238E27FC236}">
                <a16:creationId xmlns:a16="http://schemas.microsoft.com/office/drawing/2014/main" id="{F8AE8850-B2EB-9683-FE21-432DE3606E5B}"/>
              </a:ext>
            </a:extLst>
          </p:cNvPr>
          <p:cNvSpPr txBox="1"/>
          <p:nvPr/>
        </p:nvSpPr>
        <p:spPr>
          <a:xfrm>
            <a:off x="6273800" y="1341438"/>
            <a:ext cx="5583238" cy="4893647"/>
          </a:xfrm>
          <a:prstGeom prst="rect">
            <a:avLst/>
          </a:prstGeom>
          <a:noFill/>
        </p:spPr>
        <p:txBody>
          <a:bodyPr wrap="square">
            <a:spAutoFit/>
          </a:bodyPr>
          <a:lstStyle/>
          <a:p>
            <a:r>
              <a:rPr lang="ja-JP" altLang="en-US" sz="1200"/>
              <a:t>双日株式会社（以下「双日」）および大阪ガス株式会社（以下「大阪ガス」）の共同出資会社である</a:t>
            </a:r>
            <a:r>
              <a:rPr lang="en-US" altLang="ja-JP" sz="1200"/>
              <a:t>Sojitz Osaka Gas Energy Company Ltd.</a:t>
            </a:r>
            <a:r>
              <a:rPr lang="ja-JP" altLang="en-US" sz="1200"/>
              <a:t>（以下「</a:t>
            </a:r>
            <a:r>
              <a:rPr lang="en-US" altLang="ja-JP" sz="1200"/>
              <a:t>SOGEC</a:t>
            </a:r>
            <a:r>
              <a:rPr lang="ja-JP" altLang="en-US" sz="1200"/>
              <a:t>」）と、株式会社Ｌｏｏｏｐ（以下「Ｌｏｏｏｐ」）は、</a:t>
            </a:r>
            <a:r>
              <a:rPr lang="en-US" altLang="ja-JP" sz="1200"/>
              <a:t>10</a:t>
            </a:r>
            <a:r>
              <a:rPr lang="ja-JP" altLang="en-US" sz="1200"/>
              <a:t>月</a:t>
            </a:r>
            <a:r>
              <a:rPr lang="en-US" altLang="ja-JP" sz="1200"/>
              <a:t>21</a:t>
            </a:r>
            <a:r>
              <a:rPr lang="ja-JP" altLang="en-US" sz="1200"/>
              <a:t>日に合弁会社</a:t>
            </a:r>
            <a:r>
              <a:rPr lang="en-US" altLang="ja-JP" sz="1200"/>
              <a:t>SOL Energy Company Limited</a:t>
            </a:r>
            <a:r>
              <a:rPr lang="ja-JP" altLang="en-US" sz="1200"/>
              <a:t>（以下「</a:t>
            </a:r>
            <a:r>
              <a:rPr lang="en-US" altLang="ja-JP" sz="1200"/>
              <a:t>SOL Energy</a:t>
            </a:r>
            <a:r>
              <a:rPr lang="ja-JP" altLang="en-US" sz="1200"/>
              <a:t>」）を設立しました。今後、ベトナム社会主義共和国（以下「ベトナム」）において産業用・商業用のお客さま向けに屋根置き太陽光発電事業を行います。</a:t>
            </a:r>
          </a:p>
          <a:p>
            <a:endParaRPr lang="ja-JP" altLang="en-US" sz="1200"/>
          </a:p>
          <a:p>
            <a:r>
              <a:rPr lang="ja-JP" altLang="en-US" sz="1200"/>
              <a:t>なお、本事業には環境省の「令和</a:t>
            </a:r>
            <a:r>
              <a:rPr lang="en-US" altLang="ja-JP" sz="1200"/>
              <a:t>3</a:t>
            </a:r>
            <a:r>
              <a:rPr lang="ja-JP" altLang="en-US" sz="1200"/>
              <a:t>年度二国間クレジット制度資金支援事業のうち設備補助事業」も活用（以下「本プロジェクト」）する予定であり、本プロジェクトはベトナム政府と日本政府の協力の下で実施されます。</a:t>
            </a:r>
          </a:p>
          <a:p>
            <a:endParaRPr lang="ja-JP" altLang="en-US" sz="1200"/>
          </a:p>
          <a:p>
            <a:r>
              <a:rPr lang="en-US" altLang="ja-JP" sz="1200"/>
              <a:t>SOL Energy</a:t>
            </a:r>
            <a:r>
              <a:rPr lang="ja-JP" altLang="en-US" sz="1200"/>
              <a:t>は、双日が運営するベトナム南部ドンナイ省のロンドウック工業団地において、お客さまの屋根に</a:t>
            </a:r>
            <a:r>
              <a:rPr lang="en-US" altLang="ja-JP" sz="1200"/>
              <a:t>1</a:t>
            </a:r>
            <a:r>
              <a:rPr lang="ja-JP" altLang="en-US" sz="1200"/>
              <a:t>万</a:t>
            </a:r>
            <a:r>
              <a:rPr lang="en-US" altLang="ja-JP" sz="1200"/>
              <a:t>kW</a:t>
            </a:r>
            <a:r>
              <a:rPr lang="ja-JP" altLang="en-US" sz="1200"/>
              <a:t>を超える太陽光発電設備を設置する予定です。導入による</a:t>
            </a:r>
            <a:r>
              <a:rPr lang="en-US" altLang="ja-JP" sz="1200"/>
              <a:t>CO2</a:t>
            </a:r>
            <a:r>
              <a:rPr lang="ja-JP" altLang="en-US" sz="1200"/>
              <a:t>の年間削減量は、同工業団地全体で約</a:t>
            </a:r>
            <a:r>
              <a:rPr lang="en-US" altLang="ja-JP" sz="1200"/>
              <a:t>5,800tCO2</a:t>
            </a:r>
            <a:r>
              <a:rPr lang="ja-JP" altLang="en-US" sz="1200"/>
              <a:t>を想定しています。発電した電力は長期間にわたりお客さまに供給するとともに、余剰電力は同工業団地の運営会社に供給することで、同工業団地における再生可能エネルギー（以下「再エネ」）電力の活用および、同工業団地の脱炭素化に貢献します。</a:t>
            </a:r>
          </a:p>
          <a:p>
            <a:r>
              <a:rPr lang="ja-JP" altLang="en-US" sz="1200"/>
              <a:t>また、ロンドウック工業団地外にも取り組みを拡大する予定です。</a:t>
            </a:r>
          </a:p>
          <a:p>
            <a:endParaRPr lang="ja-JP" altLang="en-US" sz="1200"/>
          </a:p>
          <a:p>
            <a:r>
              <a:rPr lang="ja-JP" altLang="en-US" sz="1200"/>
              <a:t>ベトナムは</a:t>
            </a:r>
            <a:r>
              <a:rPr lang="en-US" altLang="ja-JP" sz="1200"/>
              <a:t>2020</a:t>
            </a:r>
            <a:r>
              <a:rPr lang="ja-JP" altLang="en-US" sz="1200"/>
              <a:t>年</a:t>
            </a:r>
            <a:r>
              <a:rPr lang="en-US" altLang="ja-JP" sz="1200"/>
              <a:t>7</a:t>
            </a:r>
            <a:r>
              <a:rPr lang="ja-JP" altLang="en-US" sz="1200"/>
              <a:t>月に</a:t>
            </a:r>
            <a:r>
              <a:rPr lang="en-US" altLang="ja-JP" sz="1200"/>
              <a:t>2030</a:t>
            </a:r>
            <a:r>
              <a:rPr lang="ja-JP" altLang="en-US" sz="1200"/>
              <a:t>年までの二国間クレジット制度を含む国際支援を加えた温室効果ガス削減目標を</a:t>
            </a:r>
            <a:r>
              <a:rPr lang="en-US" altLang="ja-JP" sz="1200"/>
              <a:t>27</a:t>
            </a:r>
            <a:r>
              <a:rPr lang="ja-JP" altLang="en-US" sz="1200"/>
              <a:t>％に上方修正しました。双日、</a:t>
            </a:r>
            <a:r>
              <a:rPr lang="en-US" altLang="ja-JP" sz="1200" err="1"/>
              <a:t>Daigas</a:t>
            </a:r>
            <a:r>
              <a:rPr lang="ja-JP" altLang="en-US" sz="1200"/>
              <a:t>グループ、</a:t>
            </a:r>
            <a:r>
              <a:rPr lang="en-US" altLang="ja-JP" sz="1200"/>
              <a:t>SOGEC</a:t>
            </a:r>
            <a:r>
              <a:rPr lang="ja-JP" altLang="en-US" sz="1200"/>
              <a:t>、Ｌｏｏｏｐは、屋根置き太陽光発電事業による再エネ電力の普及を積極的に進めることで、ベトナムの持続的成長と低炭素社会の実現に貢献してまいります。</a:t>
            </a:r>
            <a:endParaRPr lang="en-US" sz="1200"/>
          </a:p>
        </p:txBody>
      </p:sp>
      <p:pic>
        <p:nvPicPr>
          <p:cNvPr id="21" name="Picture 20">
            <a:extLst>
              <a:ext uri="{FF2B5EF4-FFF2-40B4-BE49-F238E27FC236}">
                <a16:creationId xmlns:a16="http://schemas.microsoft.com/office/drawing/2014/main" id="{E24A1687-33EB-0F5C-7FF2-019ED5F40F63}"/>
              </a:ext>
            </a:extLst>
          </p:cNvPr>
          <p:cNvPicPr>
            <a:picLocks noChangeAspect="1"/>
          </p:cNvPicPr>
          <p:nvPr/>
        </p:nvPicPr>
        <p:blipFill>
          <a:blip r:embed="rId2"/>
          <a:stretch>
            <a:fillRect/>
          </a:stretch>
        </p:blipFill>
        <p:spPr>
          <a:xfrm>
            <a:off x="886968" y="1341438"/>
            <a:ext cx="4876547" cy="4622508"/>
          </a:xfrm>
          <a:prstGeom prst="rect">
            <a:avLst/>
          </a:prstGeom>
        </p:spPr>
      </p:pic>
    </p:spTree>
    <p:extLst>
      <p:ext uri="{BB962C8B-B14F-4D97-AF65-F5344CB8AC3E}">
        <p14:creationId xmlns:p14="http://schemas.microsoft.com/office/powerpoint/2010/main" val="4864280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5CD134-2474-193C-30DF-00F0CBDB67A1}"/>
            </a:ext>
          </a:extLst>
        </p:cNvPr>
        <p:cNvGrpSpPr/>
        <p:nvPr/>
      </p:nvGrpSpPr>
      <p:grpSpPr>
        <a:xfrm>
          <a:off x="0" y="0"/>
          <a:ext cx="0" cy="0"/>
          <a:chOff x="0" y="0"/>
          <a:chExt cx="0" cy="0"/>
        </a:xfrm>
      </p:grpSpPr>
      <p:graphicFrame>
        <p:nvGraphicFramePr>
          <p:cNvPr id="16" name="Chart 15">
            <a:extLst>
              <a:ext uri="{FF2B5EF4-FFF2-40B4-BE49-F238E27FC236}">
                <a16:creationId xmlns:a16="http://schemas.microsoft.com/office/drawing/2014/main" id="{2545253E-89A9-F553-BCB4-7FAE07E096DA}"/>
              </a:ext>
            </a:extLst>
          </p:cNvPr>
          <p:cNvGraphicFramePr/>
          <p:nvPr>
            <p:extLst>
              <p:ext uri="{D42A27DB-BD31-4B8C-83A1-F6EECF244321}">
                <p14:modId xmlns:p14="http://schemas.microsoft.com/office/powerpoint/2010/main" val="3795736793"/>
              </p:ext>
            </p:extLst>
          </p:nvPr>
        </p:nvGraphicFramePr>
        <p:xfrm>
          <a:off x="343567" y="1635302"/>
          <a:ext cx="5574633" cy="4457522"/>
        </p:xfrm>
        <a:graphic>
          <a:graphicData uri="http://schemas.openxmlformats.org/drawingml/2006/chart">
            <c:chart xmlns:c="http://schemas.openxmlformats.org/drawingml/2006/chart" xmlns:r="http://schemas.openxmlformats.org/officeDocument/2006/relationships" r:id="rId3"/>
          </a:graphicData>
        </a:graphic>
      </p:graphicFrame>
      <p:sp>
        <p:nvSpPr>
          <p:cNvPr id="17" name="TextBox 16">
            <a:extLst>
              <a:ext uri="{FF2B5EF4-FFF2-40B4-BE49-F238E27FC236}">
                <a16:creationId xmlns:a16="http://schemas.microsoft.com/office/drawing/2014/main" id="{7476571B-D901-DE42-17D6-C67B32F084E0}"/>
              </a:ext>
            </a:extLst>
          </p:cNvPr>
          <p:cNvSpPr txBox="1"/>
          <p:nvPr/>
        </p:nvSpPr>
        <p:spPr>
          <a:xfrm>
            <a:off x="341293" y="1635303"/>
            <a:ext cx="1034286" cy="30777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black"/>
                </a:solidFill>
                <a:latin typeface="+mn-lt"/>
                <a:ea typeface="+mn-ea"/>
                <a:cs typeface="+mn-cs"/>
              </a:defRPr>
            </a:pPr>
            <a:r>
              <a:rPr kumimoji="1" lang="en-US" sz="1400" b="0" i="0" u="none" strike="noStrike" kern="1200" cap="none" spc="0" normalizeH="0" baseline="0" noProof="0">
                <a:ln>
                  <a:noFill/>
                </a:ln>
                <a:solidFill>
                  <a:prstClr val="black"/>
                </a:solidFill>
                <a:effectLst/>
                <a:uLnTx/>
                <a:uFillTx/>
                <a:latin typeface="Segoe UI" panose="020B0502040204020203" pitchFamily="34" charset="0"/>
                <a:ea typeface="Yu Gothic" panose="020B0400000000000000" pitchFamily="50" charset="-128"/>
                <a:cs typeface="Segoe UI" panose="020B0502040204020203" pitchFamily="34" charset="0"/>
              </a:rPr>
              <a:t>(VND B)</a:t>
            </a:r>
          </a:p>
        </p:txBody>
      </p:sp>
      <p:grpSp>
        <p:nvGrpSpPr>
          <p:cNvPr id="18" name="グループ化 58">
            <a:extLst>
              <a:ext uri="{FF2B5EF4-FFF2-40B4-BE49-F238E27FC236}">
                <a16:creationId xmlns:a16="http://schemas.microsoft.com/office/drawing/2014/main" id="{3E6EAEDC-4610-2C5B-B48B-BE16B0E37DEC}"/>
              </a:ext>
            </a:extLst>
          </p:cNvPr>
          <p:cNvGrpSpPr/>
          <p:nvPr/>
        </p:nvGrpSpPr>
        <p:grpSpPr>
          <a:xfrm>
            <a:off x="334963" y="1285010"/>
            <a:ext cx="5583237" cy="307777"/>
            <a:chOff x="1998094" y="1119975"/>
            <a:chExt cx="7884946" cy="465201"/>
          </a:xfrm>
          <a:noFill/>
        </p:grpSpPr>
        <p:sp>
          <p:nvSpPr>
            <p:cNvPr id="19" name="ColumnHeader">
              <a:extLst>
                <a:ext uri="{FF2B5EF4-FFF2-40B4-BE49-F238E27FC236}">
                  <a16:creationId xmlns:a16="http://schemas.microsoft.com/office/drawing/2014/main" id="{1783ADD9-52D7-6EE3-058F-EBC61D4F1683}"/>
                </a:ext>
              </a:extLst>
            </p:cNvPr>
            <p:cNvSpPr>
              <a:spLocks noChangeArrowheads="1"/>
            </p:cNvSpPr>
            <p:nvPr/>
          </p:nvSpPr>
          <p:spPr bwMode="gray">
            <a:xfrm>
              <a:off x="2125587" y="1119975"/>
              <a:ext cx="7629961" cy="465201"/>
            </a:xfrm>
            <a:prstGeom prst="rect">
              <a:avLst/>
            </a:prstGeom>
            <a:grpFill/>
            <a:ln w="9525" algn="ctr">
              <a:noFill/>
              <a:miter lim="800000"/>
              <a:headEnd type="none" w="lg" len="lg"/>
              <a:tailEnd type="none" w="lg" len="lg"/>
            </a:ln>
            <a:effectLst/>
          </p:spPr>
          <p:txBody>
            <a:bodyPr wrap="square" lIns="0" tIns="0" rIns="0" bIns="91440" anchor="b">
              <a:spAutoFit/>
            </a:bodyPr>
            <a:lstStyle/>
            <a:p>
              <a:pPr marL="216000" marR="0" lvl="0" indent="-216000" algn="ctr" defTabSz="914400" rtl="0" eaLnBrk="1" fontAlgn="auto" latinLnBrk="0" hangingPunct="1">
                <a:lnSpc>
                  <a:spcPct val="100000"/>
                </a:lnSpc>
                <a:spcBef>
                  <a:spcPts val="0"/>
                </a:spcBef>
                <a:spcAft>
                  <a:spcPts val="0"/>
                </a:spcAft>
                <a:buClrTx/>
                <a:buSzTx/>
                <a:buFontTx/>
                <a:buNone/>
                <a:tabLst/>
                <a:defRPr/>
              </a:pPr>
              <a:r>
                <a:rPr kumimoji="1" lang="en-US" altLang="ja-JP" sz="1400" b="0" i="0" u="none" strike="noStrike" kern="1200" cap="none" spc="0" normalizeH="0" baseline="0" noProof="0">
                  <a:ln>
                    <a:noFill/>
                  </a:ln>
                  <a:solidFill>
                    <a:srgbClr val="000000"/>
                  </a:solidFill>
                  <a:effectLst/>
                  <a:uLnTx/>
                  <a:uFillTx/>
                  <a:latin typeface="Segoe UI" panose="020B0502040204020203" pitchFamily="34" charset="0"/>
                  <a:ea typeface="Yu Gothic" panose="020B0400000000000000" pitchFamily="50" charset="-128"/>
                  <a:cs typeface="Segoe UI" panose="020B0502040204020203" pitchFamily="34" charset="0"/>
                </a:rPr>
                <a:t>Income Statement</a:t>
              </a:r>
              <a:endParaRPr kumimoji="1" lang="ja-JP" altLang="en-US" sz="1400" b="0" i="0" u="none" strike="noStrike" kern="1200" cap="none" spc="0" normalizeH="0" baseline="0" noProof="0">
                <a:ln>
                  <a:noFill/>
                </a:ln>
                <a:solidFill>
                  <a:srgbClr val="000000"/>
                </a:solidFill>
                <a:effectLst/>
                <a:uLnTx/>
                <a:uFillTx/>
                <a:latin typeface="Segoe UI" panose="020B0502040204020203" pitchFamily="34" charset="0"/>
                <a:ea typeface="Yu Gothic" panose="020B0400000000000000" pitchFamily="50" charset="-128"/>
                <a:cs typeface="Segoe UI" panose="020B0502040204020203" pitchFamily="34" charset="0"/>
              </a:endParaRPr>
            </a:p>
          </p:txBody>
        </p:sp>
        <p:cxnSp>
          <p:nvCxnSpPr>
            <p:cNvPr id="20" name="直線コネクタ 60">
              <a:extLst>
                <a:ext uri="{FF2B5EF4-FFF2-40B4-BE49-F238E27FC236}">
                  <a16:creationId xmlns:a16="http://schemas.microsoft.com/office/drawing/2014/main" id="{F7A368C1-4D69-2A1D-9944-62D266C3E995}"/>
                </a:ext>
              </a:extLst>
            </p:cNvPr>
            <p:cNvCxnSpPr/>
            <p:nvPr/>
          </p:nvCxnSpPr>
          <p:spPr>
            <a:xfrm>
              <a:off x="1998094" y="1580977"/>
              <a:ext cx="7884946"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6" name="TextBox 5">
            <a:extLst>
              <a:ext uri="{FF2B5EF4-FFF2-40B4-BE49-F238E27FC236}">
                <a16:creationId xmlns:a16="http://schemas.microsoft.com/office/drawing/2014/main" id="{F54CBEFA-7B1D-950D-A260-D722C61D11B9}"/>
              </a:ext>
            </a:extLst>
          </p:cNvPr>
          <p:cNvSpPr txBox="1"/>
          <p:nvPr/>
        </p:nvSpPr>
        <p:spPr>
          <a:xfrm>
            <a:off x="334963" y="6105561"/>
            <a:ext cx="9068438" cy="246958"/>
          </a:xfrm>
          <a:prstGeom prst="rect">
            <a:avLst/>
          </a:prstGeom>
          <a:noFill/>
        </p:spPr>
        <p:txBody>
          <a:bodyPr wrap="square" lIns="72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TW" sz="1000" b="0" i="0" u="none" strike="noStrike" kern="1200" cap="none" spc="0" normalizeH="0" baseline="0" noProof="0">
                <a:ln>
                  <a:noFill/>
                </a:ln>
                <a:solidFill>
                  <a:prstClr val="black"/>
                </a:solidFill>
                <a:effectLst/>
                <a:uLnTx/>
                <a:uFillTx/>
                <a:latin typeface="Segoe UI" panose="020B0502040204020203" pitchFamily="34" charset="0"/>
                <a:ea typeface="Yu Gothic" panose="020B0400000000000000" pitchFamily="50" charset="-128"/>
                <a:cs typeface="Segoe UI" panose="020B0502040204020203" pitchFamily="34" charset="0"/>
              </a:rPr>
              <a:t>Exchange rate: VND 100B = JPY 600M</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TW" sz="1000" b="0" i="0" u="none" strike="noStrike" kern="1200" cap="none" spc="0" normalizeH="0" baseline="0" noProof="0">
                <a:ln>
                  <a:noFill/>
                </a:ln>
                <a:solidFill>
                  <a:prstClr val="black"/>
                </a:solidFill>
                <a:effectLst/>
                <a:uLnTx/>
                <a:uFillTx/>
                <a:latin typeface="Segoe UI" panose="020B0502040204020203" pitchFamily="34" charset="0"/>
                <a:ea typeface="Yu Gothic" panose="020B0400000000000000" pitchFamily="50" charset="-128"/>
                <a:cs typeface="Segoe UI" panose="020B0502040204020203" pitchFamily="34" charset="0"/>
              </a:rPr>
              <a:t>Source: </a:t>
            </a:r>
            <a:r>
              <a:rPr kumimoji="1" lang="en-US" altLang="zh-TW" sz="1000" b="0" i="0" u="none" strike="noStrike" kern="1200" cap="none" spc="0" normalizeH="0" baseline="0" noProof="0" err="1">
                <a:ln>
                  <a:noFill/>
                </a:ln>
                <a:solidFill>
                  <a:prstClr val="black"/>
                </a:solidFill>
                <a:effectLst/>
                <a:uLnTx/>
                <a:uFillTx/>
                <a:latin typeface="Segoe UI" panose="020B0502040204020203" pitchFamily="34" charset="0"/>
                <a:ea typeface="Yu Gothic" panose="020B0400000000000000" pitchFamily="50" charset="-128"/>
                <a:cs typeface="Segoe UI" panose="020B0502040204020203" pitchFamily="34" charset="0"/>
              </a:rPr>
              <a:t>Speeda</a:t>
            </a:r>
            <a:r>
              <a:rPr kumimoji="1" lang="en-US" altLang="zh-TW" sz="1000" b="0" i="0" u="none" strike="noStrike" kern="1200" cap="none" spc="0" normalizeH="0" baseline="0" noProof="0">
                <a:ln>
                  <a:noFill/>
                </a:ln>
                <a:solidFill>
                  <a:prstClr val="black"/>
                </a:solidFill>
                <a:effectLst/>
                <a:uLnTx/>
                <a:uFillTx/>
                <a:latin typeface="Segoe UI" panose="020B0502040204020203" pitchFamily="34" charset="0"/>
                <a:ea typeface="Yu Gothic" panose="020B0400000000000000" pitchFamily="50" charset="-128"/>
                <a:cs typeface="Segoe UI" panose="020B0502040204020203" pitchFamily="34" charset="0"/>
              </a:rPr>
              <a:t>, YCP Research</a:t>
            </a:r>
            <a:endParaRPr kumimoji="1" lang="en-US" sz="1000" b="0" i="0" u="none" strike="noStrike" kern="1200" cap="none" spc="0" normalizeH="0" baseline="0" noProof="0">
              <a:ln>
                <a:noFill/>
              </a:ln>
              <a:solidFill>
                <a:prstClr val="black"/>
              </a:solidFill>
              <a:effectLst/>
              <a:uLnTx/>
              <a:uFillTx/>
              <a:latin typeface="Segoe UI" panose="020B0502040204020203" pitchFamily="34" charset="0"/>
              <a:ea typeface="Yu Gothic" panose="020B0400000000000000" pitchFamily="50" charset="-128"/>
              <a:cs typeface="Segoe UI" panose="020B0502040204020203" pitchFamily="34" charset="0"/>
            </a:endParaRPr>
          </a:p>
        </p:txBody>
      </p:sp>
      <p:grpSp>
        <p:nvGrpSpPr>
          <p:cNvPr id="2" name="グループ化 58">
            <a:extLst>
              <a:ext uri="{FF2B5EF4-FFF2-40B4-BE49-F238E27FC236}">
                <a16:creationId xmlns:a16="http://schemas.microsoft.com/office/drawing/2014/main" id="{BF23192F-E730-D2CB-DCC1-EC68C3871B07}"/>
              </a:ext>
            </a:extLst>
          </p:cNvPr>
          <p:cNvGrpSpPr/>
          <p:nvPr/>
        </p:nvGrpSpPr>
        <p:grpSpPr>
          <a:xfrm>
            <a:off x="6273800" y="1285010"/>
            <a:ext cx="5583237" cy="307777"/>
            <a:chOff x="1998094" y="1119975"/>
            <a:chExt cx="7884946" cy="465201"/>
          </a:xfrm>
          <a:noFill/>
        </p:grpSpPr>
        <p:sp>
          <p:nvSpPr>
            <p:cNvPr id="4" name="ColumnHeader">
              <a:extLst>
                <a:ext uri="{FF2B5EF4-FFF2-40B4-BE49-F238E27FC236}">
                  <a16:creationId xmlns:a16="http://schemas.microsoft.com/office/drawing/2014/main" id="{6FD45D94-5B7B-2045-5788-F7775E874CC3}"/>
                </a:ext>
              </a:extLst>
            </p:cNvPr>
            <p:cNvSpPr>
              <a:spLocks noChangeArrowheads="1"/>
            </p:cNvSpPr>
            <p:nvPr/>
          </p:nvSpPr>
          <p:spPr bwMode="gray">
            <a:xfrm>
              <a:off x="2125587" y="1119975"/>
              <a:ext cx="7629961" cy="465201"/>
            </a:xfrm>
            <a:prstGeom prst="rect">
              <a:avLst/>
            </a:prstGeom>
            <a:grpFill/>
            <a:ln w="9525" algn="ctr">
              <a:noFill/>
              <a:miter lim="800000"/>
              <a:headEnd type="none" w="lg" len="lg"/>
              <a:tailEnd type="none" w="lg" len="lg"/>
            </a:ln>
            <a:effectLst/>
          </p:spPr>
          <p:txBody>
            <a:bodyPr wrap="square" lIns="0" tIns="0" rIns="0" bIns="91440" anchor="b">
              <a:spAutoFit/>
            </a:bodyPr>
            <a:lstStyle/>
            <a:p>
              <a:pPr marL="216000" marR="0" lvl="0" indent="-216000" algn="ctr" defTabSz="914400" rtl="0" eaLnBrk="1" fontAlgn="auto" latinLnBrk="0" hangingPunct="1">
                <a:lnSpc>
                  <a:spcPct val="100000"/>
                </a:lnSpc>
                <a:spcBef>
                  <a:spcPts val="0"/>
                </a:spcBef>
                <a:spcAft>
                  <a:spcPts val="0"/>
                </a:spcAft>
                <a:buClrTx/>
                <a:buSzTx/>
                <a:buFontTx/>
                <a:buNone/>
                <a:tabLst/>
                <a:defRPr/>
              </a:pPr>
              <a:r>
                <a:rPr kumimoji="1" lang="en-US" altLang="ja-JP" sz="1400" b="0" i="0" u="none" strike="noStrike" kern="1200" cap="none" spc="0" normalizeH="0" baseline="0" noProof="0">
                  <a:ln>
                    <a:noFill/>
                  </a:ln>
                  <a:solidFill>
                    <a:srgbClr val="000000"/>
                  </a:solidFill>
                  <a:effectLst/>
                  <a:uLnTx/>
                  <a:uFillTx/>
                  <a:latin typeface="Segoe UI" panose="020B0502040204020203" pitchFamily="34" charset="0"/>
                  <a:ea typeface="Yu Gothic" panose="020B0400000000000000" pitchFamily="34" charset="-128"/>
                  <a:cs typeface="Segoe UI" panose="020B0502040204020203" pitchFamily="34" charset="0"/>
                </a:rPr>
                <a:t>Balance Sheet</a:t>
              </a:r>
              <a:endParaRPr kumimoji="1" lang="ja-JP" altLang="en-US" sz="1400" b="0" i="0" u="none" strike="noStrike" kern="1200" cap="none" spc="0" normalizeH="0" baseline="0" noProof="0">
                <a:ln>
                  <a:noFill/>
                </a:ln>
                <a:solidFill>
                  <a:srgbClr val="000000"/>
                </a:solidFill>
                <a:effectLst/>
                <a:uLnTx/>
                <a:uFillTx/>
                <a:latin typeface="Segoe UI" panose="020B0502040204020203" pitchFamily="34" charset="0"/>
                <a:ea typeface="Yu Gothic" panose="020B0400000000000000" pitchFamily="34" charset="-128"/>
                <a:cs typeface="Segoe UI" panose="020B0502040204020203" pitchFamily="34" charset="0"/>
              </a:endParaRPr>
            </a:p>
          </p:txBody>
        </p:sp>
        <p:cxnSp>
          <p:nvCxnSpPr>
            <p:cNvPr id="7" name="直線コネクタ 60">
              <a:extLst>
                <a:ext uri="{FF2B5EF4-FFF2-40B4-BE49-F238E27FC236}">
                  <a16:creationId xmlns:a16="http://schemas.microsoft.com/office/drawing/2014/main" id="{4710343A-D0F6-895C-F66A-13D4B058A099}"/>
                </a:ext>
              </a:extLst>
            </p:cNvPr>
            <p:cNvCxnSpPr/>
            <p:nvPr/>
          </p:nvCxnSpPr>
          <p:spPr>
            <a:xfrm>
              <a:off x="1998094" y="1580977"/>
              <a:ext cx="7884946"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5" name="Title 4">
            <a:extLst>
              <a:ext uri="{FF2B5EF4-FFF2-40B4-BE49-F238E27FC236}">
                <a16:creationId xmlns:a16="http://schemas.microsoft.com/office/drawing/2014/main" id="{4EFA7694-ECCB-757C-7C04-0C8D1D354387}"/>
              </a:ext>
            </a:extLst>
          </p:cNvPr>
          <p:cNvSpPr>
            <a:spLocks noGrp="1"/>
          </p:cNvSpPr>
          <p:nvPr>
            <p:ph type="title"/>
          </p:nvPr>
        </p:nvSpPr>
        <p:spPr/>
        <p:txBody>
          <a:bodyPr/>
          <a:lstStyle/>
          <a:p>
            <a:r>
              <a:rPr kumimoji="1" lang="en-US" sz="2000" kern="1200">
                <a:solidFill>
                  <a:srgbClr val="000000"/>
                </a:solidFill>
                <a:effectLst/>
                <a:latin typeface="Segoe UI"/>
                <a:ea typeface="Yu Gothic"/>
                <a:cs typeface="Segoe UI"/>
              </a:rPr>
              <a:t>3.2 Financial Highlights of </a:t>
            </a:r>
            <a:r>
              <a:rPr lang="en-US" sz="2000">
                <a:solidFill>
                  <a:srgbClr val="000000"/>
                </a:solidFill>
                <a:latin typeface="Segoe UI"/>
                <a:ea typeface="Yu Gothic"/>
                <a:cs typeface="Segoe UI"/>
              </a:rPr>
              <a:t>SOGEC (</a:t>
            </a:r>
            <a:r>
              <a:rPr lang="en-GB" sz="2000">
                <a:solidFill>
                  <a:srgbClr val="000000"/>
                </a:solidFill>
                <a:latin typeface="Segoe UI"/>
                <a:ea typeface="Yu Gothic"/>
                <a:cs typeface="Segoe UI"/>
              </a:rPr>
              <a:t>Sojitz Osaka Gas Energy Company)</a:t>
            </a:r>
            <a:br>
              <a:rPr lang="en-GB" sz="2000">
                <a:solidFill>
                  <a:srgbClr val="000000"/>
                </a:solidFill>
                <a:latin typeface="Segoe UI"/>
                <a:ea typeface="Yu Gothic"/>
                <a:cs typeface="Segoe UI"/>
              </a:rPr>
            </a:br>
            <a:r>
              <a:rPr lang="en-US" sz="1600">
                <a:ea typeface="+mj-lt"/>
                <a:cs typeface="+mj-lt"/>
              </a:rPr>
              <a:t>SOGEC has adopted a capital-intensive business model, deploying roughly two-thirds of its invested capital to date and achieving meaningful revenue and profitability, while still addressing only a portion of the market’s demand potential</a:t>
            </a:r>
            <a:endParaRPr lang="en-US" sz="2000">
              <a:effectLst/>
            </a:endParaRPr>
          </a:p>
        </p:txBody>
      </p:sp>
      <p:graphicFrame>
        <p:nvGraphicFramePr>
          <p:cNvPr id="10" name="Chart 9">
            <a:extLst>
              <a:ext uri="{FF2B5EF4-FFF2-40B4-BE49-F238E27FC236}">
                <a16:creationId xmlns:a16="http://schemas.microsoft.com/office/drawing/2014/main" id="{B75EDCCA-ADDC-7BF6-DF66-A8D73171B8AA}"/>
              </a:ext>
            </a:extLst>
          </p:cNvPr>
          <p:cNvGraphicFramePr/>
          <p:nvPr>
            <p:extLst>
              <p:ext uri="{D42A27DB-BD31-4B8C-83A1-F6EECF244321}">
                <p14:modId xmlns:p14="http://schemas.microsoft.com/office/powerpoint/2010/main" val="4202038225"/>
              </p:ext>
            </p:extLst>
          </p:nvPr>
        </p:nvGraphicFramePr>
        <p:xfrm>
          <a:off x="6273800" y="1587234"/>
          <a:ext cx="5583238" cy="4518328"/>
        </p:xfrm>
        <a:graphic>
          <a:graphicData uri="http://schemas.openxmlformats.org/drawingml/2006/chart">
            <c:chart xmlns:c="http://schemas.openxmlformats.org/drawingml/2006/chart" xmlns:r="http://schemas.openxmlformats.org/officeDocument/2006/relationships" r:id="rId4"/>
          </a:graphicData>
        </a:graphic>
      </p:graphicFrame>
      <p:sp>
        <p:nvSpPr>
          <p:cNvPr id="3" name="TextBox 2">
            <a:extLst>
              <a:ext uri="{FF2B5EF4-FFF2-40B4-BE49-F238E27FC236}">
                <a16:creationId xmlns:a16="http://schemas.microsoft.com/office/drawing/2014/main" id="{56D4E24E-210A-9A10-9F5F-E73CB653DB2C}"/>
              </a:ext>
            </a:extLst>
          </p:cNvPr>
          <p:cNvSpPr txBox="1"/>
          <p:nvPr/>
        </p:nvSpPr>
        <p:spPr>
          <a:xfrm>
            <a:off x="6222409" y="1635302"/>
            <a:ext cx="1034286" cy="30777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black"/>
                </a:solidFill>
                <a:latin typeface="+mn-lt"/>
                <a:ea typeface="+mn-ea"/>
                <a:cs typeface="+mn-cs"/>
              </a:defRPr>
            </a:pPr>
            <a:r>
              <a:rPr kumimoji="1" lang="en-US" sz="1400" b="0" i="0" u="none" strike="noStrike" kern="1200" cap="none" spc="0" normalizeH="0" baseline="0" noProof="0">
                <a:ln>
                  <a:noFill/>
                </a:ln>
                <a:solidFill>
                  <a:prstClr val="black"/>
                </a:solidFill>
                <a:effectLst/>
                <a:uLnTx/>
                <a:uFillTx/>
                <a:latin typeface="Segoe UI" panose="020B0502040204020203" pitchFamily="34" charset="0"/>
                <a:ea typeface="Yu Gothic" panose="020B0400000000000000" pitchFamily="50" charset="-128"/>
                <a:cs typeface="Segoe UI" panose="020B0502040204020203" pitchFamily="34" charset="0"/>
              </a:rPr>
              <a:t>( </a:t>
            </a:r>
            <a:r>
              <a:rPr lang="en-US" sz="1400">
                <a:solidFill>
                  <a:prstClr val="black"/>
                </a:solidFill>
                <a:latin typeface="Segoe UI" panose="020B0502040204020203" pitchFamily="34" charset="0"/>
                <a:ea typeface="Yu Gothic" panose="020B0400000000000000" pitchFamily="50" charset="-128"/>
                <a:cs typeface="Segoe UI" panose="020B0502040204020203" pitchFamily="34" charset="0"/>
              </a:rPr>
              <a:t>VND B</a:t>
            </a:r>
            <a:r>
              <a:rPr kumimoji="1" lang="en-US" sz="1400" b="0" i="0" u="none" strike="noStrike" kern="1200" cap="none" spc="0" normalizeH="0" baseline="0" noProof="0">
                <a:ln>
                  <a:noFill/>
                </a:ln>
                <a:solidFill>
                  <a:prstClr val="black"/>
                </a:solidFill>
                <a:effectLst/>
                <a:uLnTx/>
                <a:uFillTx/>
                <a:latin typeface="Segoe UI" panose="020B0502040204020203" pitchFamily="34" charset="0"/>
                <a:ea typeface="Yu Gothic" panose="020B0400000000000000" pitchFamily="50" charset="-128"/>
                <a:cs typeface="Segoe UI" panose="020B0502040204020203" pitchFamily="34" charset="0"/>
              </a:rPr>
              <a:t>)</a:t>
            </a:r>
          </a:p>
        </p:txBody>
      </p:sp>
    </p:spTree>
    <p:extLst>
      <p:ext uri="{BB962C8B-B14F-4D97-AF65-F5344CB8AC3E}">
        <p14:creationId xmlns:p14="http://schemas.microsoft.com/office/powerpoint/2010/main" val="234998289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F3C3C8-BC1F-7947-EE2F-05DF617D9E14}"/>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4CBBDF0-DCDD-6E44-1FD8-3FF1E94C94FC}"/>
              </a:ext>
            </a:extLst>
          </p:cNvPr>
          <p:cNvSpPr>
            <a:spLocks noGrp="1"/>
          </p:cNvSpPr>
          <p:nvPr>
            <p:ph type="title"/>
          </p:nvPr>
        </p:nvSpPr>
        <p:spPr/>
        <p:txBody>
          <a:bodyPr/>
          <a:lstStyle/>
          <a:p>
            <a:r>
              <a:rPr lang="en-US" sz="2000">
                <a:ea typeface="+mj-lt"/>
                <a:cs typeface="+mj-lt"/>
              </a:rPr>
              <a:t>3.3 Toho Gas – Case Study #1: Joint Exploration of Green Steam Supply</a:t>
            </a:r>
            <a:br>
              <a:rPr lang="en-US" sz="1600">
                <a:ea typeface="+mj-lt"/>
                <a:cs typeface="+mj-lt"/>
              </a:rPr>
            </a:br>
            <a:r>
              <a:rPr lang="en-US" sz="1600"/>
              <a:t>Toho Gas’ move in Vietnam remains exploratory, but reflects a deliberate and selective entry into industrial decarbonization </a:t>
            </a:r>
            <a:endParaRPr lang="en-US" sz="1200">
              <a:ea typeface="+mj-lt"/>
              <a:cs typeface="+mj-lt"/>
            </a:endParaRPr>
          </a:p>
        </p:txBody>
      </p:sp>
      <p:sp>
        <p:nvSpPr>
          <p:cNvPr id="20" name="TextBox 19">
            <a:extLst>
              <a:ext uri="{FF2B5EF4-FFF2-40B4-BE49-F238E27FC236}">
                <a16:creationId xmlns:a16="http://schemas.microsoft.com/office/drawing/2014/main" id="{F94C82F0-E78C-87CB-8BAE-28EC10451E18}"/>
              </a:ext>
            </a:extLst>
          </p:cNvPr>
          <p:cNvSpPr txBox="1"/>
          <p:nvPr/>
        </p:nvSpPr>
        <p:spPr>
          <a:xfrm>
            <a:off x="340272" y="6095476"/>
            <a:ext cx="11516765" cy="246221"/>
          </a:xfrm>
          <a:prstGeom prst="rect">
            <a:avLst/>
          </a:prstGeom>
          <a:noFill/>
        </p:spPr>
        <p:txBody>
          <a:bodyPr wrap="square" lIns="91440" tIns="45720" rIns="91440" bIns="45720" anchor="t">
            <a:spAutoFit/>
          </a:bodyPr>
          <a:lstStyle/>
          <a:p>
            <a:r>
              <a:rPr lang="en-GB" sz="1000">
                <a:ea typeface="Meiryo UI"/>
                <a:cs typeface="Times New Roman"/>
              </a:rPr>
              <a:t>S</a:t>
            </a:r>
            <a:r>
              <a:rPr kumimoji="1" lang="en-GB" sz="1000" b="0" i="0" u="none" strike="noStrike" kern="1200">
                <a:effectLst/>
                <a:ea typeface="Meiryo UI"/>
                <a:cs typeface="Times New Roman"/>
              </a:rPr>
              <a:t>ource: </a:t>
            </a:r>
            <a:r>
              <a:rPr lang="en-GB" sz="1000" err="1">
                <a:ea typeface="Meiryo UI"/>
                <a:cs typeface="Times New Roman"/>
              </a:rPr>
              <a:t>Erex</a:t>
            </a:r>
            <a:r>
              <a:rPr kumimoji="1" lang="en-GB" sz="1000" b="0" i="0" u="none" strike="noStrike" kern="1200">
                <a:effectLst/>
                <a:ea typeface="Meiryo UI"/>
                <a:cs typeface="Times New Roman"/>
              </a:rPr>
              <a:t> c</a:t>
            </a:r>
            <a:r>
              <a:rPr lang="en-GB" sz="1000">
                <a:ea typeface="Meiryo UI"/>
                <a:cs typeface="Times New Roman"/>
              </a:rPr>
              <a:t>ompany website</a:t>
            </a:r>
            <a:endParaRPr lang="en-MY" sz="1000">
              <a:ea typeface="Yu mincho"/>
              <a:cs typeface="Times New Roman"/>
            </a:endParaRPr>
          </a:p>
        </p:txBody>
      </p:sp>
      <p:graphicFrame>
        <p:nvGraphicFramePr>
          <p:cNvPr id="13" name="Table 12">
            <a:extLst>
              <a:ext uri="{FF2B5EF4-FFF2-40B4-BE49-F238E27FC236}">
                <a16:creationId xmlns:a16="http://schemas.microsoft.com/office/drawing/2014/main" id="{AF9BFD78-6BE5-EDBD-7004-01AC3727B5F3}"/>
              </a:ext>
            </a:extLst>
          </p:cNvPr>
          <p:cNvGraphicFramePr>
            <a:graphicFrameLocks noGrp="1"/>
          </p:cNvGraphicFramePr>
          <p:nvPr>
            <p:extLst>
              <p:ext uri="{D42A27DB-BD31-4B8C-83A1-F6EECF244321}">
                <p14:modId xmlns:p14="http://schemas.microsoft.com/office/powerpoint/2010/main" val="1835104958"/>
              </p:ext>
            </p:extLst>
          </p:nvPr>
        </p:nvGraphicFramePr>
        <p:xfrm>
          <a:off x="335280" y="1341437"/>
          <a:ext cx="11516765" cy="4751388"/>
        </p:xfrm>
        <a:graphic>
          <a:graphicData uri="http://schemas.openxmlformats.org/drawingml/2006/table">
            <a:tbl>
              <a:tblPr/>
              <a:tblGrid>
                <a:gridCol w="964131">
                  <a:extLst>
                    <a:ext uri="{9D8B030D-6E8A-4147-A177-3AD203B41FA5}">
                      <a16:colId xmlns:a16="http://schemas.microsoft.com/office/drawing/2014/main" val="3702341498"/>
                    </a:ext>
                  </a:extLst>
                </a:gridCol>
                <a:gridCol w="10552634">
                  <a:extLst>
                    <a:ext uri="{9D8B030D-6E8A-4147-A177-3AD203B41FA5}">
                      <a16:colId xmlns:a16="http://schemas.microsoft.com/office/drawing/2014/main" val="4212092130"/>
                    </a:ext>
                  </a:extLst>
                </a:gridCol>
              </a:tblGrid>
              <a:tr h="735395">
                <a:tc>
                  <a:txBody>
                    <a:bodyPr/>
                    <a:lstStyle/>
                    <a:p>
                      <a:pPr lvl="0" algn="ctr">
                        <a:lnSpc>
                          <a:spcPct val="100000"/>
                        </a:lnSpc>
                        <a:spcBef>
                          <a:spcPts val="0"/>
                        </a:spcBef>
                        <a:spcAft>
                          <a:spcPts val="0"/>
                        </a:spcAft>
                        <a:buNone/>
                      </a:pPr>
                      <a:r>
                        <a:rPr lang="en-US" sz="1400">
                          <a:solidFill>
                            <a:schemeClr val="bg1"/>
                          </a:solidFill>
                          <a:latin typeface="+mj-lt"/>
                        </a:rPr>
                        <a:t>Business Overview</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0">
                      <a:noFill/>
                    </a:lnTlToBr>
                    <a:lnBlToTr w="0">
                      <a:noFill/>
                    </a:lnBlToTr>
                    <a:solidFill>
                      <a:schemeClr val="accent3"/>
                    </a:solidFill>
                  </a:tcPr>
                </a:tc>
                <a:tc>
                  <a:txBody>
                    <a:bodyPr/>
                    <a:lstStyle/>
                    <a:p>
                      <a:pPr marL="219075" marR="0" lvl="0" indent="-219075"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Competitor: </a:t>
                      </a:r>
                      <a:r>
                        <a:rPr kumimoji="1" lang="en-US" altLang="ja-JP" sz="1400" b="0" i="0" u="none" strike="noStrike" kern="1200" cap="none" spc="0" normalizeH="0" baseline="0" noProof="0">
                          <a:ln>
                            <a:noFill/>
                          </a:ln>
                          <a:solidFill>
                            <a:prstClr val="black"/>
                          </a:solidFill>
                          <a:effectLst/>
                          <a:uLnTx/>
                          <a:uFillTx/>
                          <a:latin typeface="+mn-lt"/>
                          <a:ea typeface="+mn-ea"/>
                          <a:cs typeface="+mn-cs"/>
                          <a:sym typeface="Wingdings"/>
                        </a:rPr>
                        <a:t>Toho Gas</a:t>
                      </a:r>
                      <a:r>
                        <a:rPr kumimoji="1" lang="en-US" sz="1400" b="0" i="0" u="none" strike="noStrike" kern="1200" cap="none" spc="0" normalizeH="0" baseline="0">
                          <a:ln>
                            <a:noFill/>
                          </a:ln>
                          <a:solidFill>
                            <a:prstClr val="black"/>
                          </a:solidFill>
                          <a:effectLst/>
                          <a:uLnTx/>
                          <a:uFillTx/>
                          <a:latin typeface="+mn-lt"/>
                          <a:ea typeface="+mn-ea"/>
                          <a:cs typeface="+mn-cs"/>
                          <a:sym typeface="Wingdings"/>
                        </a:rPr>
                        <a:t> </a:t>
                      </a:r>
                      <a:r>
                        <a:rPr kumimoji="1" lang="en-US" altLang="ja-JP" sz="1400" b="0" i="0" u="none" strike="noStrike" kern="1200" cap="none" spc="0" normalizeH="0" baseline="0" noProof="0">
                          <a:ln>
                            <a:noFill/>
                          </a:ln>
                          <a:solidFill>
                            <a:prstClr val="black"/>
                          </a:solidFill>
                          <a:effectLst/>
                          <a:uLnTx/>
                          <a:uFillTx/>
                          <a:latin typeface="+mn-lt"/>
                          <a:ea typeface="+mn-ea"/>
                          <a:cs typeface="+mn-cs"/>
                        </a:rPr>
                        <a:t>– Industrial gas and energy services company</a:t>
                      </a:r>
                    </a:p>
                    <a:p>
                      <a:pPr marL="219075" marR="0" lvl="0" indent="-219075"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Competitor’s Partner: Phuc Sang Minh Trade Engineering Services – Industrial gas engineering and supply company</a:t>
                      </a:r>
                    </a:p>
                    <a:p>
                      <a:pPr marL="219075" marR="0" lvl="0" indent="-219075"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Competitor’s Partner: Erex – Renewable energy developer</a:t>
                      </a:r>
                    </a:p>
                  </a:txBody>
                  <a:tcPr marL="36576" marR="36576" marT="0" marB="0" anchor="ctr">
                    <a:lnL w="38100"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extLst>
                  <a:ext uri="{0D108BD9-81ED-4DB2-BD59-A6C34878D82A}">
                    <a16:rowId xmlns:a16="http://schemas.microsoft.com/office/drawing/2014/main" val="2239266436"/>
                  </a:ext>
                </a:extLst>
              </a:tr>
              <a:tr h="294157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400" kern="1200">
                          <a:solidFill>
                            <a:schemeClr val="bg1"/>
                          </a:solidFill>
                          <a:effectLst/>
                          <a:latin typeface="+mj-lt"/>
                          <a:ea typeface="+mn-ea"/>
                          <a:cs typeface="+mn-cs"/>
                        </a:rPr>
                        <a:t>Context</a:t>
                      </a: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3"/>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Energy demand in Vietnam is rising alongside economic growth, creating increasing pressure on the industrial sector to reduce carbon emissions. In such circumstances, green steam supply using wood biomass resources is gaining attention as a practical solution to support industrial decarbonization and contribute to a sustainable society. </a:t>
                      </a:r>
                    </a:p>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By combining the strengths of Toho Gas, Phuc Sang Minh, and Erex, the three companies signed a Memorandum of Understanding (MOU) in August 2025 to aim to develop innovative energy solutions for Vietnam’s industrial sector:</a:t>
                      </a:r>
                    </a:p>
                    <a:p>
                      <a:pPr marL="285750" marR="0" lvl="0" indent="-285750" algn="l" defTabSz="914400" rtl="0" eaLnBrk="1" fontAlgn="auto" latinLnBrk="0" hangingPunct="1">
                        <a:lnSpc>
                          <a:spcPct val="100000"/>
                        </a:lnSpc>
                        <a:spcBef>
                          <a:spcPts val="0"/>
                        </a:spcBef>
                        <a:spcAft>
                          <a:spcPts val="0"/>
                        </a:spcAft>
                        <a:buClrTx/>
                        <a:buSzPct val="100000"/>
                        <a:buFont typeface="Wingdings" panose="05000000000000000000" pitchFamily="2" charset="2"/>
                        <a:buChar char="Ø"/>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Toho Gas leverages its experience in promoting natural gas use in Japan’s Tokai region and its expertise in biomass fuel production and renewable power generation across Japan and Southeast Asia</a:t>
                      </a:r>
                    </a:p>
                    <a:p>
                      <a:pPr marL="285750" marR="0" lvl="0" indent="-285750" algn="l" defTabSz="914400" rtl="0" eaLnBrk="1" fontAlgn="auto" latinLnBrk="0" hangingPunct="1">
                        <a:lnSpc>
                          <a:spcPct val="100000"/>
                        </a:lnSpc>
                        <a:spcBef>
                          <a:spcPts val="0"/>
                        </a:spcBef>
                        <a:spcAft>
                          <a:spcPts val="0"/>
                        </a:spcAft>
                        <a:buClrTx/>
                        <a:buSzPct val="100000"/>
                        <a:buFont typeface="Wingdings" panose="05000000000000000000" pitchFamily="2" charset="2"/>
                        <a:buChar char="Ø"/>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Phuc Sang Minh provides engineering and natural gas supply services in Vietnam, helping industrial clients lower their carbon footprint</a:t>
                      </a:r>
                    </a:p>
                    <a:p>
                      <a:pPr marL="285750" marR="0" lvl="0" indent="-285750" algn="l" defTabSz="914400" rtl="0" eaLnBrk="1" fontAlgn="auto" latinLnBrk="0" hangingPunct="1">
                        <a:lnSpc>
                          <a:spcPct val="100000"/>
                        </a:lnSpc>
                        <a:spcBef>
                          <a:spcPts val="0"/>
                        </a:spcBef>
                        <a:spcAft>
                          <a:spcPts val="0"/>
                        </a:spcAft>
                        <a:buClrTx/>
                        <a:buSzPct val="100000"/>
                        <a:buFont typeface="Wingdings" panose="05000000000000000000" pitchFamily="2" charset="2"/>
                        <a:buChar char="Ø"/>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Erex is a Japanese renewable energy company specializing in biomass energy solutions, covering the full value chain from fuel production to power generation. In Vietnam, Erex operates biomass fuel pellet plant and biomass power plant, producing wood pellets and electricity </a:t>
                      </a:r>
                    </a:p>
                  </a:txBody>
                  <a:tcPr marL="36576" marR="36576" marT="0" marB="0" anchor="ctr">
                    <a:lnL w="38099"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extLst>
                  <a:ext uri="{0D108BD9-81ED-4DB2-BD59-A6C34878D82A}">
                    <a16:rowId xmlns:a16="http://schemas.microsoft.com/office/drawing/2014/main" val="3475463921"/>
                  </a:ext>
                </a:extLst>
              </a:tr>
              <a:tr h="490263">
                <a:tc>
                  <a:txBody>
                    <a:bodyPr/>
                    <a:lstStyle/>
                    <a:p>
                      <a:pPr marL="0" marR="0" lvl="0" indent="0" algn="ctr" rtl="0" eaLnBrk="1" fontAlgn="auto" latinLnBrk="0" hangingPunct="1">
                        <a:lnSpc>
                          <a:spcPct val="100000"/>
                        </a:lnSpc>
                        <a:spcBef>
                          <a:spcPts val="0"/>
                        </a:spcBef>
                        <a:spcAft>
                          <a:spcPts val="0"/>
                        </a:spcAft>
                        <a:buClrTx/>
                        <a:buSzTx/>
                        <a:buFontTx/>
                        <a:buNone/>
                      </a:pPr>
                      <a:r>
                        <a:rPr kumimoji="1" lang="en-US" altLang="ja-JP" sz="1400" kern="1200">
                          <a:solidFill>
                            <a:schemeClr val="bg1"/>
                          </a:solidFill>
                          <a:effectLst/>
                          <a:latin typeface="+mj-lt"/>
                          <a:ea typeface="+mn-ea"/>
                          <a:cs typeface="+mn-cs"/>
                        </a:rPr>
                        <a:t>Objective</a:t>
                      </a: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099"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3"/>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To jointly explore the feasibility and implementation of a green steam supply business in Vietnam, utilizing wood biomass resources to provide industrial clients with low-carbon steam, thereby reducing CO₂ emissions and contribute to a stable energy supply</a:t>
                      </a:r>
                    </a:p>
                  </a:txBody>
                  <a:tcPr marL="36576" marR="36576" marT="0" marB="0" anchor="ctr">
                    <a:lnL w="38099"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extLst>
                  <a:ext uri="{0D108BD9-81ED-4DB2-BD59-A6C34878D82A}">
                    <a16:rowId xmlns:a16="http://schemas.microsoft.com/office/drawing/2014/main" val="2281570303"/>
                  </a:ext>
                </a:extLst>
              </a:tr>
              <a:tr h="584152">
                <a:tc>
                  <a:txBody>
                    <a:bodyPr/>
                    <a:lstStyle/>
                    <a:p>
                      <a:pPr marL="0" lvl="0" indent="0" algn="ctr">
                        <a:lnSpc>
                          <a:spcPct val="100000"/>
                        </a:lnSpc>
                        <a:spcBef>
                          <a:spcPts val="0"/>
                        </a:spcBef>
                        <a:spcAft>
                          <a:spcPts val="0"/>
                        </a:spcAft>
                        <a:buNone/>
                      </a:pPr>
                      <a:r>
                        <a:rPr kumimoji="1" lang="en-US" altLang="ja-JP" sz="1400" kern="1200">
                          <a:solidFill>
                            <a:schemeClr val="bg1"/>
                          </a:solidFill>
                          <a:effectLst/>
                          <a:latin typeface="+mj-lt"/>
                          <a:ea typeface="+mn-ea"/>
                          <a:cs typeface="+mn-cs"/>
                        </a:rPr>
                        <a:t>Potential Scope</a:t>
                      </a: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099"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3"/>
                    </a:solidFill>
                  </a:tcPr>
                </a:tc>
                <a:tc>
                  <a:txBody>
                    <a:bodyPr/>
                    <a:lstStyle/>
                    <a:p>
                      <a:pPr marL="219075" marR="0" lvl="0" indent="-219075"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Conduct technical, regulatory, and economic feasibility studies for biomass-based steam supply</a:t>
                      </a:r>
                    </a:p>
                    <a:p>
                      <a:pPr marL="219075" marR="0" lvl="0" indent="-219075"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Identify potential industrial clients and assess potential demand for green steam</a:t>
                      </a:r>
                    </a:p>
                  </a:txBody>
                  <a:tcPr marL="36000" marR="36000" marT="36000" anchor="ctr">
                    <a:lnL w="38099"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extLst>
                  <a:ext uri="{0D108BD9-81ED-4DB2-BD59-A6C34878D82A}">
                    <a16:rowId xmlns:a16="http://schemas.microsoft.com/office/drawing/2014/main" val="3438198545"/>
                  </a:ext>
                </a:extLst>
              </a:tr>
            </a:tbl>
          </a:graphicData>
        </a:graphic>
      </p:graphicFrame>
    </p:spTree>
    <p:extLst>
      <p:ext uri="{BB962C8B-B14F-4D97-AF65-F5344CB8AC3E}">
        <p14:creationId xmlns:p14="http://schemas.microsoft.com/office/powerpoint/2010/main" val="20320296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71AC9F-9267-3869-D9AE-7D0ABBD495C0}"/>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F9762AF0-2D08-56B0-60EB-E879B36C8717}"/>
              </a:ext>
            </a:extLst>
          </p:cNvPr>
          <p:cNvSpPr>
            <a:spLocks noGrp="1"/>
          </p:cNvSpPr>
          <p:nvPr>
            <p:ph type="title"/>
          </p:nvPr>
        </p:nvSpPr>
        <p:spPr/>
        <p:txBody>
          <a:bodyPr/>
          <a:lstStyle/>
          <a:p>
            <a:r>
              <a:rPr lang="en-US" sz="2000">
                <a:ea typeface="+mj-lt"/>
                <a:cs typeface="+mj-lt"/>
              </a:rPr>
              <a:t>3.3 Toho Gas – Case Study #2: Gas Metering &amp; Pressure Control for Nhon Trach 3 &amp; 4 Power Plant</a:t>
            </a:r>
            <a:br>
              <a:rPr lang="en-US" sz="1600">
                <a:ea typeface="+mj-lt"/>
                <a:cs typeface="+mj-lt"/>
              </a:rPr>
            </a:br>
            <a:r>
              <a:rPr lang="en-US" sz="1600"/>
              <a:t>Through Phuc Sang Minh, Toho Gas gains exposure to Vietnam’s gas infrastructure and system-reliability segment via a well-established local contractor with participation in major government-linked projects</a:t>
            </a:r>
            <a:endParaRPr lang="en-US" sz="1200">
              <a:ea typeface="+mj-lt"/>
              <a:cs typeface="+mj-lt"/>
            </a:endParaRPr>
          </a:p>
        </p:txBody>
      </p:sp>
      <p:sp>
        <p:nvSpPr>
          <p:cNvPr id="20" name="TextBox 19">
            <a:extLst>
              <a:ext uri="{FF2B5EF4-FFF2-40B4-BE49-F238E27FC236}">
                <a16:creationId xmlns:a16="http://schemas.microsoft.com/office/drawing/2014/main" id="{C6B09563-AEE8-3904-179C-16F8145074F6}"/>
              </a:ext>
            </a:extLst>
          </p:cNvPr>
          <p:cNvSpPr txBox="1"/>
          <p:nvPr/>
        </p:nvSpPr>
        <p:spPr>
          <a:xfrm>
            <a:off x="340272" y="6095476"/>
            <a:ext cx="11516765" cy="246221"/>
          </a:xfrm>
          <a:prstGeom prst="rect">
            <a:avLst/>
          </a:prstGeom>
          <a:noFill/>
        </p:spPr>
        <p:txBody>
          <a:bodyPr wrap="square" lIns="91440" tIns="45720" rIns="91440" bIns="45720" anchor="t">
            <a:spAutoFit/>
          </a:bodyPr>
          <a:lstStyle/>
          <a:p>
            <a:r>
              <a:rPr lang="en-GB" sz="1000">
                <a:ea typeface="Meiryo UI"/>
                <a:cs typeface="Times New Roman"/>
              </a:rPr>
              <a:t>S</a:t>
            </a:r>
            <a:r>
              <a:rPr kumimoji="1" lang="en-GB" sz="1000" b="0" i="0" u="none" strike="noStrike" kern="1200">
                <a:effectLst/>
                <a:ea typeface="Meiryo UI"/>
                <a:cs typeface="Times New Roman"/>
              </a:rPr>
              <a:t>ource: P</a:t>
            </a:r>
            <a:r>
              <a:rPr lang="en-GB" sz="1000">
                <a:ea typeface="Meiryo UI"/>
                <a:cs typeface="Times New Roman"/>
              </a:rPr>
              <a:t>huc Sang Minh </a:t>
            </a:r>
            <a:r>
              <a:rPr kumimoji="1" lang="en-GB" sz="1000" b="0" i="0" u="none" strike="noStrike" kern="1200">
                <a:effectLst/>
                <a:ea typeface="Meiryo UI"/>
                <a:cs typeface="Times New Roman"/>
              </a:rPr>
              <a:t>c</a:t>
            </a:r>
            <a:r>
              <a:rPr lang="en-GB" sz="1000">
                <a:ea typeface="Meiryo UI"/>
                <a:cs typeface="Times New Roman"/>
              </a:rPr>
              <a:t>ompany website, Viet Nam News</a:t>
            </a:r>
            <a:endParaRPr lang="en-MY" sz="1000">
              <a:ea typeface="Yu mincho"/>
              <a:cs typeface="Times New Roman"/>
            </a:endParaRPr>
          </a:p>
        </p:txBody>
      </p:sp>
      <p:graphicFrame>
        <p:nvGraphicFramePr>
          <p:cNvPr id="15" name="Table 14">
            <a:extLst>
              <a:ext uri="{FF2B5EF4-FFF2-40B4-BE49-F238E27FC236}">
                <a16:creationId xmlns:a16="http://schemas.microsoft.com/office/drawing/2014/main" id="{57308A92-069C-5581-DB72-953390C21BC8}"/>
              </a:ext>
            </a:extLst>
          </p:cNvPr>
          <p:cNvGraphicFramePr>
            <a:graphicFrameLocks noGrp="1"/>
          </p:cNvGraphicFramePr>
          <p:nvPr>
            <p:extLst>
              <p:ext uri="{D42A27DB-BD31-4B8C-83A1-F6EECF244321}">
                <p14:modId xmlns:p14="http://schemas.microsoft.com/office/powerpoint/2010/main" val="3603145667"/>
              </p:ext>
            </p:extLst>
          </p:nvPr>
        </p:nvGraphicFramePr>
        <p:xfrm>
          <a:off x="335280" y="1341437"/>
          <a:ext cx="11508811" cy="4751386"/>
        </p:xfrm>
        <a:graphic>
          <a:graphicData uri="http://schemas.openxmlformats.org/drawingml/2006/table">
            <a:tbl>
              <a:tblPr/>
              <a:tblGrid>
                <a:gridCol w="976162">
                  <a:extLst>
                    <a:ext uri="{9D8B030D-6E8A-4147-A177-3AD203B41FA5}">
                      <a16:colId xmlns:a16="http://schemas.microsoft.com/office/drawing/2014/main" val="3702341498"/>
                    </a:ext>
                  </a:extLst>
                </a:gridCol>
                <a:gridCol w="3510883">
                  <a:extLst>
                    <a:ext uri="{9D8B030D-6E8A-4147-A177-3AD203B41FA5}">
                      <a16:colId xmlns:a16="http://schemas.microsoft.com/office/drawing/2014/main" val="4212092130"/>
                    </a:ext>
                  </a:extLst>
                </a:gridCol>
                <a:gridCol w="3510883">
                  <a:extLst>
                    <a:ext uri="{9D8B030D-6E8A-4147-A177-3AD203B41FA5}">
                      <a16:colId xmlns:a16="http://schemas.microsoft.com/office/drawing/2014/main" val="3174331982"/>
                    </a:ext>
                  </a:extLst>
                </a:gridCol>
                <a:gridCol w="3510883">
                  <a:extLst>
                    <a:ext uri="{9D8B030D-6E8A-4147-A177-3AD203B41FA5}">
                      <a16:colId xmlns:a16="http://schemas.microsoft.com/office/drawing/2014/main" val="1481112521"/>
                    </a:ext>
                  </a:extLst>
                </a:gridCol>
              </a:tblGrid>
              <a:tr h="654881">
                <a:tc>
                  <a:txBody>
                    <a:bodyPr/>
                    <a:lstStyle/>
                    <a:p>
                      <a:pPr lvl="0" algn="ctr">
                        <a:lnSpc>
                          <a:spcPct val="100000"/>
                        </a:lnSpc>
                        <a:spcBef>
                          <a:spcPts val="0"/>
                        </a:spcBef>
                        <a:spcAft>
                          <a:spcPts val="0"/>
                        </a:spcAft>
                        <a:buNone/>
                      </a:pPr>
                      <a:r>
                        <a:rPr lang="en-US" sz="1400">
                          <a:solidFill>
                            <a:schemeClr val="bg1"/>
                          </a:solidFill>
                          <a:latin typeface="+mj-lt"/>
                        </a:rPr>
                        <a:t>Business Overview</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0">
                      <a:noFill/>
                    </a:lnTlToBr>
                    <a:lnBlToTr w="0">
                      <a:noFill/>
                    </a:lnBlToTr>
                    <a:solidFill>
                      <a:schemeClr val="accent3"/>
                    </a:solidFill>
                  </a:tcPr>
                </a:tc>
                <a:tc gridSpan="3">
                  <a:txBody>
                    <a:bodyPr/>
                    <a:lstStyle/>
                    <a:p>
                      <a:pPr marL="219075" marR="0" lvl="0" indent="-219075"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Competitor: </a:t>
                      </a:r>
                      <a:r>
                        <a:rPr kumimoji="1" lang="en-US" altLang="ja-JP" sz="1400" b="0" i="0" u="none" strike="noStrike" kern="1200" cap="none" spc="0" normalizeH="0" baseline="0" noProof="0">
                          <a:ln>
                            <a:noFill/>
                          </a:ln>
                          <a:solidFill>
                            <a:prstClr val="black"/>
                          </a:solidFill>
                          <a:effectLst/>
                          <a:uLnTx/>
                          <a:uFillTx/>
                          <a:latin typeface="+mn-lt"/>
                          <a:ea typeface="+mn-ea"/>
                          <a:cs typeface="+mn-cs"/>
                          <a:sym typeface="Wingdings"/>
                        </a:rPr>
                        <a:t>Phuc Sang Minh Gas Engineering (subsidiary of Phuc Sang Minh Trade Engineering Services) </a:t>
                      </a:r>
                      <a:r>
                        <a:rPr kumimoji="1" lang="en-US" altLang="ja-JP" sz="1400" b="0" i="0" u="none" strike="noStrike" kern="1200" cap="none" spc="0" normalizeH="0" baseline="0" noProof="0">
                          <a:ln>
                            <a:noFill/>
                          </a:ln>
                          <a:solidFill>
                            <a:prstClr val="black"/>
                          </a:solidFill>
                          <a:effectLst/>
                          <a:uLnTx/>
                          <a:uFillTx/>
                          <a:latin typeface="+mn-lt"/>
                          <a:ea typeface="+mn-ea"/>
                          <a:cs typeface="+mn-cs"/>
                        </a:rPr>
                        <a:t>– Industrial gas engineering </a:t>
                      </a:r>
                    </a:p>
                    <a:p>
                      <a:pPr marL="219075" marR="0" lvl="0" indent="-219075"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Customer: PetroVietnam – State-owned national oil and gas company </a:t>
                      </a:r>
                    </a:p>
                  </a:txBody>
                  <a:tcPr marL="36576" marR="36576" marT="0" marB="0" anchor="ctr">
                    <a:lnL w="38100"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hMerge="1">
                  <a:txBody>
                    <a:bodyPr/>
                    <a:lstStyle/>
                    <a:p>
                      <a:endParaRPr lang="en-US"/>
                    </a:p>
                  </a:txBody>
                  <a:tcPr/>
                </a:tc>
                <a:tc hMerge="1">
                  <a:txBody>
                    <a:bodyPr/>
                    <a:lstStyle/>
                    <a:p>
                      <a:endParaRPr lang="en-US"/>
                    </a:p>
                  </a:txBody>
                  <a:tcPr>
                    <a:lnL w="38099"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239266436"/>
                  </a:ext>
                </a:extLst>
              </a:tr>
              <a:tr h="43658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400" kern="1200">
                          <a:solidFill>
                            <a:schemeClr val="bg1"/>
                          </a:solidFill>
                          <a:effectLst/>
                          <a:latin typeface="+mj-lt"/>
                          <a:ea typeface="+mn-ea"/>
                          <a:cs typeface="+mn-cs"/>
                        </a:rPr>
                        <a:t>Context</a:t>
                      </a: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3"/>
                    </a:solidFill>
                  </a:tcPr>
                </a:tc>
                <a:tc gridSpan="3">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Phuc Sang Minh was engaged to deliver the gas metering skid system and pressure control valve systems for the Nhon Trach 3 &amp; 4 project, a major national gas-fired power plant complex (1,500 MW), using LNG as the main fuel</a:t>
                      </a:r>
                    </a:p>
                  </a:txBody>
                  <a:tcPr marL="36576" marR="36576" marT="0" marB="0" anchor="ctr">
                    <a:lnL w="38099"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hMerge="1">
                  <a:txBody>
                    <a:bodyPr/>
                    <a:lstStyle/>
                    <a:p>
                      <a:endParaRPr lang="en-US"/>
                    </a:p>
                  </a:txBody>
                  <a:tcPr/>
                </a:tc>
                <a:tc hMerge="1">
                  <a:txBody>
                    <a:bodyPr/>
                    <a:lstStyle/>
                    <a:p>
                      <a:endParaRPr lang="en-US"/>
                    </a:p>
                  </a:txBody>
                  <a:tcPr>
                    <a:lnL w="38099"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3475463921"/>
                  </a:ext>
                </a:extLst>
              </a:tr>
              <a:tr h="436587">
                <a:tc>
                  <a:txBody>
                    <a:bodyPr/>
                    <a:lstStyle/>
                    <a:p>
                      <a:pPr marL="0" marR="0" lvl="0" indent="0" algn="ctr" rtl="0" eaLnBrk="1" fontAlgn="auto" latinLnBrk="0" hangingPunct="1">
                        <a:lnSpc>
                          <a:spcPct val="100000"/>
                        </a:lnSpc>
                        <a:spcBef>
                          <a:spcPts val="0"/>
                        </a:spcBef>
                        <a:spcAft>
                          <a:spcPts val="0"/>
                        </a:spcAft>
                        <a:buClrTx/>
                        <a:buSzTx/>
                        <a:buFontTx/>
                        <a:buNone/>
                      </a:pPr>
                      <a:r>
                        <a:rPr kumimoji="1" lang="en-US" altLang="ja-JP" sz="1400" kern="1200">
                          <a:solidFill>
                            <a:schemeClr val="bg1"/>
                          </a:solidFill>
                          <a:effectLst/>
                          <a:latin typeface="+mj-lt"/>
                          <a:ea typeface="+mn-ea"/>
                          <a:cs typeface="+mn-cs"/>
                        </a:rPr>
                        <a:t>Objective</a:t>
                      </a: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099"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3"/>
                    </a:solidFill>
                  </a:tcPr>
                </a:tc>
                <a:tc gridSpan="3">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lang="en-US" sz="1400"/>
                        <a:t>To deliver high‑performance gas metering and pressure control equipment for the plant’s LNG supply that meets stringent technical, safety, and reliability requirements for power plant operation</a:t>
                      </a:r>
                      <a:endParaRPr kumimoji="1" lang="en-US" altLang="ja-JP" sz="1400" b="0" i="0" u="none" strike="noStrike" kern="1200" cap="none" spc="0" normalizeH="0" baseline="0" noProof="0">
                        <a:ln>
                          <a:noFill/>
                        </a:ln>
                        <a:solidFill>
                          <a:prstClr val="black"/>
                        </a:solidFill>
                        <a:effectLst/>
                        <a:uLnTx/>
                        <a:uFillTx/>
                        <a:latin typeface="+mn-lt"/>
                        <a:ea typeface="+mn-ea"/>
                        <a:cs typeface="+mn-cs"/>
                      </a:endParaRPr>
                    </a:p>
                  </a:txBody>
                  <a:tcPr marL="36576" marR="36576" marT="0" marB="0" anchor="ctr">
                    <a:lnL w="38099"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hMerge="1">
                  <a:txBody>
                    <a:bodyPr/>
                    <a:lstStyle/>
                    <a:p>
                      <a:endParaRPr lang="en-US"/>
                    </a:p>
                  </a:txBody>
                  <a:tcPr/>
                </a:tc>
                <a:tc hMerge="1">
                  <a:txBody>
                    <a:bodyPr/>
                    <a:lstStyle/>
                    <a:p>
                      <a:endParaRPr lang="en-US"/>
                    </a:p>
                  </a:txBody>
                  <a:tcPr>
                    <a:lnL w="38099"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281570303"/>
                  </a:ext>
                </a:extLst>
              </a:tr>
              <a:tr h="520197">
                <a:tc rowSpan="2">
                  <a:txBody>
                    <a:bodyPr/>
                    <a:lstStyle/>
                    <a:p>
                      <a:pPr marL="0" lvl="0" indent="0" algn="ctr">
                        <a:lnSpc>
                          <a:spcPct val="100000"/>
                        </a:lnSpc>
                        <a:spcBef>
                          <a:spcPts val="0"/>
                        </a:spcBef>
                        <a:spcAft>
                          <a:spcPts val="0"/>
                        </a:spcAft>
                        <a:buNone/>
                      </a:pPr>
                      <a:r>
                        <a:rPr kumimoji="1" lang="en-US" altLang="ja-JP" sz="1400" kern="1200">
                          <a:solidFill>
                            <a:schemeClr val="bg1"/>
                          </a:solidFill>
                          <a:effectLst/>
                          <a:latin typeface="+mj-lt"/>
                          <a:ea typeface="+mn-ea"/>
                          <a:cs typeface="+mn-cs"/>
                        </a:rPr>
                        <a:t>Scope</a:t>
                      </a: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099"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3"/>
                    </a:solidFill>
                  </a:tcPr>
                </a:tc>
                <a:tc>
                  <a:txBody>
                    <a:bodyPr/>
                    <a:lstStyle/>
                    <a:p>
                      <a:pPr marL="219075" indent="-219075">
                        <a:buSzPct val="100000"/>
                        <a:buFont typeface="Wingdings"/>
                        <a:buChar char="n"/>
                        <a:defRPr/>
                      </a:pPr>
                      <a:endParaRPr kumimoji="1" lang="ja-JP" sz="1400" b="0" i="0" u="none" strike="noStrike" kern="1200" noProof="0">
                        <a:solidFill>
                          <a:schemeClr val="tx1"/>
                        </a:solidFill>
                        <a:effectLst/>
                        <a:latin typeface="+mj-lt"/>
                        <a:ea typeface="+mj-ea"/>
                        <a:cs typeface="+mn-cs"/>
                      </a:endParaRPr>
                    </a:p>
                  </a:txBody>
                  <a:tcPr marL="36000" marR="36000" marT="36000">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38100" cap="flat" cmpd="sng" algn="ctr">
                      <a:noFill/>
                      <a:prstDash val="solid"/>
                      <a:round/>
                      <a:headEnd type="none" w="med" len="med"/>
                      <a:tailEnd type="none" w="med" len="med"/>
                    </a:lnB>
                    <a:lnTlToBr w="0">
                      <a:noFill/>
                    </a:lnTlToBr>
                    <a:lnBlToTr w="0">
                      <a:noFill/>
                    </a:lnBlToTr>
                    <a:noFill/>
                  </a:tcPr>
                </a:tc>
                <a:tc>
                  <a:txBody>
                    <a:bodyPr/>
                    <a:lstStyle/>
                    <a:p>
                      <a:pPr marL="219075" indent="-219075">
                        <a:buSzPct val="100000"/>
                        <a:buFont typeface="Wingdings"/>
                        <a:buChar char="n"/>
                        <a:defRPr/>
                      </a:pPr>
                      <a:endParaRPr kumimoji="1" lang="en-US" altLang="ja-JP" sz="1400" b="0" i="0" u="none" strike="noStrike" kern="1200" noProof="0">
                        <a:solidFill>
                          <a:schemeClr val="tx1"/>
                        </a:solidFill>
                        <a:effectLst/>
                        <a:latin typeface="+mj-lt"/>
                        <a:ea typeface="+mj-ea"/>
                        <a:cs typeface="+mn-cs"/>
                      </a:endParaRPr>
                    </a:p>
                  </a:txBody>
                  <a:tcPr marL="36000" marR="36000" marT="36000">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38100" cap="flat" cmpd="sng" algn="ctr">
                      <a:noFill/>
                      <a:prstDash val="solid"/>
                      <a:round/>
                      <a:headEnd type="none" w="med" len="med"/>
                      <a:tailEnd type="none" w="med" len="med"/>
                    </a:lnB>
                    <a:lnTlToBr w="0">
                      <a:noFill/>
                    </a:lnTlToBr>
                    <a:lnBlToTr w="0">
                      <a:noFill/>
                    </a:lnBlToTr>
                    <a:noFill/>
                  </a:tcPr>
                </a:tc>
                <a:tc>
                  <a:txBody>
                    <a:bodyPr/>
                    <a:lstStyle/>
                    <a:p>
                      <a:pPr marL="219075" indent="-219075">
                        <a:buSzPct val="100000"/>
                        <a:buFont typeface="Wingdings"/>
                        <a:buChar char="n"/>
                        <a:defRPr/>
                      </a:pPr>
                      <a:endParaRPr lang="en-US" sz="1400" b="0">
                        <a:solidFill>
                          <a:schemeClr val="tx1"/>
                        </a:solidFill>
                        <a:latin typeface="+mj-lt"/>
                        <a:ea typeface="+mn-lt"/>
                        <a:cs typeface="+mn-lt"/>
                      </a:endParaRPr>
                    </a:p>
                    <a:p>
                      <a:pPr marL="219075" indent="-219075">
                        <a:buSzPct val="100000"/>
                        <a:buFont typeface="Wingdings"/>
                        <a:buChar char="n"/>
                        <a:defRPr/>
                      </a:pPr>
                      <a:endParaRPr lang="en-US" sz="1400" b="0">
                        <a:solidFill>
                          <a:schemeClr val="tx1"/>
                        </a:solidFill>
                        <a:latin typeface="+mj-lt"/>
                        <a:ea typeface="+mn-lt"/>
                        <a:cs typeface="+mn-lt"/>
                      </a:endParaRPr>
                    </a:p>
                  </a:txBody>
                  <a:tcPr marL="36000" marR="36000" marT="36000">
                    <a:lnL w="38099"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38100" cap="flat" cmpd="sng" algn="ctr">
                      <a:noFill/>
                      <a:prstDash val="solid"/>
                      <a:round/>
                      <a:headEnd type="none" w="med" len="med"/>
                      <a:tailEnd type="none" w="med" len="med"/>
                    </a:lnB>
                    <a:lnTlToBr w="0">
                      <a:noFill/>
                    </a:lnTlToBr>
                    <a:lnBlToTr w="0">
                      <a:noFill/>
                    </a:lnBlToTr>
                    <a:noFill/>
                  </a:tcPr>
                </a:tc>
                <a:extLst>
                  <a:ext uri="{0D108BD9-81ED-4DB2-BD59-A6C34878D82A}">
                    <a16:rowId xmlns:a16="http://schemas.microsoft.com/office/drawing/2014/main" val="3438198545"/>
                  </a:ext>
                </a:extLst>
              </a:tr>
              <a:tr h="2048253">
                <a:tc vMerge="1">
                  <a:txBody>
                    <a:bodyPr/>
                    <a:lstStyle/>
                    <a:p>
                      <a:endParaRP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099"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3"/>
                    </a:solidFill>
                  </a:tcPr>
                </a:tc>
                <a:tc>
                  <a:txBody>
                    <a:bodyPr/>
                    <a:lstStyle/>
                    <a:p>
                      <a:pPr marL="219075" indent="-219075">
                        <a:buSzPct val="100000"/>
                        <a:buFont typeface="Wingdings"/>
                        <a:buChar char="n"/>
                        <a:defRPr/>
                      </a:pPr>
                      <a:r>
                        <a:rPr kumimoji="1" lang="en-US" altLang="ja-JP" sz="1400" b="0" i="0" u="none" strike="noStrike" kern="1200" noProof="0">
                          <a:solidFill>
                            <a:schemeClr val="tx1"/>
                          </a:solidFill>
                          <a:effectLst/>
                          <a:latin typeface="+mj-lt"/>
                          <a:ea typeface="+mj-ea"/>
                          <a:cs typeface="+mn-cs"/>
                        </a:rPr>
                        <a:t>Manufacture gas metering skids to modern engineering standards with advanced technology, sized for the plant’s gas flow requirements</a:t>
                      </a:r>
                    </a:p>
                    <a:p>
                      <a:pPr marL="219075" indent="-219075">
                        <a:buSzPct val="100000"/>
                        <a:buFont typeface="Wingdings"/>
                        <a:buChar char="n"/>
                        <a:defRPr/>
                      </a:pPr>
                      <a:r>
                        <a:rPr kumimoji="1" lang="en-US" altLang="ja-JP" sz="1400" b="0" i="0" u="none" strike="noStrike" kern="1200" noProof="0">
                          <a:solidFill>
                            <a:schemeClr val="tx1"/>
                          </a:solidFill>
                          <a:effectLst/>
                          <a:latin typeface="+mj-lt"/>
                          <a:ea typeface="+mj-ea"/>
                          <a:cs typeface="+mn-cs"/>
                        </a:rPr>
                        <a:t>Include metering modules and instrumentation necessary to measure natural gas volume and quality for combustion control</a:t>
                      </a:r>
                    </a:p>
                  </a:txBody>
                  <a:tcPr marL="36000" marR="36000" marT="36000">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219075" indent="-219075">
                        <a:buSzPct val="100000"/>
                        <a:buFont typeface="Wingdings"/>
                        <a:buChar char="n"/>
                        <a:defRPr/>
                      </a:pPr>
                      <a:r>
                        <a:rPr kumimoji="1" lang="en-US" altLang="ja-JP" sz="1400" b="0" i="0" u="none" strike="noStrike" kern="1200" noProof="0">
                          <a:solidFill>
                            <a:schemeClr val="tx1"/>
                          </a:solidFill>
                          <a:effectLst/>
                          <a:latin typeface="+mj-lt"/>
                          <a:ea typeface="+mj-ea"/>
                          <a:cs typeface="+mn-cs"/>
                        </a:rPr>
                        <a:t>Provide and install pressure control valves (PCVs) to regulate incoming gas pressure from the LNG supply line</a:t>
                      </a:r>
                    </a:p>
                    <a:p>
                      <a:pPr marL="219075" indent="-219075">
                        <a:buSzPct val="100000"/>
                        <a:buFont typeface="Wingdings"/>
                        <a:buChar char="n"/>
                        <a:defRPr/>
                      </a:pPr>
                      <a:r>
                        <a:rPr kumimoji="1" lang="en-US" altLang="ja-JP" sz="1400" b="0" i="0" u="none" strike="noStrike" kern="1200" noProof="0">
                          <a:solidFill>
                            <a:schemeClr val="tx1"/>
                          </a:solidFill>
                          <a:effectLst/>
                          <a:latin typeface="+mj-lt"/>
                          <a:ea typeface="+mj-ea"/>
                          <a:cs typeface="+mn-cs"/>
                        </a:rPr>
                        <a:t>Adjust and set pressure regulation to match operational requirements of gas turbines and fuel systems</a:t>
                      </a:r>
                    </a:p>
                    <a:p>
                      <a:pPr marL="219075" indent="-219075">
                        <a:buSzPct val="100000"/>
                        <a:buFont typeface="Wingdings"/>
                        <a:buChar char="n"/>
                        <a:defRPr/>
                      </a:pPr>
                      <a:r>
                        <a:rPr kumimoji="1" lang="en-US" altLang="ja-JP" sz="1400" b="0" i="0" u="none" strike="noStrike" kern="1200" noProof="0">
                          <a:solidFill>
                            <a:schemeClr val="tx1"/>
                          </a:solidFill>
                          <a:effectLst/>
                          <a:latin typeface="+mj-lt"/>
                          <a:ea typeface="+mj-ea"/>
                          <a:cs typeface="+mn-cs"/>
                        </a:rPr>
                        <a:t>Ensure configured PCVs achieve stable pressure to protect downstream systems</a:t>
                      </a:r>
                    </a:p>
                  </a:txBody>
                  <a:tcPr marL="36000" marR="36000" marT="36000">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a:txBody>
                    <a:bodyPr/>
                    <a:lstStyle/>
                    <a:p>
                      <a:pPr marL="219075" indent="-219075">
                        <a:buSzPct val="100000"/>
                        <a:buFont typeface="Wingdings"/>
                        <a:buChar char="n"/>
                        <a:defRPr/>
                      </a:pPr>
                      <a:r>
                        <a:rPr lang="en-US" sz="1400" b="0">
                          <a:solidFill>
                            <a:schemeClr val="tx1"/>
                          </a:solidFill>
                          <a:latin typeface="+mj-lt"/>
                          <a:ea typeface="+mn-lt"/>
                          <a:cs typeface="+mn-lt"/>
                        </a:rPr>
                        <a:t>Align metering skid outputs with pressure control systems to ensure coordinated measurement and regulation</a:t>
                      </a:r>
                    </a:p>
                    <a:p>
                      <a:pPr marL="219075" indent="-219075">
                        <a:buSzPct val="100000"/>
                        <a:buFont typeface="Wingdings"/>
                        <a:buChar char="n"/>
                        <a:defRPr/>
                      </a:pPr>
                      <a:r>
                        <a:rPr lang="en-US" sz="1400" b="0">
                          <a:solidFill>
                            <a:schemeClr val="tx1"/>
                          </a:solidFill>
                          <a:latin typeface="+mj-lt"/>
                          <a:ea typeface="+mn-lt"/>
                          <a:cs typeface="+mn-lt"/>
                        </a:rPr>
                        <a:t>Ensure instrumentation and controls work together for reliable real‑time monitoring and protection</a:t>
                      </a:r>
                    </a:p>
                    <a:p>
                      <a:pPr marL="219075" indent="-219075">
                        <a:buSzPct val="100000"/>
                        <a:buFont typeface="Wingdings"/>
                        <a:buChar char="n"/>
                        <a:defRPr/>
                      </a:pPr>
                      <a:r>
                        <a:rPr lang="en-US" sz="1400" b="0">
                          <a:solidFill>
                            <a:schemeClr val="tx1"/>
                          </a:solidFill>
                          <a:latin typeface="+mj-lt"/>
                          <a:ea typeface="+mn-lt"/>
                          <a:cs typeface="+mn-lt"/>
                        </a:rPr>
                        <a:t>Connect systems into plant gas supply infrastructure per engineering design</a:t>
                      </a:r>
                    </a:p>
                  </a:txBody>
                  <a:tcPr marL="36000" marR="36000" marT="36000">
                    <a:lnL w="38099" cap="flat" cmpd="sng" algn="ctr">
                      <a:solidFill>
                        <a:schemeClr val="bg1"/>
                      </a:solidFill>
                      <a:prstDash val="solid"/>
                      <a:round/>
                      <a:headEnd type="none" w="med" len="med"/>
                      <a:tailEnd type="none" w="med" len="med"/>
                    </a:lnL>
                    <a:lnR w="38099">
                      <a:solidFill>
                        <a:schemeClr val="bg1"/>
                      </a:solidFill>
                    </a:lnR>
                    <a:lnT w="38100" cap="flat" cmpd="sng" algn="ctr">
                      <a:no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extLst>
                  <a:ext uri="{0D108BD9-81ED-4DB2-BD59-A6C34878D82A}">
                    <a16:rowId xmlns:a16="http://schemas.microsoft.com/office/drawing/2014/main" val="476642664"/>
                  </a:ext>
                </a:extLst>
              </a:tr>
              <a:tr h="654881">
                <a:tc>
                  <a:txBody>
                    <a:bodyPr/>
                    <a:lstStyle/>
                    <a:p>
                      <a:pPr marL="0" lvl="0" indent="0" algn="ctr">
                        <a:lnSpc>
                          <a:spcPct val="100000"/>
                        </a:lnSpc>
                        <a:spcBef>
                          <a:spcPts val="0"/>
                        </a:spcBef>
                        <a:spcAft>
                          <a:spcPts val="0"/>
                        </a:spcAft>
                        <a:buNone/>
                      </a:pPr>
                      <a:r>
                        <a:rPr kumimoji="1" lang="en-US" altLang="ja-JP" sz="1400" kern="1200">
                          <a:solidFill>
                            <a:schemeClr val="bg1"/>
                          </a:solidFill>
                          <a:effectLst/>
                          <a:latin typeface="+mj-lt"/>
                          <a:ea typeface="+mn-ea"/>
                          <a:cs typeface="+mn-cs"/>
                        </a:rPr>
                        <a:t>Outcome</a:t>
                      </a: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099" cap="flat" cmpd="sng" algn="ctr">
                      <a:solidFill>
                        <a:schemeClr val="bg1"/>
                      </a:solidFill>
                      <a:prstDash val="solid"/>
                      <a:round/>
                      <a:headEnd type="none" w="med" len="med"/>
                      <a:tailEnd type="none" w="med" len="med"/>
                    </a:lnT>
                    <a:lnB w="38099" cap="flat" cmpd="sng" algn="ctr">
                      <a:solidFill>
                        <a:schemeClr val="bg1"/>
                      </a:solidFill>
                      <a:prstDash val="solid"/>
                      <a:round/>
                      <a:headEnd type="none" w="med" len="med"/>
                      <a:tailEnd type="none" w="med" len="med"/>
                    </a:lnB>
                    <a:lnTlToBr w="0">
                      <a:noFill/>
                    </a:lnTlToBr>
                    <a:lnBlToTr w="0">
                      <a:noFill/>
                    </a:lnBlToTr>
                    <a:solidFill>
                      <a:schemeClr val="accent3"/>
                    </a:solidFill>
                  </a:tcPr>
                </a:tc>
                <a:tc gridSpan="3">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altLang="ja-JP" sz="1400" b="0" i="0" u="none" strike="noStrike" kern="1200" cap="none" spc="0" normalizeH="0" baseline="0" noProof="0">
                          <a:ln>
                            <a:noFill/>
                          </a:ln>
                          <a:solidFill>
                            <a:prstClr val="black"/>
                          </a:solidFill>
                          <a:effectLst/>
                          <a:uLnTx/>
                          <a:uFillTx/>
                          <a:latin typeface="+mn-lt"/>
                          <a:ea typeface="+mn-ea"/>
                          <a:cs typeface="+mn-cs"/>
                        </a:rPr>
                        <a:t>Phuc Sang Minh successfully delivered and installed the gas metering skid and pressure control valve systems. The Nhon Trach 3 &amp; 4 power plant is already functioning and generating electricity, though still in phased commissioning and ramp-up towards full commercial operation</a:t>
                      </a:r>
                    </a:p>
                  </a:txBody>
                  <a:tcPr marL="36576" marR="36576" marT="0" marB="0" anchor="ctr">
                    <a:lnL w="38099" cap="flat" cmpd="sng" algn="ctr">
                      <a:solidFill>
                        <a:schemeClr val="bg1"/>
                      </a:solidFill>
                      <a:prstDash val="solid"/>
                      <a:round/>
                      <a:headEnd type="none" w="med" len="med"/>
                      <a:tailEnd type="none" w="med" len="med"/>
                    </a:lnL>
                    <a:lnR w="38099">
                      <a:solidFill>
                        <a:schemeClr val="bg1"/>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lnTlToBr w="0">
                      <a:noFill/>
                    </a:lnTlToBr>
                    <a:lnBlToTr w="0">
                      <a:noFill/>
                    </a:lnBlToTr>
                    <a:noFill/>
                  </a:tcPr>
                </a:tc>
                <a:tc hMerge="1">
                  <a:txBody>
                    <a:bodyPr/>
                    <a:lstStyle/>
                    <a:p>
                      <a:endParaRPr lang="en-US"/>
                    </a:p>
                  </a:txBody>
                  <a:tcPr/>
                </a:tc>
                <a:tc hMerge="1">
                  <a:txBody>
                    <a:bodyPr/>
                    <a:lstStyle/>
                    <a:p>
                      <a:endParaRPr lang="en-US"/>
                    </a:p>
                  </a:txBody>
                  <a:tcPr>
                    <a:lnL w="38099" cap="flat" cmpd="sng" algn="ctr">
                      <a:solidFill>
                        <a:schemeClr val="bg1"/>
                      </a:solid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tcPr>
                </a:tc>
                <a:extLst>
                  <a:ext uri="{0D108BD9-81ED-4DB2-BD59-A6C34878D82A}">
                    <a16:rowId xmlns:a16="http://schemas.microsoft.com/office/drawing/2014/main" val="3225922824"/>
                  </a:ext>
                </a:extLst>
              </a:tr>
            </a:tbl>
          </a:graphicData>
        </a:graphic>
      </p:graphicFrame>
      <p:sp>
        <p:nvSpPr>
          <p:cNvPr id="10" name="AutoShape 22">
            <a:extLst>
              <a:ext uri="{FF2B5EF4-FFF2-40B4-BE49-F238E27FC236}">
                <a16:creationId xmlns:a16="http://schemas.microsoft.com/office/drawing/2014/main" id="{4F828A1C-4021-B00E-FDD2-F6D44E45B433}"/>
              </a:ext>
            </a:extLst>
          </p:cNvPr>
          <p:cNvSpPr>
            <a:spLocks noChangeArrowheads="1"/>
          </p:cNvSpPr>
          <p:nvPr/>
        </p:nvSpPr>
        <p:spPr bwMode="auto">
          <a:xfrm>
            <a:off x="8251660" y="2909552"/>
            <a:ext cx="3600000" cy="481979"/>
          </a:xfrm>
          <a:prstGeom prst="homePlate">
            <a:avLst>
              <a:gd name="adj" fmla="val 24229"/>
            </a:avLst>
          </a:prstGeom>
          <a:solidFill>
            <a:schemeClr val="accent1">
              <a:lumMod val="75000"/>
            </a:schemeClr>
          </a:solidFill>
          <a:ln w="38100">
            <a:solidFill>
              <a:schemeClr val="bg1"/>
            </a:solidFill>
            <a:miter lim="800000"/>
            <a:headEnd/>
            <a:tailEnd/>
          </a:ln>
          <a:effectLst/>
        </p:spPr>
        <p:txBody>
          <a:bodyPr lIns="36000" tIns="0" rIns="36000" bIns="0" anchor="ctr"/>
          <a:lstStyle/>
          <a:p>
            <a:pPr marL="91440" lvl="1"/>
            <a:r>
              <a:rPr lang="en-US" altLang="ja-JP" sz="1400">
                <a:solidFill>
                  <a:schemeClr val="bg1"/>
                </a:solidFill>
                <a:ea typeface="+mn-lt"/>
                <a:cs typeface="+mn-lt"/>
              </a:rPr>
              <a:t>Integration of Metering and Pressure Systems</a:t>
            </a:r>
            <a:endParaRPr lang="en-US" altLang="ja-JP">
              <a:solidFill>
                <a:schemeClr val="bg1"/>
              </a:solidFill>
            </a:endParaRPr>
          </a:p>
        </p:txBody>
      </p:sp>
      <p:sp>
        <p:nvSpPr>
          <p:cNvPr id="12" name="AutoShape 22">
            <a:extLst>
              <a:ext uri="{FF2B5EF4-FFF2-40B4-BE49-F238E27FC236}">
                <a16:creationId xmlns:a16="http://schemas.microsoft.com/office/drawing/2014/main" id="{F777696C-79F7-5CDF-8098-FE2827661A9B}"/>
              </a:ext>
            </a:extLst>
          </p:cNvPr>
          <p:cNvSpPr>
            <a:spLocks noChangeArrowheads="1"/>
          </p:cNvSpPr>
          <p:nvPr/>
        </p:nvSpPr>
        <p:spPr bwMode="auto">
          <a:xfrm>
            <a:off x="4781548" y="2909552"/>
            <a:ext cx="3600000" cy="481979"/>
          </a:xfrm>
          <a:prstGeom prst="homePlate">
            <a:avLst>
              <a:gd name="adj" fmla="val 24229"/>
            </a:avLst>
          </a:prstGeom>
          <a:solidFill>
            <a:schemeClr val="accent1">
              <a:lumMod val="75000"/>
            </a:schemeClr>
          </a:solidFill>
          <a:ln w="38100">
            <a:solidFill>
              <a:schemeClr val="bg1"/>
            </a:solidFill>
            <a:miter lim="800000"/>
            <a:headEnd/>
            <a:tailEnd/>
          </a:ln>
          <a:effectLst/>
        </p:spPr>
        <p:txBody>
          <a:bodyPr lIns="36000" tIns="0" rIns="36000" bIns="0" anchor="ctr"/>
          <a:lstStyle/>
          <a:p>
            <a:pPr marL="91440" lvl="1"/>
            <a:r>
              <a:rPr lang="en-US" altLang="ja-JP" sz="1400">
                <a:solidFill>
                  <a:schemeClr val="bg1"/>
                </a:solidFill>
                <a:ea typeface="+mn-lt"/>
                <a:cs typeface="+mn-lt"/>
              </a:rPr>
              <a:t>Installation &amp; Commissioning</a:t>
            </a:r>
            <a:endParaRPr lang="en-US" altLang="ja-JP">
              <a:solidFill>
                <a:schemeClr val="bg1"/>
              </a:solidFill>
            </a:endParaRPr>
          </a:p>
        </p:txBody>
      </p:sp>
      <p:sp>
        <p:nvSpPr>
          <p:cNvPr id="14" name="AutoShape 22">
            <a:extLst>
              <a:ext uri="{FF2B5EF4-FFF2-40B4-BE49-F238E27FC236}">
                <a16:creationId xmlns:a16="http://schemas.microsoft.com/office/drawing/2014/main" id="{A42D660B-E7C4-CB41-361C-3FFCA5C0C87D}"/>
              </a:ext>
            </a:extLst>
          </p:cNvPr>
          <p:cNvSpPr>
            <a:spLocks noChangeArrowheads="1"/>
          </p:cNvSpPr>
          <p:nvPr/>
        </p:nvSpPr>
        <p:spPr bwMode="auto">
          <a:xfrm>
            <a:off x="1311436" y="2909552"/>
            <a:ext cx="3600000" cy="481979"/>
          </a:xfrm>
          <a:prstGeom prst="homePlate">
            <a:avLst>
              <a:gd name="adj" fmla="val 24229"/>
            </a:avLst>
          </a:prstGeom>
          <a:solidFill>
            <a:schemeClr val="accent1">
              <a:lumMod val="75000"/>
            </a:schemeClr>
          </a:solidFill>
          <a:ln w="38100">
            <a:solidFill>
              <a:schemeClr val="bg1"/>
            </a:solidFill>
            <a:miter lim="800000"/>
            <a:headEnd/>
            <a:tailEnd/>
          </a:ln>
          <a:effectLst/>
        </p:spPr>
        <p:txBody>
          <a:bodyPr lIns="36000" tIns="0" rIns="36000" bIns="0" anchor="ctr"/>
          <a:lstStyle/>
          <a:p>
            <a:pPr marL="91440" lvl="1"/>
            <a:r>
              <a:rPr lang="en-US" altLang="ja-JP" sz="1400">
                <a:solidFill>
                  <a:schemeClr val="bg1"/>
                </a:solidFill>
                <a:ea typeface="+mn-lt"/>
                <a:cs typeface="+mn-lt"/>
              </a:rPr>
              <a:t>Gas Metering Skid System Fabrication</a:t>
            </a:r>
            <a:endParaRPr lang="en-US" altLang="ja-JP">
              <a:solidFill>
                <a:schemeClr val="bg1"/>
              </a:solidFill>
            </a:endParaRPr>
          </a:p>
        </p:txBody>
      </p:sp>
    </p:spTree>
    <p:extLst>
      <p:ext uri="{BB962C8B-B14F-4D97-AF65-F5344CB8AC3E}">
        <p14:creationId xmlns:p14="http://schemas.microsoft.com/office/powerpoint/2010/main" val="23203161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646931-CAD0-2A26-5BD2-D20461D97DF3}"/>
            </a:ext>
          </a:extLst>
        </p:cNvPr>
        <p:cNvGrpSpPr/>
        <p:nvPr/>
      </p:nvGrpSpPr>
      <p:grpSpPr>
        <a:xfrm>
          <a:off x="0" y="0"/>
          <a:ext cx="0" cy="0"/>
          <a:chOff x="0" y="0"/>
          <a:chExt cx="0" cy="0"/>
        </a:xfrm>
      </p:grpSpPr>
      <p:graphicFrame>
        <p:nvGraphicFramePr>
          <p:cNvPr id="16" name="Chart 15">
            <a:extLst>
              <a:ext uri="{FF2B5EF4-FFF2-40B4-BE49-F238E27FC236}">
                <a16:creationId xmlns:a16="http://schemas.microsoft.com/office/drawing/2014/main" id="{1EA3EBCE-0B4A-76A9-FE20-E25BFE4F1073}"/>
              </a:ext>
            </a:extLst>
          </p:cNvPr>
          <p:cNvGraphicFramePr/>
          <p:nvPr>
            <p:extLst>
              <p:ext uri="{D42A27DB-BD31-4B8C-83A1-F6EECF244321}">
                <p14:modId xmlns:p14="http://schemas.microsoft.com/office/powerpoint/2010/main" val="258766709"/>
              </p:ext>
            </p:extLst>
          </p:nvPr>
        </p:nvGraphicFramePr>
        <p:xfrm>
          <a:off x="343567" y="1635302"/>
          <a:ext cx="5574633" cy="4457522"/>
        </p:xfrm>
        <a:graphic>
          <a:graphicData uri="http://schemas.openxmlformats.org/drawingml/2006/chart">
            <c:chart xmlns:c="http://schemas.openxmlformats.org/drawingml/2006/chart" xmlns:r="http://schemas.openxmlformats.org/officeDocument/2006/relationships" r:id="rId3"/>
          </a:graphicData>
        </a:graphic>
      </p:graphicFrame>
      <p:sp>
        <p:nvSpPr>
          <p:cNvPr id="17" name="TextBox 16">
            <a:extLst>
              <a:ext uri="{FF2B5EF4-FFF2-40B4-BE49-F238E27FC236}">
                <a16:creationId xmlns:a16="http://schemas.microsoft.com/office/drawing/2014/main" id="{8AF462B2-37F3-D4A0-AE5A-689BD4BC57CB}"/>
              </a:ext>
            </a:extLst>
          </p:cNvPr>
          <p:cNvSpPr txBox="1"/>
          <p:nvPr/>
        </p:nvSpPr>
        <p:spPr>
          <a:xfrm>
            <a:off x="341293" y="1635303"/>
            <a:ext cx="1034286" cy="30777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black"/>
                </a:solidFill>
                <a:latin typeface="+mn-lt"/>
                <a:ea typeface="+mn-ea"/>
                <a:cs typeface="+mn-cs"/>
              </a:defRPr>
            </a:pPr>
            <a:r>
              <a:rPr kumimoji="1" lang="en-US" sz="1400" b="0" i="0" u="none" strike="noStrike" kern="1200" cap="none" spc="0" normalizeH="0" baseline="0" noProof="0">
                <a:ln>
                  <a:noFill/>
                </a:ln>
                <a:solidFill>
                  <a:prstClr val="black"/>
                </a:solidFill>
                <a:effectLst/>
                <a:uLnTx/>
                <a:uFillTx/>
                <a:latin typeface="Segoe UI" panose="020B0502040204020203" pitchFamily="34" charset="0"/>
                <a:ea typeface="Yu Gothic" panose="020B0400000000000000" pitchFamily="50" charset="-128"/>
                <a:cs typeface="Segoe UI" panose="020B0502040204020203" pitchFamily="34" charset="0"/>
              </a:rPr>
              <a:t>(VND B)</a:t>
            </a:r>
          </a:p>
        </p:txBody>
      </p:sp>
      <p:grpSp>
        <p:nvGrpSpPr>
          <p:cNvPr id="18" name="グループ化 58">
            <a:extLst>
              <a:ext uri="{FF2B5EF4-FFF2-40B4-BE49-F238E27FC236}">
                <a16:creationId xmlns:a16="http://schemas.microsoft.com/office/drawing/2014/main" id="{0BCE512C-9996-0145-BD02-AD0854BCB8C3}"/>
              </a:ext>
            </a:extLst>
          </p:cNvPr>
          <p:cNvGrpSpPr/>
          <p:nvPr/>
        </p:nvGrpSpPr>
        <p:grpSpPr>
          <a:xfrm>
            <a:off x="334963" y="1285010"/>
            <a:ext cx="5583237" cy="307777"/>
            <a:chOff x="1998094" y="1119975"/>
            <a:chExt cx="7884946" cy="465201"/>
          </a:xfrm>
          <a:noFill/>
        </p:grpSpPr>
        <p:sp>
          <p:nvSpPr>
            <p:cNvPr id="19" name="ColumnHeader">
              <a:extLst>
                <a:ext uri="{FF2B5EF4-FFF2-40B4-BE49-F238E27FC236}">
                  <a16:creationId xmlns:a16="http://schemas.microsoft.com/office/drawing/2014/main" id="{C7088B7C-C022-AADA-5A4E-3C0634DA3B95}"/>
                </a:ext>
              </a:extLst>
            </p:cNvPr>
            <p:cNvSpPr>
              <a:spLocks noChangeArrowheads="1"/>
            </p:cNvSpPr>
            <p:nvPr/>
          </p:nvSpPr>
          <p:spPr bwMode="gray">
            <a:xfrm>
              <a:off x="2125587" y="1119975"/>
              <a:ext cx="7629961" cy="465201"/>
            </a:xfrm>
            <a:prstGeom prst="rect">
              <a:avLst/>
            </a:prstGeom>
            <a:grpFill/>
            <a:ln w="9525" algn="ctr">
              <a:noFill/>
              <a:miter lim="800000"/>
              <a:headEnd type="none" w="lg" len="lg"/>
              <a:tailEnd type="none" w="lg" len="lg"/>
            </a:ln>
            <a:effectLst/>
          </p:spPr>
          <p:txBody>
            <a:bodyPr wrap="square" lIns="0" tIns="0" rIns="0" bIns="91440" anchor="b">
              <a:spAutoFit/>
            </a:bodyPr>
            <a:lstStyle/>
            <a:p>
              <a:pPr marL="216000" marR="0" lvl="0" indent="-216000" algn="ctr" defTabSz="914400" rtl="0" eaLnBrk="1" fontAlgn="auto" latinLnBrk="0" hangingPunct="1">
                <a:lnSpc>
                  <a:spcPct val="100000"/>
                </a:lnSpc>
                <a:spcBef>
                  <a:spcPts val="0"/>
                </a:spcBef>
                <a:spcAft>
                  <a:spcPts val="0"/>
                </a:spcAft>
                <a:buClrTx/>
                <a:buSzTx/>
                <a:buFontTx/>
                <a:buNone/>
                <a:tabLst/>
                <a:defRPr/>
              </a:pPr>
              <a:r>
                <a:rPr kumimoji="1" lang="en-US" altLang="ja-JP" sz="1400" b="0" i="0" u="none" strike="noStrike" kern="1200" cap="none" spc="0" normalizeH="0" baseline="0" noProof="0">
                  <a:ln>
                    <a:noFill/>
                  </a:ln>
                  <a:solidFill>
                    <a:srgbClr val="000000"/>
                  </a:solidFill>
                  <a:effectLst/>
                  <a:uLnTx/>
                  <a:uFillTx/>
                  <a:latin typeface="Segoe UI" panose="020B0502040204020203" pitchFamily="34" charset="0"/>
                  <a:ea typeface="Yu Gothic" panose="020B0400000000000000" pitchFamily="50" charset="-128"/>
                  <a:cs typeface="Segoe UI" panose="020B0502040204020203" pitchFamily="34" charset="0"/>
                </a:rPr>
                <a:t>Income Statement</a:t>
              </a:r>
              <a:endParaRPr kumimoji="1" lang="ja-JP" altLang="en-US" sz="1400" b="0" i="0" u="none" strike="noStrike" kern="1200" cap="none" spc="0" normalizeH="0" baseline="0" noProof="0">
                <a:ln>
                  <a:noFill/>
                </a:ln>
                <a:solidFill>
                  <a:srgbClr val="000000"/>
                </a:solidFill>
                <a:effectLst/>
                <a:uLnTx/>
                <a:uFillTx/>
                <a:latin typeface="Segoe UI" panose="020B0502040204020203" pitchFamily="34" charset="0"/>
                <a:ea typeface="Yu Gothic" panose="020B0400000000000000" pitchFamily="50" charset="-128"/>
                <a:cs typeface="Segoe UI" panose="020B0502040204020203" pitchFamily="34" charset="0"/>
              </a:endParaRPr>
            </a:p>
          </p:txBody>
        </p:sp>
        <p:cxnSp>
          <p:nvCxnSpPr>
            <p:cNvPr id="20" name="直線コネクタ 60">
              <a:extLst>
                <a:ext uri="{FF2B5EF4-FFF2-40B4-BE49-F238E27FC236}">
                  <a16:creationId xmlns:a16="http://schemas.microsoft.com/office/drawing/2014/main" id="{FAB2ADD4-74C3-88B7-7CE7-E7FE6831E616}"/>
                </a:ext>
              </a:extLst>
            </p:cNvPr>
            <p:cNvCxnSpPr/>
            <p:nvPr/>
          </p:nvCxnSpPr>
          <p:spPr>
            <a:xfrm>
              <a:off x="1998094" y="1580977"/>
              <a:ext cx="7884946"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6" name="TextBox 5">
            <a:extLst>
              <a:ext uri="{FF2B5EF4-FFF2-40B4-BE49-F238E27FC236}">
                <a16:creationId xmlns:a16="http://schemas.microsoft.com/office/drawing/2014/main" id="{89F42F38-3808-9F8E-8C5B-39395E94CC8B}"/>
              </a:ext>
            </a:extLst>
          </p:cNvPr>
          <p:cNvSpPr txBox="1"/>
          <p:nvPr/>
        </p:nvSpPr>
        <p:spPr>
          <a:xfrm>
            <a:off x="334963" y="6105561"/>
            <a:ext cx="9068438" cy="246958"/>
          </a:xfrm>
          <a:prstGeom prst="rect">
            <a:avLst/>
          </a:prstGeom>
          <a:noFill/>
        </p:spPr>
        <p:txBody>
          <a:bodyPr wrap="square" lIns="72000" tIns="0" rIns="0" bIns="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TW" sz="1000" b="0" i="0" u="none" strike="noStrike" kern="1200" cap="none" spc="0" normalizeH="0" baseline="0" noProof="0">
                <a:ln>
                  <a:noFill/>
                </a:ln>
                <a:solidFill>
                  <a:prstClr val="black"/>
                </a:solidFill>
                <a:effectLst/>
                <a:uLnTx/>
                <a:uFillTx/>
                <a:latin typeface="Segoe UI" panose="020B0502040204020203" pitchFamily="34" charset="0"/>
                <a:ea typeface="Yu Gothic" panose="020B0400000000000000" pitchFamily="50" charset="-128"/>
                <a:cs typeface="Segoe UI" panose="020B0502040204020203" pitchFamily="34" charset="0"/>
              </a:rPr>
              <a:t>Exchange rate: VND 100B = JPY 600M</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TW" sz="1000" b="0" i="0" u="none" strike="noStrike" kern="1200" cap="none" spc="0" normalizeH="0" baseline="0" noProof="0">
                <a:ln>
                  <a:noFill/>
                </a:ln>
                <a:solidFill>
                  <a:prstClr val="black"/>
                </a:solidFill>
                <a:effectLst/>
                <a:uLnTx/>
                <a:uFillTx/>
                <a:latin typeface="Segoe UI" panose="020B0502040204020203" pitchFamily="34" charset="0"/>
                <a:ea typeface="Yu Gothic" panose="020B0400000000000000" pitchFamily="50" charset="-128"/>
                <a:cs typeface="Segoe UI" panose="020B0502040204020203" pitchFamily="34" charset="0"/>
              </a:rPr>
              <a:t>Source: </a:t>
            </a:r>
            <a:r>
              <a:rPr kumimoji="1" lang="en-US" altLang="zh-TW" sz="1000" b="0" i="0" u="none" strike="noStrike" kern="1200" cap="none" spc="0" normalizeH="0" baseline="0" noProof="0" err="1">
                <a:ln>
                  <a:noFill/>
                </a:ln>
                <a:solidFill>
                  <a:prstClr val="black"/>
                </a:solidFill>
                <a:effectLst/>
                <a:uLnTx/>
                <a:uFillTx/>
                <a:latin typeface="Segoe UI" panose="020B0502040204020203" pitchFamily="34" charset="0"/>
                <a:ea typeface="Yu Gothic" panose="020B0400000000000000" pitchFamily="50" charset="-128"/>
                <a:cs typeface="Segoe UI" panose="020B0502040204020203" pitchFamily="34" charset="0"/>
              </a:rPr>
              <a:t>Speeda</a:t>
            </a:r>
            <a:r>
              <a:rPr kumimoji="1" lang="en-US" altLang="zh-TW" sz="1000" b="0" i="0" u="none" strike="noStrike" kern="1200" cap="none" spc="0" normalizeH="0" baseline="0" noProof="0">
                <a:ln>
                  <a:noFill/>
                </a:ln>
                <a:solidFill>
                  <a:prstClr val="black"/>
                </a:solidFill>
                <a:effectLst/>
                <a:uLnTx/>
                <a:uFillTx/>
                <a:latin typeface="Segoe UI" panose="020B0502040204020203" pitchFamily="34" charset="0"/>
                <a:ea typeface="Yu Gothic" panose="020B0400000000000000" pitchFamily="50" charset="-128"/>
                <a:cs typeface="Segoe UI" panose="020B0502040204020203" pitchFamily="34" charset="0"/>
              </a:rPr>
              <a:t>, YCP Research</a:t>
            </a:r>
            <a:endParaRPr kumimoji="1" lang="en-US" sz="1000" b="0" i="0" u="none" strike="noStrike" kern="1200" cap="none" spc="0" normalizeH="0" baseline="0" noProof="0">
              <a:ln>
                <a:noFill/>
              </a:ln>
              <a:solidFill>
                <a:prstClr val="black"/>
              </a:solidFill>
              <a:effectLst/>
              <a:uLnTx/>
              <a:uFillTx/>
              <a:latin typeface="Segoe UI" panose="020B0502040204020203" pitchFamily="34" charset="0"/>
              <a:ea typeface="Yu Gothic" panose="020B0400000000000000" pitchFamily="50" charset="-128"/>
              <a:cs typeface="Segoe UI" panose="020B0502040204020203" pitchFamily="34" charset="0"/>
            </a:endParaRPr>
          </a:p>
        </p:txBody>
      </p:sp>
      <p:grpSp>
        <p:nvGrpSpPr>
          <p:cNvPr id="2" name="グループ化 58">
            <a:extLst>
              <a:ext uri="{FF2B5EF4-FFF2-40B4-BE49-F238E27FC236}">
                <a16:creationId xmlns:a16="http://schemas.microsoft.com/office/drawing/2014/main" id="{5D2E0489-B78E-4760-BC23-7D8DBE85959C}"/>
              </a:ext>
            </a:extLst>
          </p:cNvPr>
          <p:cNvGrpSpPr/>
          <p:nvPr/>
        </p:nvGrpSpPr>
        <p:grpSpPr>
          <a:xfrm>
            <a:off x="6273800" y="1285010"/>
            <a:ext cx="5583237" cy="307777"/>
            <a:chOff x="1998094" y="1119975"/>
            <a:chExt cx="7884946" cy="465201"/>
          </a:xfrm>
          <a:noFill/>
        </p:grpSpPr>
        <p:sp>
          <p:nvSpPr>
            <p:cNvPr id="4" name="ColumnHeader">
              <a:extLst>
                <a:ext uri="{FF2B5EF4-FFF2-40B4-BE49-F238E27FC236}">
                  <a16:creationId xmlns:a16="http://schemas.microsoft.com/office/drawing/2014/main" id="{41B25FA8-F39E-4ABC-8B09-17B2F553BC13}"/>
                </a:ext>
              </a:extLst>
            </p:cNvPr>
            <p:cNvSpPr>
              <a:spLocks noChangeArrowheads="1"/>
            </p:cNvSpPr>
            <p:nvPr/>
          </p:nvSpPr>
          <p:spPr bwMode="gray">
            <a:xfrm>
              <a:off x="2125587" y="1119975"/>
              <a:ext cx="7629961" cy="465201"/>
            </a:xfrm>
            <a:prstGeom prst="rect">
              <a:avLst/>
            </a:prstGeom>
            <a:grpFill/>
            <a:ln w="9525" algn="ctr">
              <a:noFill/>
              <a:miter lim="800000"/>
              <a:headEnd type="none" w="lg" len="lg"/>
              <a:tailEnd type="none" w="lg" len="lg"/>
            </a:ln>
            <a:effectLst/>
          </p:spPr>
          <p:txBody>
            <a:bodyPr wrap="square" lIns="0" tIns="0" rIns="0" bIns="91440" anchor="b">
              <a:spAutoFit/>
            </a:bodyPr>
            <a:lstStyle/>
            <a:p>
              <a:pPr marL="216000" marR="0" lvl="0" indent="-216000" algn="ctr" defTabSz="914400" rtl="0" eaLnBrk="1" fontAlgn="auto" latinLnBrk="0" hangingPunct="1">
                <a:lnSpc>
                  <a:spcPct val="100000"/>
                </a:lnSpc>
                <a:spcBef>
                  <a:spcPts val="0"/>
                </a:spcBef>
                <a:spcAft>
                  <a:spcPts val="0"/>
                </a:spcAft>
                <a:buClrTx/>
                <a:buSzTx/>
                <a:buFontTx/>
                <a:buNone/>
                <a:tabLst/>
                <a:defRPr/>
              </a:pPr>
              <a:r>
                <a:rPr kumimoji="1" lang="en-US" altLang="ja-JP" sz="1400" b="0" i="0" u="none" strike="noStrike" kern="1200" cap="none" spc="0" normalizeH="0" baseline="0" noProof="0">
                  <a:ln>
                    <a:noFill/>
                  </a:ln>
                  <a:solidFill>
                    <a:srgbClr val="000000"/>
                  </a:solidFill>
                  <a:effectLst/>
                  <a:uLnTx/>
                  <a:uFillTx/>
                  <a:latin typeface="Segoe UI" panose="020B0502040204020203" pitchFamily="34" charset="0"/>
                  <a:ea typeface="Yu Gothic" panose="020B0400000000000000" pitchFamily="34" charset="-128"/>
                  <a:cs typeface="Segoe UI" panose="020B0502040204020203" pitchFamily="34" charset="0"/>
                </a:rPr>
                <a:t>Balance Sheet</a:t>
              </a:r>
              <a:endParaRPr kumimoji="1" lang="ja-JP" altLang="en-US" sz="1400" b="0" i="0" u="none" strike="noStrike" kern="1200" cap="none" spc="0" normalizeH="0" baseline="0" noProof="0">
                <a:ln>
                  <a:noFill/>
                </a:ln>
                <a:solidFill>
                  <a:srgbClr val="000000"/>
                </a:solidFill>
                <a:effectLst/>
                <a:uLnTx/>
                <a:uFillTx/>
                <a:latin typeface="Segoe UI" panose="020B0502040204020203" pitchFamily="34" charset="0"/>
                <a:ea typeface="Yu Gothic" panose="020B0400000000000000" pitchFamily="34" charset="-128"/>
                <a:cs typeface="Segoe UI" panose="020B0502040204020203" pitchFamily="34" charset="0"/>
              </a:endParaRPr>
            </a:p>
          </p:txBody>
        </p:sp>
        <p:cxnSp>
          <p:nvCxnSpPr>
            <p:cNvPr id="7" name="直線コネクタ 60">
              <a:extLst>
                <a:ext uri="{FF2B5EF4-FFF2-40B4-BE49-F238E27FC236}">
                  <a16:creationId xmlns:a16="http://schemas.microsoft.com/office/drawing/2014/main" id="{2921231A-AC8E-0523-A2EB-7AF763BDAA09}"/>
                </a:ext>
              </a:extLst>
            </p:cNvPr>
            <p:cNvCxnSpPr/>
            <p:nvPr/>
          </p:nvCxnSpPr>
          <p:spPr>
            <a:xfrm>
              <a:off x="1998094" y="1580977"/>
              <a:ext cx="7884946"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5" name="Title 4">
            <a:extLst>
              <a:ext uri="{FF2B5EF4-FFF2-40B4-BE49-F238E27FC236}">
                <a16:creationId xmlns:a16="http://schemas.microsoft.com/office/drawing/2014/main" id="{C4FCCD96-DDD7-F6E7-6DDA-84236F1E43E4}"/>
              </a:ext>
            </a:extLst>
          </p:cNvPr>
          <p:cNvSpPr>
            <a:spLocks noGrp="1"/>
          </p:cNvSpPr>
          <p:nvPr>
            <p:ph type="title"/>
          </p:nvPr>
        </p:nvSpPr>
        <p:spPr/>
        <p:txBody>
          <a:bodyPr/>
          <a:lstStyle/>
          <a:p>
            <a:pPr rtl="0" eaLnBrk="1" latinLnBrk="0" hangingPunct="1"/>
            <a:r>
              <a:rPr kumimoji="1" lang="en-US" sz="2000" kern="1200">
                <a:solidFill>
                  <a:srgbClr val="000000"/>
                </a:solidFill>
                <a:effectLst/>
                <a:latin typeface="Segoe UI"/>
                <a:ea typeface="Yu Gothic"/>
                <a:cs typeface="Segoe UI"/>
              </a:rPr>
              <a:t>3.3 Financial Highlights of </a:t>
            </a:r>
            <a:r>
              <a:rPr lang="en-US" sz="2000">
                <a:solidFill>
                  <a:srgbClr val="000000"/>
                </a:solidFill>
                <a:latin typeface="Segoe UI"/>
                <a:ea typeface="Yu Gothic"/>
                <a:cs typeface="Segoe UI"/>
              </a:rPr>
              <a:t>Phuc Sang Minh Trade Engineering Services</a:t>
            </a:r>
            <a:br>
              <a:rPr lang="en-US" sz="2000">
                <a:solidFill>
                  <a:srgbClr val="000000"/>
                </a:solidFill>
                <a:latin typeface="Segoe UI"/>
                <a:ea typeface="Yu Gothic"/>
                <a:cs typeface="Segoe UI"/>
              </a:rPr>
            </a:br>
            <a:r>
              <a:rPr lang="en-US" sz="1600">
                <a:solidFill>
                  <a:srgbClr val="000000"/>
                </a:solidFill>
                <a:latin typeface="Segoe UI"/>
                <a:ea typeface="Yu Gothic"/>
                <a:cs typeface="Segoe UI"/>
              </a:rPr>
              <a:t>The financial profile of the company underscores a focus on infrastructure and government-linked projects, emphasizing access, execution capability, and regulatory familiarity, but with value creation largely tied to project-based delivery</a:t>
            </a:r>
            <a:endParaRPr lang="en-US" sz="2000">
              <a:effectLst/>
            </a:endParaRPr>
          </a:p>
        </p:txBody>
      </p:sp>
      <p:graphicFrame>
        <p:nvGraphicFramePr>
          <p:cNvPr id="10" name="Chart 9">
            <a:extLst>
              <a:ext uri="{FF2B5EF4-FFF2-40B4-BE49-F238E27FC236}">
                <a16:creationId xmlns:a16="http://schemas.microsoft.com/office/drawing/2014/main" id="{1FC25167-3166-5986-E7E7-0C1D95F59AA5}"/>
              </a:ext>
            </a:extLst>
          </p:cNvPr>
          <p:cNvGraphicFramePr/>
          <p:nvPr>
            <p:extLst>
              <p:ext uri="{D42A27DB-BD31-4B8C-83A1-F6EECF244321}">
                <p14:modId xmlns:p14="http://schemas.microsoft.com/office/powerpoint/2010/main" val="1416936757"/>
              </p:ext>
            </p:extLst>
          </p:nvPr>
        </p:nvGraphicFramePr>
        <p:xfrm>
          <a:off x="6273800" y="1587234"/>
          <a:ext cx="5583238" cy="4518328"/>
        </p:xfrm>
        <a:graphic>
          <a:graphicData uri="http://schemas.openxmlformats.org/drawingml/2006/chart">
            <c:chart xmlns:c="http://schemas.openxmlformats.org/drawingml/2006/chart" xmlns:r="http://schemas.openxmlformats.org/officeDocument/2006/relationships" r:id="rId4"/>
          </a:graphicData>
        </a:graphic>
      </p:graphicFrame>
      <p:sp>
        <p:nvSpPr>
          <p:cNvPr id="3" name="TextBox 2">
            <a:extLst>
              <a:ext uri="{FF2B5EF4-FFF2-40B4-BE49-F238E27FC236}">
                <a16:creationId xmlns:a16="http://schemas.microsoft.com/office/drawing/2014/main" id="{C9EC1012-FD62-D344-007A-842678CC3354}"/>
              </a:ext>
            </a:extLst>
          </p:cNvPr>
          <p:cNvSpPr txBox="1"/>
          <p:nvPr/>
        </p:nvSpPr>
        <p:spPr>
          <a:xfrm>
            <a:off x="6222409" y="1635302"/>
            <a:ext cx="1034286" cy="30777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black"/>
                </a:solidFill>
                <a:latin typeface="+mn-lt"/>
                <a:ea typeface="+mn-ea"/>
                <a:cs typeface="+mn-cs"/>
              </a:defRPr>
            </a:pPr>
            <a:r>
              <a:rPr kumimoji="1" lang="en-US" sz="1400" b="0" i="0" u="none" strike="noStrike" kern="1200" cap="none" spc="0" normalizeH="0" baseline="0" noProof="0">
                <a:ln>
                  <a:noFill/>
                </a:ln>
                <a:solidFill>
                  <a:prstClr val="black"/>
                </a:solidFill>
                <a:effectLst/>
                <a:uLnTx/>
                <a:uFillTx/>
                <a:latin typeface="Segoe UI" panose="020B0502040204020203" pitchFamily="34" charset="0"/>
                <a:ea typeface="Yu Gothic" panose="020B0400000000000000" pitchFamily="50" charset="-128"/>
                <a:cs typeface="Segoe UI" panose="020B0502040204020203" pitchFamily="34" charset="0"/>
              </a:rPr>
              <a:t>( </a:t>
            </a:r>
            <a:r>
              <a:rPr lang="en-US" sz="1400">
                <a:solidFill>
                  <a:prstClr val="black"/>
                </a:solidFill>
                <a:latin typeface="Segoe UI" panose="020B0502040204020203" pitchFamily="34" charset="0"/>
                <a:ea typeface="Yu Gothic" panose="020B0400000000000000" pitchFamily="50" charset="-128"/>
                <a:cs typeface="Segoe UI" panose="020B0502040204020203" pitchFamily="34" charset="0"/>
              </a:rPr>
              <a:t>VND B</a:t>
            </a:r>
            <a:r>
              <a:rPr kumimoji="1" lang="en-US" sz="1400" b="0" i="0" u="none" strike="noStrike" kern="1200" cap="none" spc="0" normalizeH="0" baseline="0" noProof="0">
                <a:ln>
                  <a:noFill/>
                </a:ln>
                <a:solidFill>
                  <a:prstClr val="black"/>
                </a:solidFill>
                <a:effectLst/>
                <a:uLnTx/>
                <a:uFillTx/>
                <a:latin typeface="Segoe UI" panose="020B0502040204020203" pitchFamily="34" charset="0"/>
                <a:ea typeface="Yu Gothic" panose="020B0400000000000000" pitchFamily="50" charset="-128"/>
                <a:cs typeface="Segoe UI" panose="020B0502040204020203" pitchFamily="34" charset="0"/>
              </a:rPr>
              <a:t>)</a:t>
            </a:r>
          </a:p>
        </p:txBody>
      </p:sp>
    </p:spTree>
    <p:extLst>
      <p:ext uri="{BB962C8B-B14F-4D97-AF65-F5344CB8AC3E}">
        <p14:creationId xmlns:p14="http://schemas.microsoft.com/office/powerpoint/2010/main" val="323372364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616919-4027-865A-EFC5-73537CEC302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0FDFF9F-24AA-324C-B352-1E91B539733E}"/>
              </a:ext>
            </a:extLst>
          </p:cNvPr>
          <p:cNvSpPr>
            <a:spLocks noGrp="1"/>
          </p:cNvSpPr>
          <p:nvPr>
            <p:ph type="title"/>
          </p:nvPr>
        </p:nvSpPr>
        <p:spPr/>
        <p:txBody>
          <a:bodyPr/>
          <a:lstStyle/>
          <a:p>
            <a:r>
              <a:rPr lang="en-KH"/>
              <a:t>Executive Summary</a:t>
            </a:r>
          </a:p>
        </p:txBody>
      </p:sp>
      <p:sp>
        <p:nvSpPr>
          <p:cNvPr id="5" name="TextBox 4">
            <a:extLst>
              <a:ext uri="{FF2B5EF4-FFF2-40B4-BE49-F238E27FC236}">
                <a16:creationId xmlns:a16="http://schemas.microsoft.com/office/drawing/2014/main" id="{0DC6851A-7211-13A2-A43D-2E1A34128A06}"/>
              </a:ext>
            </a:extLst>
          </p:cNvPr>
          <p:cNvSpPr txBox="1"/>
          <p:nvPr/>
        </p:nvSpPr>
        <p:spPr>
          <a:xfrm>
            <a:off x="334962" y="1371600"/>
            <a:ext cx="11508811" cy="461664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fontAlgn="base"/>
            <a:r>
              <a:rPr lang="en-US" sz="1400"/>
              <a:t>Vietnam’s energy market offers a structurally attractive entry opportunity, underpinned by strong long-term electricity demand growth, rapid industrialization, and rising system complexity from LNG expansion and renewable integration. While the power sector remains tightly regulated, demand-side and behind-the-meter energy services are emerging as the most viable and scalable commercial models.</a:t>
            </a:r>
          </a:p>
          <a:p>
            <a:pPr fontAlgn="base"/>
            <a:endParaRPr lang="en-US" sz="1400">
              <a:highlight>
                <a:srgbClr val="FFFF00"/>
              </a:highlight>
              <a:cs typeface="Segoe UI"/>
            </a:endParaRPr>
          </a:p>
          <a:p>
            <a:pPr fontAlgn="base"/>
            <a:r>
              <a:rPr lang="en-US" sz="1400"/>
              <a:t>Vietnam’s recent legal amendments and new energy regulations are creating a more competitive and investable environment for private energy players. The amended Law on Economical and Efficient Use of Energy (effective 2026) institutionalizes energy audits, energy-performance contracts, and sector-level efficiency targets. While enforcement and implementation gaps remain, the framework provides a strong regulatory foundation for the growth of energy service companies (</a:t>
            </a:r>
            <a:r>
              <a:rPr lang="en-US" sz="1400">
                <a:hlinkClick r:id="rId2" action="ppaction://hlinksldjump"/>
              </a:rPr>
              <a:t>Refer: Chapter 1</a:t>
            </a:r>
            <a:r>
              <a:rPr lang="en-US" sz="1400"/>
              <a:t>) </a:t>
            </a:r>
          </a:p>
          <a:p>
            <a:pPr fontAlgn="base"/>
            <a:endParaRPr lang="en-US" sz="1400">
              <a:cs typeface="Segoe UI"/>
            </a:endParaRPr>
          </a:p>
          <a:p>
            <a:pPr fontAlgn="base"/>
            <a:r>
              <a:rPr lang="en-US" sz="1400"/>
              <a:t>Vietnam’s energy demand is expected to more than triple by 2050, with LNG playing a critical role in meeting near- and medium-term demand. Over the longer term, the energy system is expected to shift toward widespread electrification powered by renewable sources. With the industrial sector accounting for ~50% of total energy consumption, rising exposure to power reliability risks, ESG pressures, and mandatory efficiency requirements is structurally increasing demand for energy services, efficiency solutions, and performance-based contracting. (</a:t>
            </a:r>
            <a:r>
              <a:rPr lang="en-US" sz="1400">
                <a:hlinkClick r:id="rId3" action="ppaction://hlinksldjump"/>
              </a:rPr>
              <a:t>Refer: Chapter 2</a:t>
            </a:r>
            <a:r>
              <a:rPr lang="en-US" sz="1400"/>
              <a:t>)</a:t>
            </a:r>
          </a:p>
          <a:p>
            <a:pPr fontAlgn="base"/>
            <a:endParaRPr lang="en-US" sz="1400">
              <a:cs typeface="Segoe UI"/>
            </a:endParaRPr>
          </a:p>
          <a:p>
            <a:pPr fontAlgn="base"/>
            <a:r>
              <a:rPr lang="en-US" sz="1400"/>
              <a:t>Japanese gas players have established selective footholds in Vietnam’s energy services landscape through targeted extensions of their natural gas investments. Osaka Gas has concentrates on supporting Japanese-affiliated customers with significant scale and decarbonization mandates through relationship-driven energy service initiatives, while Toho Gas has pursued a more cautious approach focused on government-linked infrastructure exposure and exploratory industrial decarbonization pilots. Together, these approaches indicate that first-mover advantage in Vietnam’s energy services market has largely passed, however, as energy demand and decarbonization requirements continue to expand, meaningful opportunities remain for new entrants that adopt differentiated and selectively positioned entry strategies. (</a:t>
            </a:r>
            <a:r>
              <a:rPr lang="en-US" sz="1400">
                <a:hlinkClick r:id="rId4" action="ppaction://hlinksldjump"/>
              </a:rPr>
              <a:t>Refer: Chapter 3</a:t>
            </a:r>
            <a:r>
              <a:rPr lang="en-US" sz="1400"/>
              <a:t>)</a:t>
            </a:r>
          </a:p>
        </p:txBody>
      </p:sp>
    </p:spTree>
    <p:extLst>
      <p:ext uri="{BB962C8B-B14F-4D97-AF65-F5344CB8AC3E}">
        <p14:creationId xmlns:p14="http://schemas.microsoft.com/office/powerpoint/2010/main" val="36317533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945CFD-55BE-D7BA-A8CB-3794F9FA5823}"/>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CB9669B6-619D-3B29-5134-F512E51A0984}"/>
              </a:ext>
            </a:extLst>
          </p:cNvPr>
          <p:cNvSpPr>
            <a:spLocks noGrp="1"/>
          </p:cNvSpPr>
          <p:nvPr>
            <p:ph type="title"/>
          </p:nvPr>
        </p:nvSpPr>
        <p:spPr/>
        <p:txBody>
          <a:bodyPr/>
          <a:lstStyle/>
          <a:p>
            <a:r>
              <a:rPr lang="en-US">
                <a:latin typeface="+mj-lt"/>
              </a:rPr>
              <a:t>Table of Contents</a:t>
            </a:r>
            <a:endParaRPr lang="en-US">
              <a:latin typeface="+mj-lt"/>
              <a:ea typeface="Yu Gothic" panose="020B0400000000000000" pitchFamily="34" charset="-128"/>
            </a:endParaRPr>
          </a:p>
        </p:txBody>
      </p:sp>
      <p:graphicFrame>
        <p:nvGraphicFramePr>
          <p:cNvPr id="6" name="Table 5">
            <a:extLst>
              <a:ext uri="{FF2B5EF4-FFF2-40B4-BE49-F238E27FC236}">
                <a16:creationId xmlns:a16="http://schemas.microsoft.com/office/drawing/2014/main" id="{6F27B3EE-3026-A89C-AC40-A49A7DE2A55F}"/>
              </a:ext>
            </a:extLst>
          </p:cNvPr>
          <p:cNvGraphicFramePr>
            <a:graphicFrameLocks noGrp="1"/>
          </p:cNvGraphicFramePr>
          <p:nvPr>
            <p:extLst>
              <p:ext uri="{D42A27DB-BD31-4B8C-83A1-F6EECF244321}">
                <p14:modId xmlns:p14="http://schemas.microsoft.com/office/powerpoint/2010/main" val="4255855049"/>
              </p:ext>
            </p:extLst>
          </p:nvPr>
        </p:nvGraphicFramePr>
        <p:xfrm>
          <a:off x="343673" y="1371600"/>
          <a:ext cx="11508811" cy="2700000"/>
        </p:xfrm>
        <a:graphic>
          <a:graphicData uri="http://schemas.openxmlformats.org/drawingml/2006/table">
            <a:tbl>
              <a:tblPr>
                <a:tableStyleId>{5C22544A-7EE6-4342-B048-85BDC9FD1C3A}</a:tableStyleId>
              </a:tblPr>
              <a:tblGrid>
                <a:gridCol w="11508811">
                  <a:extLst>
                    <a:ext uri="{9D8B030D-6E8A-4147-A177-3AD203B41FA5}">
                      <a16:colId xmlns:a16="http://schemas.microsoft.com/office/drawing/2014/main" val="742313680"/>
                    </a:ext>
                  </a:extLst>
                </a:gridCol>
              </a:tblGrid>
              <a:tr h="540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rPr>
                        <a:t>Vietnam</a:t>
                      </a: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1498195017"/>
                  </a:ext>
                </a:extLst>
              </a:tr>
              <a:tr h="540000">
                <a:tc>
                  <a:txBody>
                    <a:bodyPr/>
                    <a:lstStyle/>
                    <a:p>
                      <a:pPr marL="446088" marR="0" lvl="0" indent="0" algn="l" defTabSz="914400" rtl="0" eaLnBrk="1" fontAlgn="b" latinLnBrk="0" hangingPunct="1">
                        <a:lnSpc>
                          <a:spcPct val="100000"/>
                        </a:lnSpc>
                        <a:spcBef>
                          <a:spcPts val="0"/>
                        </a:spcBef>
                        <a:spcAft>
                          <a:spcPts val="0"/>
                        </a:spcAft>
                        <a:buClrTx/>
                        <a:buSzTx/>
                        <a:buFontTx/>
                        <a:buNone/>
                        <a:tabLst/>
                        <a:defRPr/>
                      </a:pPr>
                      <a:r>
                        <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rPr>
                        <a:t>1. Policy &amp; Regulations</a:t>
                      </a: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492608482"/>
                  </a:ext>
                </a:extLst>
              </a:tr>
              <a:tr h="540000">
                <a:tc>
                  <a:txBody>
                    <a:bodyPr/>
                    <a:lstStyle/>
                    <a:p>
                      <a:pPr marL="446088" marR="0" lvl="0" indent="0" algn="l" defTabSz="914400" rtl="0" eaLnBrk="1" fontAlgn="b" latinLnBrk="0" hangingPunct="1">
                        <a:lnSpc>
                          <a:spcPct val="100000"/>
                        </a:lnSpc>
                        <a:spcBef>
                          <a:spcPts val="0"/>
                        </a:spcBef>
                        <a:spcAft>
                          <a:spcPts val="0"/>
                        </a:spcAft>
                        <a:buClrTx/>
                        <a:buSzTx/>
                        <a:buFontTx/>
                        <a:buNone/>
                        <a:tabLst/>
                        <a:defRPr/>
                      </a:pPr>
                      <a:r>
                        <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rPr>
                        <a:t>2. Market</a:t>
                      </a: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4284173034"/>
                  </a:ext>
                </a:extLst>
              </a:tr>
              <a:tr h="540000">
                <a:tc>
                  <a:txBody>
                    <a:bodyPr/>
                    <a:lstStyle/>
                    <a:p>
                      <a:pPr marL="446088" marR="0" lvl="0" indent="0" algn="l" defTabSz="914400" rtl="0" eaLnBrk="1" fontAlgn="b" latinLnBrk="0" hangingPunct="1">
                        <a:lnSpc>
                          <a:spcPct val="100000"/>
                        </a:lnSpc>
                        <a:spcBef>
                          <a:spcPts val="0"/>
                        </a:spcBef>
                        <a:spcAft>
                          <a:spcPts val="0"/>
                        </a:spcAft>
                        <a:buClrTx/>
                        <a:buSzTx/>
                        <a:buFontTx/>
                        <a:buNone/>
                        <a:tabLst/>
                        <a:defRPr/>
                      </a:pPr>
                      <a:r>
                        <a:rPr lang="en-US"/>
                        <a:t>3. Japanese Gas Players in Vietnam’s Energy Services Sector</a:t>
                      </a:r>
                      <a:endPar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endParaRP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2203114249"/>
                  </a:ext>
                </a:extLst>
              </a:tr>
              <a:tr h="540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rPr>
                        <a:t>Appendix</a:t>
                      </a: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529896070"/>
                  </a:ext>
                </a:extLst>
              </a:tr>
            </a:tbl>
          </a:graphicData>
        </a:graphic>
      </p:graphicFrame>
    </p:spTree>
    <p:extLst>
      <p:ext uri="{BB962C8B-B14F-4D97-AF65-F5344CB8AC3E}">
        <p14:creationId xmlns:p14="http://schemas.microsoft.com/office/powerpoint/2010/main" val="2327041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5073A7-C6A4-6AF4-60C5-D77C483DF757}"/>
            </a:ext>
          </a:extLst>
        </p:cNvPr>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159A13A5-3721-1016-6DCE-1A48A9860402}"/>
              </a:ext>
            </a:extLst>
          </p:cNvPr>
          <p:cNvGraphicFramePr>
            <a:graphicFrameLocks/>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27" imgW="425" imgH="424" progId="TCLayout.ActiveDocument.1">
                  <p:embed/>
                </p:oleObj>
              </mc:Choice>
              <mc:Fallback>
                <p:oleObj name="think-cell Slide" r:id="rId27" imgW="425" imgH="424" progId="TCLayout.ActiveDocument.1">
                  <p:embed/>
                  <p:pic>
                    <p:nvPicPr>
                      <p:cNvPr id="4" name="think-cell data - do not delete" hidden="1">
                        <a:extLst>
                          <a:ext uri="{FF2B5EF4-FFF2-40B4-BE49-F238E27FC236}">
                            <a16:creationId xmlns:a16="http://schemas.microsoft.com/office/drawing/2014/main" id="{159A13A5-3721-1016-6DCE-1A48A9860402}"/>
                          </a:ext>
                        </a:extLst>
                      </p:cNvPr>
                      <p:cNvPicPr/>
                      <p:nvPr/>
                    </p:nvPicPr>
                    <p:blipFill>
                      <a:blip r:embed="rId28"/>
                      <a:stretch>
                        <a:fillRect/>
                      </a:stretch>
                    </p:blipFill>
                    <p:spPr>
                      <a:xfrm>
                        <a:off x="1588" y="1588"/>
                        <a:ext cx="1588" cy="1588"/>
                      </a:xfrm>
                      <a:prstGeom prst="rect">
                        <a:avLst/>
                      </a:prstGeom>
                    </p:spPr>
                  </p:pic>
                </p:oleObj>
              </mc:Fallback>
            </mc:AlternateContent>
          </a:graphicData>
        </a:graphic>
      </p:graphicFrame>
      <p:sp>
        <p:nvSpPr>
          <p:cNvPr id="5" name="Title 4">
            <a:extLst>
              <a:ext uri="{FF2B5EF4-FFF2-40B4-BE49-F238E27FC236}">
                <a16:creationId xmlns:a16="http://schemas.microsoft.com/office/drawing/2014/main" id="{FE60A79B-390E-BF2C-BBCB-3561729983CE}"/>
              </a:ext>
            </a:extLst>
          </p:cNvPr>
          <p:cNvSpPr>
            <a:spLocks noGrp="1"/>
          </p:cNvSpPr>
          <p:nvPr>
            <p:ph type="title"/>
          </p:nvPr>
        </p:nvSpPr>
        <p:spPr/>
        <p:txBody>
          <a:bodyPr vert="horz" rIns="0"/>
          <a:lstStyle/>
          <a:p>
            <a:r>
              <a:rPr lang="en-US" sz="2000">
                <a:latin typeface="Segoe UI" panose="020B0502040204020203" pitchFamily="34" charset="0"/>
                <a:cs typeface="Segoe UI" panose="020B0502040204020203" pitchFamily="34" charset="0"/>
              </a:rPr>
              <a:t>Electricity Supply</a:t>
            </a:r>
            <a:endParaRPr lang="en-US" sz="1600">
              <a:latin typeface="Segoe UI" panose="020B0502040204020203" pitchFamily="34" charset="0"/>
              <a:cs typeface="Segoe UI" panose="020B0502040204020203" pitchFamily="34" charset="0"/>
            </a:endParaRPr>
          </a:p>
        </p:txBody>
      </p:sp>
      <p:sp>
        <p:nvSpPr>
          <p:cNvPr id="117" name="TextBox 116">
            <a:extLst>
              <a:ext uri="{FF2B5EF4-FFF2-40B4-BE49-F238E27FC236}">
                <a16:creationId xmlns:a16="http://schemas.microsoft.com/office/drawing/2014/main" id="{7B1139DF-A293-1192-0A49-FB034AB33FED}"/>
              </a:ext>
            </a:extLst>
          </p:cNvPr>
          <p:cNvSpPr txBox="1"/>
          <p:nvPr/>
        </p:nvSpPr>
        <p:spPr>
          <a:xfrm>
            <a:off x="340272" y="6103556"/>
            <a:ext cx="11516765" cy="246221"/>
          </a:xfrm>
          <a:prstGeom prst="rect">
            <a:avLst/>
          </a:prstGeom>
          <a:noFill/>
        </p:spPr>
        <p:txBody>
          <a:bodyPr wrap="square">
            <a:spAutoFit/>
          </a:bodyPr>
          <a:lstStyle/>
          <a:p>
            <a:r>
              <a:rPr lang="en-GB" sz="1000">
                <a:ea typeface="Meiryo UI"/>
                <a:cs typeface="Times New Roman" panose="02020603050405020304" pitchFamily="18" charset="0"/>
              </a:rPr>
              <a:t>Source: International Energy Agency, PDP8, YCP Research and Analysis</a:t>
            </a:r>
          </a:p>
        </p:txBody>
      </p:sp>
      <p:grpSp>
        <p:nvGrpSpPr>
          <p:cNvPr id="66" name="グループ化 64">
            <a:extLst>
              <a:ext uri="{FF2B5EF4-FFF2-40B4-BE49-F238E27FC236}">
                <a16:creationId xmlns:a16="http://schemas.microsoft.com/office/drawing/2014/main" id="{A1F40D67-7F95-DE85-57D9-0B92037BD6A9}"/>
              </a:ext>
            </a:extLst>
          </p:cNvPr>
          <p:cNvGrpSpPr/>
          <p:nvPr/>
        </p:nvGrpSpPr>
        <p:grpSpPr>
          <a:xfrm>
            <a:off x="370205" y="1253287"/>
            <a:ext cx="11482279" cy="407556"/>
            <a:chOff x="455612" y="1382529"/>
            <a:chExt cx="4113213" cy="655821"/>
          </a:xfrm>
          <a:noFill/>
        </p:grpSpPr>
        <p:sp>
          <p:nvSpPr>
            <p:cNvPr id="67" name="ColumnHeader">
              <a:extLst>
                <a:ext uri="{FF2B5EF4-FFF2-40B4-BE49-F238E27FC236}">
                  <a16:creationId xmlns:a16="http://schemas.microsoft.com/office/drawing/2014/main" id="{9C269D23-AAD6-8828-7CB1-9C1E138E94F3}"/>
                </a:ext>
              </a:extLst>
            </p:cNvPr>
            <p:cNvSpPr>
              <a:spLocks noChangeArrowheads="1"/>
            </p:cNvSpPr>
            <p:nvPr/>
          </p:nvSpPr>
          <p:spPr bwMode="gray">
            <a:xfrm>
              <a:off x="455613" y="1382529"/>
              <a:ext cx="4113212" cy="643839"/>
            </a:xfrm>
            <a:prstGeom prst="rect">
              <a:avLst/>
            </a:prstGeom>
            <a:grpFill/>
            <a:ln w="9525" algn="ctr">
              <a:noFill/>
              <a:miter lim="800000"/>
              <a:headEnd type="none" w="lg" len="lg"/>
              <a:tailEnd type="none" w="lg" len="lg"/>
            </a:ln>
            <a:effectLst/>
          </p:spPr>
          <p:txBody>
            <a:bodyPr lIns="0" tIns="91440" rIns="0" bIns="91440" anchor="b">
              <a:spAutoFit/>
            </a:bodyPr>
            <a:lstStyle/>
            <a:p>
              <a:pPr algn="ctr"/>
              <a:r>
                <a:rPr lang="en-US" sz="1400">
                  <a:latin typeface="Segoe UI" panose="020B0502040204020203" pitchFamily="34" charset="0"/>
                  <a:cs typeface="Segoe UI" panose="020B0502040204020203" pitchFamily="34" charset="0"/>
                </a:rPr>
                <a:t>Electricity Generation by Source</a:t>
              </a:r>
            </a:p>
          </p:txBody>
        </p:sp>
        <p:cxnSp>
          <p:nvCxnSpPr>
            <p:cNvPr id="68" name="直線コネクタ 66">
              <a:extLst>
                <a:ext uri="{FF2B5EF4-FFF2-40B4-BE49-F238E27FC236}">
                  <a16:creationId xmlns:a16="http://schemas.microsoft.com/office/drawing/2014/main" id="{F5C56196-CB6D-B7E0-B5B9-2903F300C055}"/>
                </a:ext>
              </a:extLst>
            </p:cNvPr>
            <p:cNvCxnSpPr/>
            <p:nvPr/>
          </p:nvCxnSpPr>
          <p:spPr>
            <a:xfrm>
              <a:off x="455612" y="2038350"/>
              <a:ext cx="4113212"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75" name="TextBox 74">
            <a:extLst>
              <a:ext uri="{FF2B5EF4-FFF2-40B4-BE49-F238E27FC236}">
                <a16:creationId xmlns:a16="http://schemas.microsoft.com/office/drawing/2014/main" id="{7E1FF217-B8F5-729C-1709-8F3938DE4780}"/>
              </a:ext>
            </a:extLst>
          </p:cNvPr>
          <p:cNvSpPr txBox="1"/>
          <p:nvPr/>
        </p:nvSpPr>
        <p:spPr>
          <a:xfrm>
            <a:off x="370205" y="1739410"/>
            <a:ext cx="1409700" cy="307777"/>
          </a:xfrm>
          <a:prstGeom prst="rect">
            <a:avLst/>
          </a:prstGeom>
          <a:noFill/>
        </p:spPr>
        <p:txBody>
          <a:bodyPr wrap="square" rtlCol="0">
            <a:spAutoFit/>
          </a:bodyPr>
          <a:lstStyle/>
          <a:p>
            <a:r>
              <a:rPr lang="en-US" sz="1400">
                <a:latin typeface="Segoe UI" panose="020B0502040204020203" pitchFamily="34" charset="0"/>
                <a:cs typeface="Segoe UI" panose="020B0502040204020203" pitchFamily="34" charset="0"/>
              </a:rPr>
              <a:t>Unit: TWh</a:t>
            </a:r>
          </a:p>
        </p:txBody>
      </p:sp>
      <p:sp>
        <p:nvSpPr>
          <p:cNvPr id="13" name="Rectangle 12">
            <a:extLst>
              <a:ext uri="{FF2B5EF4-FFF2-40B4-BE49-F238E27FC236}">
                <a16:creationId xmlns:a16="http://schemas.microsoft.com/office/drawing/2014/main" id="{091A5136-DDC2-71B0-DF5F-541CBEBC6E79}"/>
              </a:ext>
            </a:extLst>
          </p:cNvPr>
          <p:cNvSpPr/>
          <p:nvPr>
            <p:custDataLst>
              <p:tags r:id="rId2"/>
            </p:custDataLst>
          </p:nvPr>
        </p:nvSpPr>
        <p:spPr bwMode="gray">
          <a:xfrm>
            <a:off x="876224" y="3492441"/>
            <a:ext cx="2857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fld id="{052ABFB2-47EB-4700-90DC-9CE744599FF1}" type="datetime'6''''''''''''''''''''''''''''''''''''''''''0''''''0'''''''">
              <a:rPr lang="en-US" altLang="en-US" sz="1400" smtClean="0">
                <a:solidFill>
                  <a:schemeClr val="tx1"/>
                </a:solidFill>
                <a:effectLst/>
                <a:cs typeface="Segoe UI" panose="020B0502040204020203" pitchFamily="34" charset="0"/>
                <a:sym typeface="Segoe UI" panose="020B0502040204020203" pitchFamily="34" charset="0"/>
              </a:rPr>
              <a:pPr algn="r">
                <a:lnSpc>
                  <a:spcPct val="90000"/>
                </a:lnSpc>
                <a:spcBef>
                  <a:spcPct val="0"/>
                </a:spcBef>
                <a:spcAft>
                  <a:spcPct val="0"/>
                </a:spcAft>
              </a:pPr>
              <a:t>600</a:t>
            </a:fld>
            <a:endParaRPr kumimoji="1" lang="en-US" sz="1400">
              <a:solidFill>
                <a:schemeClr val="tx1"/>
              </a:solidFill>
              <a:cs typeface="Segoe UI" panose="020B0502040204020203" pitchFamily="34" charset="0"/>
              <a:sym typeface="Segoe UI" panose="020B0502040204020203" pitchFamily="34" charset="0"/>
            </a:endParaRPr>
          </a:p>
        </p:txBody>
      </p:sp>
      <p:sp>
        <p:nvSpPr>
          <p:cNvPr id="15" name="Rectangle 14">
            <a:extLst>
              <a:ext uri="{FF2B5EF4-FFF2-40B4-BE49-F238E27FC236}">
                <a16:creationId xmlns:a16="http://schemas.microsoft.com/office/drawing/2014/main" id="{12D4D92E-ABE6-72F1-D77B-771298DEEC93}"/>
              </a:ext>
            </a:extLst>
          </p:cNvPr>
          <p:cNvSpPr/>
          <p:nvPr>
            <p:custDataLst>
              <p:tags r:id="rId3"/>
            </p:custDataLst>
          </p:nvPr>
        </p:nvSpPr>
        <p:spPr bwMode="gray">
          <a:xfrm>
            <a:off x="876224" y="4087887"/>
            <a:ext cx="2857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fld id="{F3D61FB3-32F8-43AF-90D7-2684DB06B066}" type="datetime'''''''''''''''''''''4''''0''''''0'''''''''''''''''''''''''''''">
              <a:rPr lang="en-US" altLang="en-US" sz="1400" smtClean="0">
                <a:solidFill>
                  <a:schemeClr val="tx1"/>
                </a:solidFill>
                <a:effectLst/>
                <a:cs typeface="Segoe UI" panose="020B0502040204020203" pitchFamily="34" charset="0"/>
                <a:sym typeface="Segoe UI" panose="020B0502040204020203" pitchFamily="34" charset="0"/>
              </a:rPr>
              <a:pPr algn="r">
                <a:lnSpc>
                  <a:spcPct val="90000"/>
                </a:lnSpc>
                <a:spcBef>
                  <a:spcPct val="0"/>
                </a:spcBef>
                <a:spcAft>
                  <a:spcPct val="0"/>
                </a:spcAft>
              </a:pPr>
              <a:t>400</a:t>
            </a:fld>
            <a:endParaRPr kumimoji="1" lang="en-US" sz="1400">
              <a:solidFill>
                <a:schemeClr val="tx1"/>
              </a:solidFill>
              <a:cs typeface="Segoe UI" panose="020B0502040204020203" pitchFamily="34" charset="0"/>
              <a:sym typeface="Segoe UI" panose="020B0502040204020203" pitchFamily="34" charset="0"/>
            </a:endParaRPr>
          </a:p>
        </p:txBody>
      </p:sp>
      <p:sp>
        <p:nvSpPr>
          <p:cNvPr id="17" name="Rectangle 16">
            <a:extLst>
              <a:ext uri="{FF2B5EF4-FFF2-40B4-BE49-F238E27FC236}">
                <a16:creationId xmlns:a16="http://schemas.microsoft.com/office/drawing/2014/main" id="{F9A14421-C862-090E-02FF-BAAB3D2302A6}"/>
              </a:ext>
            </a:extLst>
          </p:cNvPr>
          <p:cNvSpPr/>
          <p:nvPr>
            <p:custDataLst>
              <p:tags r:id="rId4"/>
            </p:custDataLst>
          </p:nvPr>
        </p:nvSpPr>
        <p:spPr bwMode="gray">
          <a:xfrm>
            <a:off x="876224" y="2896995"/>
            <a:ext cx="2857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fld id="{B59AC021-716C-4421-AC2A-2103F3FC6C1C}" type="datetime'''''''''''''''''''8''''''0''''''''''''''''''0'''''''''">
              <a:rPr lang="en-US" altLang="en-US" sz="1400" smtClean="0">
                <a:solidFill>
                  <a:schemeClr val="tx1"/>
                </a:solidFill>
                <a:effectLst/>
                <a:cs typeface="Segoe UI" panose="020B0502040204020203" pitchFamily="34" charset="0"/>
                <a:sym typeface="Segoe UI" panose="020B0502040204020203" pitchFamily="34" charset="0"/>
              </a:rPr>
              <a:pPr algn="r">
                <a:lnSpc>
                  <a:spcPct val="90000"/>
                </a:lnSpc>
                <a:spcBef>
                  <a:spcPct val="0"/>
                </a:spcBef>
                <a:spcAft>
                  <a:spcPct val="0"/>
                </a:spcAft>
              </a:pPr>
              <a:t>800</a:t>
            </a:fld>
            <a:endParaRPr kumimoji="1" lang="en-US" sz="1400">
              <a:solidFill>
                <a:schemeClr val="tx1"/>
              </a:solidFill>
              <a:cs typeface="Segoe UI" panose="020B0502040204020203" pitchFamily="34" charset="0"/>
              <a:sym typeface="Segoe UI" panose="020B0502040204020203" pitchFamily="34" charset="0"/>
            </a:endParaRPr>
          </a:p>
        </p:txBody>
      </p:sp>
      <p:sp>
        <p:nvSpPr>
          <p:cNvPr id="18" name="Rectangle 17">
            <a:extLst>
              <a:ext uri="{FF2B5EF4-FFF2-40B4-BE49-F238E27FC236}">
                <a16:creationId xmlns:a16="http://schemas.microsoft.com/office/drawing/2014/main" id="{A05F953B-BDEC-B849-2A72-63DF2096E441}"/>
              </a:ext>
            </a:extLst>
          </p:cNvPr>
          <p:cNvSpPr/>
          <p:nvPr>
            <p:custDataLst>
              <p:tags r:id="rId5"/>
            </p:custDataLst>
          </p:nvPr>
        </p:nvSpPr>
        <p:spPr bwMode="gray">
          <a:xfrm>
            <a:off x="742874" y="2301549"/>
            <a:ext cx="4191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fld id="{141C3AD1-8928-428A-8851-C199BAEFECFE}" type="datetime'''''''1'''',''''''''0''''''''''''''00'">
              <a:rPr lang="en-US" altLang="en-US" sz="1400" smtClean="0">
                <a:solidFill>
                  <a:schemeClr val="tx1"/>
                </a:solidFill>
                <a:effectLst/>
                <a:cs typeface="Segoe UI" panose="020B0502040204020203" pitchFamily="34" charset="0"/>
                <a:sym typeface="Segoe UI" panose="020B0502040204020203" pitchFamily="34" charset="0"/>
              </a:rPr>
              <a:pPr algn="r">
                <a:lnSpc>
                  <a:spcPct val="90000"/>
                </a:lnSpc>
                <a:spcBef>
                  <a:spcPct val="0"/>
                </a:spcBef>
                <a:spcAft>
                  <a:spcPct val="0"/>
                </a:spcAft>
              </a:pPr>
              <a:t>1,000</a:t>
            </a:fld>
            <a:endParaRPr kumimoji="1" lang="en-US" sz="1400">
              <a:solidFill>
                <a:schemeClr val="tx1"/>
              </a:solidFill>
              <a:cs typeface="Segoe UI" panose="020B0502040204020203" pitchFamily="34" charset="0"/>
              <a:sym typeface="Segoe UI" panose="020B0502040204020203" pitchFamily="34" charset="0"/>
            </a:endParaRPr>
          </a:p>
        </p:txBody>
      </p:sp>
      <p:sp>
        <p:nvSpPr>
          <p:cNvPr id="19" name="Rectangle 18">
            <a:extLst>
              <a:ext uri="{FF2B5EF4-FFF2-40B4-BE49-F238E27FC236}">
                <a16:creationId xmlns:a16="http://schemas.microsoft.com/office/drawing/2014/main" id="{A2CDDC44-3C7D-CEC3-150C-3BF322031612}"/>
              </a:ext>
            </a:extLst>
          </p:cNvPr>
          <p:cNvSpPr/>
          <p:nvPr>
            <p:custDataLst>
              <p:tags r:id="rId6"/>
            </p:custDataLst>
          </p:nvPr>
        </p:nvSpPr>
        <p:spPr bwMode="gray">
          <a:xfrm>
            <a:off x="1066724" y="5278780"/>
            <a:ext cx="952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fld id="{20E9A12F-4893-47F3-8415-EB93EAE2CBB7}" type="datetime'''''''''''''''''''''''''0'''''''''''''''''''''''''">
              <a:rPr lang="en-US" altLang="en-US" sz="1400" smtClean="0">
                <a:solidFill>
                  <a:schemeClr val="tx1"/>
                </a:solidFill>
                <a:effectLst/>
                <a:cs typeface="Segoe UI" panose="020B0502040204020203" pitchFamily="34" charset="0"/>
                <a:sym typeface="Segoe UI" panose="020B0502040204020203" pitchFamily="34" charset="0"/>
              </a:rPr>
              <a:pPr algn="r">
                <a:lnSpc>
                  <a:spcPct val="90000"/>
                </a:lnSpc>
                <a:spcBef>
                  <a:spcPct val="0"/>
                </a:spcBef>
                <a:spcAft>
                  <a:spcPct val="0"/>
                </a:spcAft>
              </a:pPr>
              <a:t>0</a:t>
            </a:fld>
            <a:endParaRPr kumimoji="1" lang="en-US" sz="1400">
              <a:solidFill>
                <a:schemeClr val="tx1"/>
              </a:solidFill>
              <a:cs typeface="Segoe UI" panose="020B0502040204020203" pitchFamily="34" charset="0"/>
              <a:sym typeface="Segoe UI" panose="020B0502040204020203" pitchFamily="34" charset="0"/>
            </a:endParaRPr>
          </a:p>
        </p:txBody>
      </p:sp>
      <p:sp>
        <p:nvSpPr>
          <p:cNvPr id="20" name="Rectangle 19">
            <a:extLst>
              <a:ext uri="{FF2B5EF4-FFF2-40B4-BE49-F238E27FC236}">
                <a16:creationId xmlns:a16="http://schemas.microsoft.com/office/drawing/2014/main" id="{94682BB2-B467-4360-10A8-471B19274055}"/>
              </a:ext>
            </a:extLst>
          </p:cNvPr>
          <p:cNvSpPr/>
          <p:nvPr>
            <p:custDataLst>
              <p:tags r:id="rId7"/>
            </p:custDataLst>
          </p:nvPr>
        </p:nvSpPr>
        <p:spPr bwMode="gray">
          <a:xfrm>
            <a:off x="876224" y="4683333"/>
            <a:ext cx="2857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lgn="r">
              <a:lnSpc>
                <a:spcPct val="90000"/>
              </a:lnSpc>
              <a:spcBef>
                <a:spcPct val="0"/>
              </a:spcBef>
              <a:spcAft>
                <a:spcPct val="0"/>
              </a:spcAft>
            </a:pPr>
            <a:fld id="{044B12C9-6D83-49C8-B1C9-F13D6685B888}" type="datetime'''''''''''''''''2''''''''''0''''''''''''''0'''''''''''">
              <a:rPr lang="en-US" altLang="en-US" sz="1400" smtClean="0">
                <a:solidFill>
                  <a:schemeClr val="tx1"/>
                </a:solidFill>
                <a:effectLst/>
                <a:cs typeface="Segoe UI" panose="020B0502040204020203" pitchFamily="34" charset="0"/>
                <a:sym typeface="Segoe UI" panose="020B0502040204020203" pitchFamily="34" charset="0"/>
              </a:rPr>
              <a:pPr algn="r">
                <a:lnSpc>
                  <a:spcPct val="90000"/>
                </a:lnSpc>
                <a:spcBef>
                  <a:spcPct val="0"/>
                </a:spcBef>
                <a:spcAft>
                  <a:spcPct val="0"/>
                </a:spcAft>
              </a:pPr>
              <a:t>200</a:t>
            </a:fld>
            <a:endParaRPr kumimoji="1" lang="en-US" sz="1400">
              <a:solidFill>
                <a:schemeClr val="tx1"/>
              </a:solidFill>
              <a:cs typeface="Segoe UI" panose="020B0502040204020203" pitchFamily="34" charset="0"/>
              <a:sym typeface="Segoe UI" panose="020B0502040204020203" pitchFamily="34" charset="0"/>
            </a:endParaRPr>
          </a:p>
        </p:txBody>
      </p:sp>
      <p:graphicFrame>
        <p:nvGraphicFramePr>
          <p:cNvPr id="29" name="Chart 28">
            <a:extLst>
              <a:ext uri="{FF2B5EF4-FFF2-40B4-BE49-F238E27FC236}">
                <a16:creationId xmlns:a16="http://schemas.microsoft.com/office/drawing/2014/main" id="{90BE2F74-B089-4533-A9F1-F15F4F7ED985}"/>
              </a:ext>
            </a:extLst>
          </p:cNvPr>
          <p:cNvGraphicFramePr/>
          <p:nvPr>
            <p:custDataLst>
              <p:tags r:id="rId8"/>
            </p:custDataLst>
            <p:extLst>
              <p:ext uri="{D42A27DB-BD31-4B8C-83A1-F6EECF244321}">
                <p14:modId xmlns:p14="http://schemas.microsoft.com/office/powerpoint/2010/main" val="3561656145"/>
              </p:ext>
            </p:extLst>
          </p:nvPr>
        </p:nvGraphicFramePr>
        <p:xfrm>
          <a:off x="1147349" y="2309480"/>
          <a:ext cx="10090150" cy="3325295"/>
        </p:xfrm>
        <a:graphic>
          <a:graphicData uri="http://schemas.openxmlformats.org/drawingml/2006/chart">
            <c:chart xmlns:c="http://schemas.openxmlformats.org/drawingml/2006/chart" xmlns:r="http://schemas.openxmlformats.org/officeDocument/2006/relationships" r:id="rId29"/>
          </a:graphicData>
        </a:graphic>
      </p:graphicFrame>
      <p:sp>
        <p:nvSpPr>
          <p:cNvPr id="30" name="テキスト プレースホルダー 2">
            <a:extLst>
              <a:ext uri="{FF2B5EF4-FFF2-40B4-BE49-F238E27FC236}">
                <a16:creationId xmlns:a16="http://schemas.microsoft.com/office/drawing/2014/main" id="{870C3DBB-F50A-B08F-D8BE-5726C10BC4F1}"/>
              </a:ext>
            </a:extLst>
          </p:cNvPr>
          <p:cNvSpPr>
            <a:spLocks/>
          </p:cNvSpPr>
          <p:nvPr>
            <p:custDataLst>
              <p:tags r:id="rId9"/>
            </p:custDataLst>
          </p:nvPr>
        </p:nvSpPr>
        <p:spPr bwMode="auto">
          <a:xfrm>
            <a:off x="2104280" y="5614738"/>
            <a:ext cx="393700" cy="19208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0" indent="0" algn="ctr">
              <a:spcBef>
                <a:spcPct val="0"/>
              </a:spcBef>
              <a:spcAft>
                <a:spcPct val="0"/>
              </a:spcAft>
              <a:buNone/>
            </a:pPr>
            <a:fld id="{8A23EAF5-D01D-438B-8DA1-6F56714B573B}" type="datetime'''''''''''''''''''2''''''''''''''0''''''''''''''0''''''0'''''">
              <a:rPr lang="en-US" altLang="en-US" sz="1400" smtClean="0">
                <a:ea typeface="ＭＳ Ｐゴシック" panose="020B0600070205080204" pitchFamily="34" charset="-128"/>
                <a:cs typeface="Segoe UI" panose="020B0502040204020203" pitchFamily="34" charset="0"/>
              </a:rPr>
              <a:pPr marL="0" lvl="0" indent="0" algn="ctr">
                <a:spcBef>
                  <a:spcPct val="0"/>
                </a:spcBef>
                <a:spcAft>
                  <a:spcPct val="0"/>
                </a:spcAft>
                <a:buNone/>
              </a:pPr>
              <a:t>2000</a:t>
            </a:fld>
            <a:endParaRPr kumimoji="1" lang="ja-JP" altLang="en-US" sz="1400">
              <a:ea typeface="ＭＳ Ｐゴシック" panose="020B0600070205080204" pitchFamily="34" charset="-128"/>
              <a:cs typeface="Segoe UI" panose="020B0502040204020203" pitchFamily="34" charset="0"/>
              <a:sym typeface="Segoe UI" panose="020B0502040204020203" pitchFamily="34" charset="0"/>
            </a:endParaRPr>
          </a:p>
        </p:txBody>
      </p:sp>
      <p:sp>
        <p:nvSpPr>
          <p:cNvPr id="32" name="テキスト プレースホルダー 2">
            <a:extLst>
              <a:ext uri="{FF2B5EF4-FFF2-40B4-BE49-F238E27FC236}">
                <a16:creationId xmlns:a16="http://schemas.microsoft.com/office/drawing/2014/main" id="{19F68C72-AB01-BCE0-393A-6507DDD0428E}"/>
              </a:ext>
            </a:extLst>
          </p:cNvPr>
          <p:cNvSpPr>
            <a:spLocks/>
          </p:cNvSpPr>
          <p:nvPr>
            <p:custDataLst>
              <p:tags r:id="rId10"/>
            </p:custDataLst>
          </p:nvPr>
        </p:nvSpPr>
        <p:spPr bwMode="auto">
          <a:xfrm>
            <a:off x="4049700" y="5614738"/>
            <a:ext cx="393700" cy="19208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0" indent="0" algn="ctr">
              <a:spcBef>
                <a:spcPct val="0"/>
              </a:spcBef>
              <a:spcAft>
                <a:spcPct val="0"/>
              </a:spcAft>
              <a:buNone/>
            </a:pPr>
            <a:fld id="{ACC0CAF2-63DB-4A10-8134-50C5C1FFEE8C}" type="datetime'''''''''''''''''''''''''''''''''2''''''''01''''''0'''''''''''">
              <a:rPr lang="en-US" altLang="en-US" sz="1400" smtClean="0">
                <a:ea typeface="ＭＳ Ｐゴシック" panose="020B0600070205080204" pitchFamily="34" charset="-128"/>
                <a:cs typeface="Segoe UI" panose="020B0502040204020203" pitchFamily="34" charset="0"/>
              </a:rPr>
              <a:pPr marL="0" lvl="0" indent="0" algn="ctr">
                <a:spcBef>
                  <a:spcPct val="0"/>
                </a:spcBef>
                <a:spcAft>
                  <a:spcPct val="0"/>
                </a:spcAft>
                <a:buNone/>
              </a:pPr>
              <a:t>2010</a:t>
            </a:fld>
            <a:endParaRPr kumimoji="1" lang="ja-JP" altLang="en-US" sz="1400">
              <a:ea typeface="ＭＳ Ｐゴシック" panose="020B0600070205080204" pitchFamily="34" charset="-128"/>
              <a:cs typeface="Segoe UI" panose="020B0502040204020203" pitchFamily="34" charset="0"/>
              <a:sym typeface="Segoe UI" panose="020B0502040204020203" pitchFamily="34" charset="0"/>
            </a:endParaRPr>
          </a:p>
        </p:txBody>
      </p:sp>
      <p:sp>
        <p:nvSpPr>
          <p:cNvPr id="33" name="テキスト プレースホルダー 2">
            <a:extLst>
              <a:ext uri="{FF2B5EF4-FFF2-40B4-BE49-F238E27FC236}">
                <a16:creationId xmlns:a16="http://schemas.microsoft.com/office/drawing/2014/main" id="{D75654B8-FE01-1F2D-8650-803DE17861BC}"/>
              </a:ext>
            </a:extLst>
          </p:cNvPr>
          <p:cNvSpPr>
            <a:spLocks/>
          </p:cNvSpPr>
          <p:nvPr>
            <p:custDataLst>
              <p:tags r:id="rId11"/>
            </p:custDataLst>
          </p:nvPr>
        </p:nvSpPr>
        <p:spPr bwMode="auto">
          <a:xfrm>
            <a:off x="9885960" y="5614738"/>
            <a:ext cx="481013" cy="19208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0" indent="0" algn="ctr">
              <a:spcBef>
                <a:spcPct val="0"/>
              </a:spcBef>
              <a:spcAft>
                <a:spcPct val="0"/>
              </a:spcAft>
              <a:buNone/>
            </a:pPr>
            <a:fld id="{9504DB2C-B0FF-4E0E-A61B-2D8FF7426C56}" type="datetime'''''''''''''''''''''''''2''''''''''''''''0''''5''''0''F'''">
              <a:rPr lang="en-US" altLang="en-US" sz="1400" smtClean="0">
                <a:ea typeface="ＭＳ Ｐゴシック" panose="020B0600070205080204" pitchFamily="34" charset="-128"/>
                <a:cs typeface="Segoe UI" panose="020B0502040204020203" pitchFamily="34" charset="0"/>
              </a:rPr>
              <a:pPr marL="0" lvl="0" indent="0" algn="ctr">
                <a:spcBef>
                  <a:spcPct val="0"/>
                </a:spcBef>
                <a:spcAft>
                  <a:spcPct val="0"/>
                </a:spcAft>
                <a:buNone/>
              </a:pPr>
              <a:t>2050F</a:t>
            </a:fld>
            <a:endParaRPr kumimoji="1" lang="ja-JP" altLang="en-US" sz="1400">
              <a:ea typeface="ＭＳ Ｐゴシック" panose="020B0600070205080204" pitchFamily="34" charset="-128"/>
              <a:cs typeface="Segoe UI" panose="020B0502040204020203" pitchFamily="34" charset="0"/>
              <a:sym typeface="Segoe UI" panose="020B0502040204020203" pitchFamily="34" charset="0"/>
            </a:endParaRPr>
          </a:p>
        </p:txBody>
      </p:sp>
      <p:sp>
        <p:nvSpPr>
          <p:cNvPr id="34" name="テキスト プレースホルダー 2">
            <a:extLst>
              <a:ext uri="{FF2B5EF4-FFF2-40B4-BE49-F238E27FC236}">
                <a16:creationId xmlns:a16="http://schemas.microsoft.com/office/drawing/2014/main" id="{066E4431-23A7-E1E5-1691-BF48CEF37C26}"/>
              </a:ext>
            </a:extLst>
          </p:cNvPr>
          <p:cNvSpPr>
            <a:spLocks/>
          </p:cNvSpPr>
          <p:nvPr>
            <p:custDataLst>
              <p:tags r:id="rId12"/>
            </p:custDataLst>
          </p:nvPr>
        </p:nvSpPr>
        <p:spPr bwMode="auto">
          <a:xfrm>
            <a:off x="7940540" y="5614738"/>
            <a:ext cx="393700" cy="19208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0" indent="0" algn="ctr">
              <a:spcBef>
                <a:spcPct val="0"/>
              </a:spcBef>
              <a:spcAft>
                <a:spcPct val="0"/>
              </a:spcAft>
              <a:buNone/>
            </a:pPr>
            <a:fld id="{E56BF143-4ED3-4BAC-950C-77C2B959F5F1}" type="datetime'''''''2''''''''''''''''''''''''''0''''''''''23'''''">
              <a:rPr lang="en-US" altLang="en-US" sz="1400" smtClean="0">
                <a:ea typeface="ＭＳ Ｐゴシック" panose="020B0600070205080204" pitchFamily="34" charset="-128"/>
                <a:cs typeface="Segoe UI" panose="020B0502040204020203" pitchFamily="34" charset="0"/>
              </a:rPr>
              <a:pPr marL="0" lvl="0" indent="0" algn="ctr">
                <a:spcBef>
                  <a:spcPct val="0"/>
                </a:spcBef>
                <a:spcAft>
                  <a:spcPct val="0"/>
                </a:spcAft>
                <a:buNone/>
              </a:pPr>
              <a:t>2023</a:t>
            </a:fld>
            <a:endParaRPr kumimoji="1" lang="ja-JP" altLang="en-US" sz="1400">
              <a:ea typeface="ＭＳ Ｐゴシック" panose="020B0600070205080204" pitchFamily="34" charset="-128"/>
              <a:cs typeface="Segoe UI" panose="020B0502040204020203" pitchFamily="34" charset="0"/>
              <a:sym typeface="Segoe UI" panose="020B0502040204020203" pitchFamily="34" charset="0"/>
            </a:endParaRPr>
          </a:p>
        </p:txBody>
      </p:sp>
      <p:sp>
        <p:nvSpPr>
          <p:cNvPr id="35" name="テキスト プレースホルダー 2">
            <a:extLst>
              <a:ext uri="{FF2B5EF4-FFF2-40B4-BE49-F238E27FC236}">
                <a16:creationId xmlns:a16="http://schemas.microsoft.com/office/drawing/2014/main" id="{55F459E3-35FD-36D8-DDA8-36D16B20FF0F}"/>
              </a:ext>
            </a:extLst>
          </p:cNvPr>
          <p:cNvSpPr>
            <a:spLocks/>
          </p:cNvSpPr>
          <p:nvPr>
            <p:custDataLst>
              <p:tags r:id="rId13"/>
            </p:custDataLst>
          </p:nvPr>
        </p:nvSpPr>
        <p:spPr bwMode="auto">
          <a:xfrm>
            <a:off x="5995120" y="5614738"/>
            <a:ext cx="393700" cy="19208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0" indent="0" algn="ctr">
              <a:spcBef>
                <a:spcPct val="0"/>
              </a:spcBef>
              <a:spcAft>
                <a:spcPct val="0"/>
              </a:spcAft>
              <a:buNone/>
            </a:pPr>
            <a:fld id="{7CEBBB28-D012-4A1D-A6B3-8756444A9D08}" type="datetime'''''''''''''''''''''2''''0''2''''''''0'''''''''''''''''">
              <a:rPr lang="en-US" altLang="en-US" sz="1400" smtClean="0">
                <a:ea typeface="ＭＳ Ｐゴシック" panose="020B0600070205080204" pitchFamily="34" charset="-128"/>
                <a:cs typeface="Segoe UI" panose="020B0502040204020203" pitchFamily="34" charset="0"/>
              </a:rPr>
              <a:pPr marL="0" lvl="0" indent="0" algn="ctr">
                <a:spcBef>
                  <a:spcPct val="0"/>
                </a:spcBef>
                <a:spcAft>
                  <a:spcPct val="0"/>
                </a:spcAft>
                <a:buNone/>
              </a:pPr>
              <a:t>2020</a:t>
            </a:fld>
            <a:endParaRPr kumimoji="1" lang="ja-JP" altLang="en-US" sz="1400">
              <a:ea typeface="ＭＳ Ｐゴシック" panose="020B0600070205080204" pitchFamily="34" charset="-128"/>
              <a:cs typeface="Segoe UI" panose="020B0502040204020203" pitchFamily="34" charset="0"/>
              <a:sym typeface="Segoe UI" panose="020B0502040204020203" pitchFamily="34" charset="0"/>
            </a:endParaRPr>
          </a:p>
        </p:txBody>
      </p:sp>
      <p:sp>
        <p:nvSpPr>
          <p:cNvPr id="36" name="Rectangle 35">
            <a:extLst>
              <a:ext uri="{FF2B5EF4-FFF2-40B4-BE49-F238E27FC236}">
                <a16:creationId xmlns:a16="http://schemas.microsoft.com/office/drawing/2014/main" id="{5230B52B-71E3-2EBF-1C17-1616906C859F}"/>
              </a:ext>
            </a:extLst>
          </p:cNvPr>
          <p:cNvSpPr/>
          <p:nvPr>
            <p:custDataLst>
              <p:tags r:id="rId14"/>
            </p:custDataLst>
          </p:nvPr>
        </p:nvSpPr>
        <p:spPr bwMode="gray">
          <a:xfrm>
            <a:off x="1969423" y="4904375"/>
            <a:ext cx="3746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3882E260-E3FC-4D10-B525-F1CB11112820}" type="datetime'2''''''''''''''''''''''6''''''''.''''''6'''''''''''''''''">
              <a:rPr lang="en-US" altLang="en-US" sz="1400" smtClean="0">
                <a:solidFill>
                  <a:schemeClr val="tx1"/>
                </a:solidFill>
                <a:cs typeface="Segoe UI" panose="020B0502040204020203" pitchFamily="34" charset="0"/>
              </a:rPr>
              <a:pPr algn="ctr">
                <a:lnSpc>
                  <a:spcPct val="90000"/>
                </a:lnSpc>
                <a:spcBef>
                  <a:spcPct val="0"/>
                </a:spcBef>
                <a:spcAft>
                  <a:spcPct val="0"/>
                </a:spcAft>
              </a:pPr>
              <a:t>26.6</a:t>
            </a:fld>
            <a:endParaRPr kumimoji="1" lang="en-US" sz="1400">
              <a:solidFill>
                <a:schemeClr val="tx1"/>
              </a:solidFill>
              <a:cs typeface="Segoe UI" panose="020B0502040204020203" pitchFamily="34" charset="0"/>
              <a:sym typeface="Segoe UI" panose="020B0502040204020203" pitchFamily="34" charset="0"/>
            </a:endParaRPr>
          </a:p>
        </p:txBody>
      </p:sp>
      <p:sp>
        <p:nvSpPr>
          <p:cNvPr id="37" name="Rectangle 36">
            <a:extLst>
              <a:ext uri="{FF2B5EF4-FFF2-40B4-BE49-F238E27FC236}">
                <a16:creationId xmlns:a16="http://schemas.microsoft.com/office/drawing/2014/main" id="{8D09B38C-25F9-49A4-B22A-7FE9DC846F0E}"/>
              </a:ext>
            </a:extLst>
          </p:cNvPr>
          <p:cNvSpPr/>
          <p:nvPr>
            <p:custDataLst>
              <p:tags r:id="rId15"/>
            </p:custDataLst>
          </p:nvPr>
        </p:nvSpPr>
        <p:spPr bwMode="gray">
          <a:xfrm>
            <a:off x="4025445" y="4856750"/>
            <a:ext cx="37465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EEA9850B-618F-45EE-ABAE-5C18057BCA3D}" type="datetime'''9''''''''''''4''''''''''''''''''''''''''''''''''''''.''''9'">
              <a:rPr lang="en-US" altLang="en-US" sz="1400" smtClean="0">
                <a:solidFill>
                  <a:schemeClr val="tx1"/>
                </a:solidFill>
                <a:cs typeface="Segoe UI" panose="020B0502040204020203" pitchFamily="34" charset="0"/>
              </a:rPr>
              <a:pPr algn="ctr">
                <a:lnSpc>
                  <a:spcPct val="90000"/>
                </a:lnSpc>
                <a:spcBef>
                  <a:spcPct val="0"/>
                </a:spcBef>
                <a:spcAft>
                  <a:spcPct val="0"/>
                </a:spcAft>
              </a:pPr>
              <a:t>94.9</a:t>
            </a:fld>
            <a:endParaRPr kumimoji="1" lang="en-US" sz="1400">
              <a:solidFill>
                <a:schemeClr val="tx1"/>
              </a:solidFill>
              <a:cs typeface="Segoe UI" panose="020B0502040204020203" pitchFamily="34" charset="0"/>
              <a:sym typeface="Segoe UI" panose="020B0502040204020203" pitchFamily="34" charset="0"/>
            </a:endParaRPr>
          </a:p>
        </p:txBody>
      </p:sp>
      <p:sp>
        <p:nvSpPr>
          <p:cNvPr id="39" name="Rectangle 38">
            <a:extLst>
              <a:ext uri="{FF2B5EF4-FFF2-40B4-BE49-F238E27FC236}">
                <a16:creationId xmlns:a16="http://schemas.microsoft.com/office/drawing/2014/main" id="{B3523D28-A760-269A-D906-58D40C21382D}"/>
              </a:ext>
            </a:extLst>
          </p:cNvPr>
          <p:cNvSpPr/>
          <p:nvPr>
            <p:custDataLst>
              <p:tags r:id="rId16"/>
            </p:custDataLst>
          </p:nvPr>
        </p:nvSpPr>
        <p:spPr bwMode="gray">
          <a:xfrm>
            <a:off x="5949123" y="4458288"/>
            <a:ext cx="4699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3BC8B40D-F067-4228-8BE3-51AB39BEDAC7}" type="datetime'''''2''''''''''40''''''.''''''''''''''''''''''''1'''''''''''">
              <a:rPr lang="en-US" altLang="en-US" sz="1400" smtClean="0">
                <a:solidFill>
                  <a:schemeClr val="tx1"/>
                </a:solidFill>
                <a:cs typeface="Segoe UI" panose="020B0502040204020203" pitchFamily="34" charset="0"/>
              </a:rPr>
              <a:pPr algn="ctr">
                <a:lnSpc>
                  <a:spcPct val="90000"/>
                </a:lnSpc>
                <a:spcBef>
                  <a:spcPct val="0"/>
                </a:spcBef>
                <a:spcAft>
                  <a:spcPct val="0"/>
                </a:spcAft>
              </a:pPr>
              <a:t>240.1</a:t>
            </a:fld>
            <a:endParaRPr kumimoji="1" lang="en-US" sz="1400">
              <a:solidFill>
                <a:schemeClr val="tx1"/>
              </a:solidFill>
              <a:cs typeface="Segoe UI" panose="020B0502040204020203" pitchFamily="34" charset="0"/>
              <a:sym typeface="Segoe UI" panose="020B0502040204020203" pitchFamily="34" charset="0"/>
            </a:endParaRPr>
          </a:p>
        </p:txBody>
      </p:sp>
      <p:sp useBgFill="1">
        <p:nvSpPr>
          <p:cNvPr id="40" name="Rectangle 39">
            <a:extLst>
              <a:ext uri="{FF2B5EF4-FFF2-40B4-BE49-F238E27FC236}">
                <a16:creationId xmlns:a16="http://schemas.microsoft.com/office/drawing/2014/main" id="{DEDBD6FB-E28A-91BE-06D3-85D77461CA8E}"/>
              </a:ext>
            </a:extLst>
          </p:cNvPr>
          <p:cNvSpPr/>
          <p:nvPr>
            <p:custDataLst>
              <p:tags r:id="rId17"/>
            </p:custDataLst>
          </p:nvPr>
        </p:nvSpPr>
        <p:spPr bwMode="gray">
          <a:xfrm>
            <a:off x="7919921" y="4356688"/>
            <a:ext cx="469900" cy="192088"/>
          </a:xfrm>
          <a:prstGeom prst="rect">
            <a:avLst/>
          </a:prstGeom>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87B0B467-9C82-4971-8AC2-B545193ECFA0}" type="datetime'''''''''2''''''''''7''4''''''''''''.''''0'''">
              <a:rPr lang="en-US" altLang="en-US" sz="1400" smtClean="0">
                <a:solidFill>
                  <a:schemeClr val="tx1"/>
                </a:solidFill>
                <a:cs typeface="Segoe UI" panose="020B0502040204020203" pitchFamily="34" charset="0"/>
              </a:rPr>
              <a:pPr algn="ctr">
                <a:lnSpc>
                  <a:spcPct val="90000"/>
                </a:lnSpc>
                <a:spcBef>
                  <a:spcPct val="0"/>
                </a:spcBef>
                <a:spcAft>
                  <a:spcPct val="0"/>
                </a:spcAft>
              </a:pPr>
              <a:t>274.0</a:t>
            </a:fld>
            <a:endParaRPr kumimoji="1" lang="en-US" sz="1400">
              <a:solidFill>
                <a:schemeClr val="tx1"/>
              </a:solidFill>
              <a:cs typeface="Segoe UI" panose="020B0502040204020203" pitchFamily="34" charset="0"/>
              <a:sym typeface="Segoe UI" panose="020B0502040204020203" pitchFamily="34" charset="0"/>
            </a:endParaRPr>
          </a:p>
        </p:txBody>
      </p:sp>
      <p:sp>
        <p:nvSpPr>
          <p:cNvPr id="41" name="Rectangle 40">
            <a:extLst>
              <a:ext uri="{FF2B5EF4-FFF2-40B4-BE49-F238E27FC236}">
                <a16:creationId xmlns:a16="http://schemas.microsoft.com/office/drawing/2014/main" id="{F8C10F48-45B2-5E26-2FCF-ACCD62744526}"/>
              </a:ext>
            </a:extLst>
          </p:cNvPr>
          <p:cNvSpPr/>
          <p:nvPr>
            <p:custDataLst>
              <p:tags r:id="rId18"/>
            </p:custDataLst>
          </p:nvPr>
        </p:nvSpPr>
        <p:spPr bwMode="gray">
          <a:xfrm>
            <a:off x="9854624" y="2672350"/>
            <a:ext cx="469900" cy="192088"/>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25400" tIns="0" rIns="25400" bIns="0" rtlCol="0" anchor="b"/>
          <a:lstStyle/>
          <a:p>
            <a:pPr algn="ctr">
              <a:lnSpc>
                <a:spcPct val="90000"/>
              </a:lnSpc>
              <a:spcBef>
                <a:spcPct val="0"/>
              </a:spcBef>
              <a:spcAft>
                <a:spcPct val="0"/>
              </a:spcAft>
            </a:pPr>
            <a:fld id="{5DE259DC-AF2A-42B3-8167-23E7BFF0B0C4}" type="datetime'''''''''''''8''3''''''''''7''''''''''''''''''''''''''''.''6'">
              <a:rPr lang="en-US" altLang="en-US" sz="1400" smtClean="0">
                <a:solidFill>
                  <a:schemeClr val="tx1"/>
                </a:solidFill>
                <a:cs typeface="Segoe UI" panose="020B0502040204020203" pitchFamily="34" charset="0"/>
              </a:rPr>
              <a:pPr algn="ctr">
                <a:lnSpc>
                  <a:spcPct val="90000"/>
                </a:lnSpc>
                <a:spcBef>
                  <a:spcPct val="0"/>
                </a:spcBef>
                <a:spcAft>
                  <a:spcPct val="0"/>
                </a:spcAft>
              </a:pPr>
              <a:t>837.6</a:t>
            </a:fld>
            <a:endParaRPr kumimoji="1" lang="en-US" sz="1400">
              <a:solidFill>
                <a:schemeClr val="tx1"/>
              </a:solidFill>
              <a:cs typeface="Segoe UI" panose="020B0502040204020203" pitchFamily="34" charset="0"/>
              <a:sym typeface="Segoe UI" panose="020B0502040204020203" pitchFamily="34" charset="0"/>
            </a:endParaRPr>
          </a:p>
        </p:txBody>
      </p:sp>
      <p:sp>
        <p:nvSpPr>
          <p:cNvPr id="45" name="Rectangle 44">
            <a:extLst>
              <a:ext uri="{FF2B5EF4-FFF2-40B4-BE49-F238E27FC236}">
                <a16:creationId xmlns:a16="http://schemas.microsoft.com/office/drawing/2014/main" id="{E863BB0C-9BD9-49E7-B455-A358E1C85CB6}"/>
              </a:ext>
            </a:extLst>
          </p:cNvPr>
          <p:cNvSpPr/>
          <p:nvPr>
            <p:custDataLst>
              <p:tags r:id="rId19"/>
            </p:custDataLst>
          </p:nvPr>
        </p:nvSpPr>
        <p:spPr bwMode="auto">
          <a:xfrm>
            <a:off x="3119860" y="2038599"/>
            <a:ext cx="250825" cy="187325"/>
          </a:xfrm>
          <a:prstGeom prst="rect">
            <a:avLst/>
          </a:prstGeom>
          <a:solidFill>
            <a:srgbClr val="1736B6"/>
          </a:solidFill>
          <a:ln w="9525" cap="flat" cmpd="sng" algn="ctr">
            <a:noFill/>
            <a:prstDash val="solid"/>
            <a:round/>
            <a:headEnd type="none" w="med" len="med"/>
            <a:tailEnd type="none" w="med" len="med"/>
          </a:ln>
          <a:effectLst/>
          <a:extLs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sz="1200">
              <a:solidFill>
                <a:schemeClr val="tx1"/>
              </a:solidFill>
            </a:endParaRPr>
          </a:p>
        </p:txBody>
      </p:sp>
      <p:sp>
        <p:nvSpPr>
          <p:cNvPr id="46" name="Rectangle 45">
            <a:extLst>
              <a:ext uri="{FF2B5EF4-FFF2-40B4-BE49-F238E27FC236}">
                <a16:creationId xmlns:a16="http://schemas.microsoft.com/office/drawing/2014/main" id="{93C867D2-9957-8949-3BA2-A4E1EEA0D2BB}"/>
              </a:ext>
            </a:extLst>
          </p:cNvPr>
          <p:cNvSpPr/>
          <p:nvPr>
            <p:custDataLst>
              <p:tags r:id="rId20"/>
            </p:custDataLst>
          </p:nvPr>
        </p:nvSpPr>
        <p:spPr bwMode="auto">
          <a:xfrm>
            <a:off x="4543515" y="2038599"/>
            <a:ext cx="250825" cy="187325"/>
          </a:xfrm>
          <a:prstGeom prst="rect">
            <a:avLst/>
          </a:prstGeom>
          <a:solidFill>
            <a:srgbClr val="8EC1FF"/>
          </a:solidFill>
          <a:ln w="9525" cap="flat" cmpd="sng" algn="ctr">
            <a:noFill/>
            <a:prstDash val="solid"/>
            <a:round/>
            <a:headEnd type="none" w="med" len="med"/>
            <a:tailEnd type="none" w="med" len="med"/>
          </a:ln>
          <a:effectLst/>
          <a:extLs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sz="1200">
              <a:solidFill>
                <a:schemeClr val="tx1"/>
              </a:solidFill>
            </a:endParaRPr>
          </a:p>
        </p:txBody>
      </p:sp>
      <p:sp>
        <p:nvSpPr>
          <p:cNvPr id="47" name="Rectangle 46">
            <a:extLst>
              <a:ext uri="{FF2B5EF4-FFF2-40B4-BE49-F238E27FC236}">
                <a16:creationId xmlns:a16="http://schemas.microsoft.com/office/drawing/2014/main" id="{2E15EFC2-F1D3-DBE5-767D-2335B2DEFC39}"/>
              </a:ext>
            </a:extLst>
          </p:cNvPr>
          <p:cNvSpPr/>
          <p:nvPr>
            <p:custDataLst>
              <p:tags r:id="rId21"/>
            </p:custDataLst>
          </p:nvPr>
        </p:nvSpPr>
        <p:spPr bwMode="auto">
          <a:xfrm>
            <a:off x="6514188" y="2038599"/>
            <a:ext cx="250825" cy="187325"/>
          </a:xfrm>
          <a:prstGeom prst="rect">
            <a:avLst/>
          </a:prstGeom>
          <a:solidFill>
            <a:srgbClr val="D6D7D9"/>
          </a:solidFill>
          <a:ln w="9525" cap="flat" cmpd="sng" algn="ctr">
            <a:noFill/>
            <a:prstDash val="solid"/>
            <a:round/>
            <a:headEnd type="none" w="med" len="med"/>
            <a:tailEnd type="none" w="med" len="med"/>
          </a:ln>
          <a:effectLst/>
          <a:extLs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sz="1200">
              <a:solidFill>
                <a:schemeClr val="tx1"/>
              </a:solidFill>
            </a:endParaRPr>
          </a:p>
        </p:txBody>
      </p:sp>
      <p:sp>
        <p:nvSpPr>
          <p:cNvPr id="48" name="Rectangle 47">
            <a:extLst>
              <a:ext uri="{FF2B5EF4-FFF2-40B4-BE49-F238E27FC236}">
                <a16:creationId xmlns:a16="http://schemas.microsoft.com/office/drawing/2014/main" id="{18FBFB4A-B574-9978-E509-EE2DCD917264}"/>
              </a:ext>
            </a:extLst>
          </p:cNvPr>
          <p:cNvSpPr/>
          <p:nvPr>
            <p:custDataLst>
              <p:tags r:id="rId22"/>
            </p:custDataLst>
          </p:nvPr>
        </p:nvSpPr>
        <p:spPr bwMode="auto">
          <a:xfrm>
            <a:off x="3421485" y="2038599"/>
            <a:ext cx="900113"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spcBef>
                <a:spcPct val="0"/>
              </a:spcBef>
              <a:spcAft>
                <a:spcPct val="0"/>
              </a:spcAft>
            </a:pPr>
            <a:fld id="{EAD869CC-9AF6-467A-ABC0-CC03B43CE23C}" type="datetime'N''at''u''''r''''''''al'' ''g''''a''s'''''">
              <a:rPr lang="en-US" altLang="en-US" sz="1400" smtClean="0">
                <a:solidFill>
                  <a:schemeClr val="tx1"/>
                </a:solidFill>
                <a:cs typeface="Segoe UI" panose="020B0502040204020203" pitchFamily="34" charset="0"/>
              </a:rPr>
              <a:pPr>
                <a:spcBef>
                  <a:spcPct val="0"/>
                </a:spcBef>
                <a:spcAft>
                  <a:spcPct val="0"/>
                </a:spcAft>
              </a:pPr>
              <a:t>Natural gas</a:t>
            </a:fld>
            <a:endParaRPr kumimoji="1" lang="en-US" sz="1400">
              <a:solidFill>
                <a:schemeClr val="tx1"/>
              </a:solidFill>
              <a:cs typeface="Segoe UI" panose="020B0502040204020203" pitchFamily="34" charset="0"/>
              <a:sym typeface="Segoe UI" panose="020B0502040204020203" pitchFamily="34" charset="0"/>
            </a:endParaRPr>
          </a:p>
        </p:txBody>
      </p:sp>
      <p:sp>
        <p:nvSpPr>
          <p:cNvPr id="49" name="Rectangle 48">
            <a:extLst>
              <a:ext uri="{FF2B5EF4-FFF2-40B4-BE49-F238E27FC236}">
                <a16:creationId xmlns:a16="http://schemas.microsoft.com/office/drawing/2014/main" id="{7C2A34A9-2049-F1E1-2B45-8045C9BD6948}"/>
              </a:ext>
            </a:extLst>
          </p:cNvPr>
          <p:cNvSpPr/>
          <p:nvPr>
            <p:custDataLst>
              <p:tags r:id="rId23"/>
            </p:custDataLst>
          </p:nvPr>
        </p:nvSpPr>
        <p:spPr bwMode="auto">
          <a:xfrm>
            <a:off x="4845140" y="2038599"/>
            <a:ext cx="1435100"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spcBef>
                <a:spcPct val="0"/>
              </a:spcBef>
              <a:spcAft>
                <a:spcPct val="0"/>
              </a:spcAft>
            </a:pPr>
            <a:fld id="{C5AF9478-6BAC-4386-BAFF-8521457810A5}" type="datetime'R''e''''''''newab''''''''le'' ''e''''''''''n''er''''g''''y'''">
              <a:rPr lang="en-US" altLang="en-US" sz="1400" smtClean="0">
                <a:solidFill>
                  <a:schemeClr val="tx1"/>
                </a:solidFill>
                <a:cs typeface="Segoe UI" panose="020B0502040204020203" pitchFamily="34" charset="0"/>
              </a:rPr>
              <a:pPr>
                <a:spcBef>
                  <a:spcPct val="0"/>
                </a:spcBef>
                <a:spcAft>
                  <a:spcPct val="0"/>
                </a:spcAft>
              </a:pPr>
              <a:t>Renewable energy</a:t>
            </a:fld>
            <a:endParaRPr kumimoji="1" lang="en-US" sz="1400">
              <a:solidFill>
                <a:schemeClr val="tx1"/>
              </a:solidFill>
              <a:cs typeface="Segoe UI" panose="020B0502040204020203" pitchFamily="34" charset="0"/>
              <a:sym typeface="Segoe UI" panose="020B0502040204020203" pitchFamily="34" charset="0"/>
            </a:endParaRPr>
          </a:p>
        </p:txBody>
      </p:sp>
      <p:sp>
        <p:nvSpPr>
          <p:cNvPr id="50" name="Rectangle 49">
            <a:extLst>
              <a:ext uri="{FF2B5EF4-FFF2-40B4-BE49-F238E27FC236}">
                <a16:creationId xmlns:a16="http://schemas.microsoft.com/office/drawing/2014/main" id="{1184EC46-60F0-8A41-5151-1EBE2B21DE6E}"/>
              </a:ext>
            </a:extLst>
          </p:cNvPr>
          <p:cNvSpPr/>
          <p:nvPr>
            <p:custDataLst>
              <p:tags r:id="rId24"/>
            </p:custDataLst>
          </p:nvPr>
        </p:nvSpPr>
        <p:spPr bwMode="auto">
          <a:xfrm>
            <a:off x="6815813" y="2038599"/>
            <a:ext cx="1731963" cy="212725"/>
          </a:xfrm>
          <a:prstGeom prst="rect">
            <a:avLst/>
          </a:prstGeom>
          <a:noFill/>
          <a:ln w="9525" cap="flat" cmpd="sng" algn="ctr">
            <a:noFill/>
            <a:prstDash val="solid"/>
            <a:round/>
            <a:headEnd type="none" w="med" len="med"/>
            <a:tailEnd type="none" w="med" len="med"/>
          </a:ln>
          <a:effectLst/>
          <a:extLst>
            <a:ext uri="{909E8E84-426E-40DD-AFC4-6F175D3DCCD1}">
              <a14:hiddenFill xmlns:a14="http://schemas.microsoft.com/office/drawing/2010/main">
                <a:solidFill>
                  <a:schemeClr val="bg1">
                    <a:lumMod val="85000"/>
                  </a:schemeClr>
                </a:solidFill>
              </a14:hiddenFill>
            </a:ext>
            <a:ext uri="{91240B29-F687-4F45-9708-019B960494DF}">
              <a14:hiddenLine xmlns:a14="http://schemas.microsoft.com/office/drawing/2010/main" w="9525" cap="flat" cmpd="sng" algn="ctr">
                <a:solidFill>
                  <a:schemeClr val="bg1">
                    <a:lumMod val="50000"/>
                  </a:schemeClr>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lstStyle/>
          <a:p>
            <a:pPr>
              <a:spcBef>
                <a:spcPct val="0"/>
              </a:spcBef>
              <a:spcAft>
                <a:spcPct val="0"/>
              </a:spcAft>
            </a:pPr>
            <a:r>
              <a:rPr lang="en-US" altLang="en-US" sz="1400">
                <a:solidFill>
                  <a:schemeClr val="tx1"/>
                </a:solidFill>
                <a:cs typeface="Segoe UI" panose="020B0502040204020203" pitchFamily="34" charset="0"/>
              </a:rPr>
              <a:t>Non-renewable energy</a:t>
            </a:r>
            <a:endParaRPr kumimoji="1" lang="en-US" sz="1400">
              <a:solidFill>
                <a:schemeClr val="tx1"/>
              </a:solidFill>
              <a:cs typeface="Segoe UI" panose="020B0502040204020203" pitchFamily="34" charset="0"/>
              <a:sym typeface="Segoe UI" panose="020B0502040204020203" pitchFamily="34" charset="0"/>
            </a:endParaRPr>
          </a:p>
        </p:txBody>
      </p:sp>
    </p:spTree>
    <p:extLst>
      <p:ext uri="{BB962C8B-B14F-4D97-AF65-F5344CB8AC3E}">
        <p14:creationId xmlns:p14="http://schemas.microsoft.com/office/powerpoint/2010/main" val="12158577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C98CC4-9D1F-B2DA-C31C-D0D59084EE60}"/>
            </a:ext>
          </a:extLst>
        </p:cNvPr>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244DBA38-562C-8B00-AE27-3E7662536BAC}"/>
              </a:ext>
            </a:extLst>
          </p:cNvPr>
          <p:cNvGraphicFramePr>
            <a:graphicFrameLocks/>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4" progId="TCLayout.ActiveDocument.1">
                  <p:embed/>
                </p:oleObj>
              </mc:Choice>
              <mc:Fallback>
                <p:oleObj name="think-cell Slide" r:id="rId4" imgW="425" imgH="424" progId="TCLayout.ActiveDocument.1">
                  <p:embed/>
                  <p:pic>
                    <p:nvPicPr>
                      <p:cNvPr id="4" name="think-cell data - do not delete" hidden="1">
                        <a:extLst>
                          <a:ext uri="{FF2B5EF4-FFF2-40B4-BE49-F238E27FC236}">
                            <a16:creationId xmlns:a16="http://schemas.microsoft.com/office/drawing/2014/main" id="{244DBA38-562C-8B00-AE27-3E7662536BAC}"/>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5" name="Title 4">
            <a:extLst>
              <a:ext uri="{FF2B5EF4-FFF2-40B4-BE49-F238E27FC236}">
                <a16:creationId xmlns:a16="http://schemas.microsoft.com/office/drawing/2014/main" id="{2DDD234C-9D0B-9E79-FE71-B6DCA3751E78}"/>
              </a:ext>
            </a:extLst>
          </p:cNvPr>
          <p:cNvSpPr>
            <a:spLocks noGrp="1"/>
          </p:cNvSpPr>
          <p:nvPr>
            <p:ph type="title"/>
          </p:nvPr>
        </p:nvSpPr>
        <p:spPr/>
        <p:txBody>
          <a:bodyPr vert="horz" rIns="0"/>
          <a:lstStyle/>
          <a:p>
            <a:r>
              <a:rPr lang="en-US" sz="2000">
                <a:latin typeface="Segoe UI" panose="020B0502040204020203" pitchFamily="34" charset="0"/>
                <a:cs typeface="Segoe UI" panose="020B0502040204020203" pitchFamily="34" charset="0"/>
              </a:rPr>
              <a:t>Electricity Ceiling Price</a:t>
            </a:r>
            <a:endParaRPr lang="en-US" sz="1400">
              <a:highlight>
                <a:srgbClr val="FFFF00"/>
              </a:highlight>
              <a:latin typeface="Segoe UI" panose="020B0502040204020203" pitchFamily="34" charset="0"/>
              <a:cs typeface="Segoe UI" panose="020B0502040204020203" pitchFamily="34" charset="0"/>
            </a:endParaRPr>
          </a:p>
        </p:txBody>
      </p:sp>
      <p:sp>
        <p:nvSpPr>
          <p:cNvPr id="14" name="ColumnHeader">
            <a:extLst>
              <a:ext uri="{FF2B5EF4-FFF2-40B4-BE49-F238E27FC236}">
                <a16:creationId xmlns:a16="http://schemas.microsoft.com/office/drawing/2014/main" id="{77BE01CE-7162-6838-AC8A-C32CDB4BF600}"/>
              </a:ext>
            </a:extLst>
          </p:cNvPr>
          <p:cNvSpPr>
            <a:spLocks noChangeArrowheads="1"/>
          </p:cNvSpPr>
          <p:nvPr/>
        </p:nvSpPr>
        <p:spPr bwMode="gray">
          <a:xfrm>
            <a:off x="299547" y="1155763"/>
            <a:ext cx="5571499" cy="400110"/>
          </a:xfrm>
          <a:prstGeom prst="rect">
            <a:avLst/>
          </a:prstGeom>
          <a:noFill/>
          <a:ln w="9525" algn="ctr">
            <a:noFill/>
            <a:miter lim="800000"/>
            <a:headEnd type="none" w="lg" len="lg"/>
            <a:tailEnd type="none" w="lg" len="lg"/>
          </a:ln>
          <a:effectLst/>
        </p:spPr>
        <p:txBody>
          <a:bodyPr wrap="square" tIns="91440" bIns="91440" anchor="b">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a:r>
              <a:rPr lang="en-US" altLang="ja-JP" sz="1400">
                <a:solidFill>
                  <a:srgbClr val="000000"/>
                </a:solidFill>
                <a:latin typeface="Segoe UI" panose="020B0502040204020203" pitchFamily="34" charset="0"/>
                <a:ea typeface="Meiryo UI" panose="020B0604030504040204" pitchFamily="50" charset="-128"/>
                <a:cs typeface="Segoe UI" panose="020B0502040204020203" pitchFamily="34" charset="0"/>
              </a:rPr>
              <a:t> </a:t>
            </a:r>
          </a:p>
        </p:txBody>
      </p:sp>
      <p:graphicFrame>
        <p:nvGraphicFramePr>
          <p:cNvPr id="24" name="Chart 23">
            <a:extLst>
              <a:ext uri="{FF2B5EF4-FFF2-40B4-BE49-F238E27FC236}">
                <a16:creationId xmlns:a16="http://schemas.microsoft.com/office/drawing/2014/main" id="{0F371F25-DA8D-7AAF-DCF2-A072CE2C26C2}"/>
              </a:ext>
            </a:extLst>
          </p:cNvPr>
          <p:cNvGraphicFramePr/>
          <p:nvPr>
            <p:extLst>
              <p:ext uri="{D42A27DB-BD31-4B8C-83A1-F6EECF244321}">
                <p14:modId xmlns:p14="http://schemas.microsoft.com/office/powerpoint/2010/main" val="2188930891"/>
              </p:ext>
            </p:extLst>
          </p:nvPr>
        </p:nvGraphicFramePr>
        <p:xfrm>
          <a:off x="350519" y="2078049"/>
          <a:ext cx="8709259" cy="3814749"/>
        </p:xfrm>
        <a:graphic>
          <a:graphicData uri="http://schemas.openxmlformats.org/drawingml/2006/chart">
            <c:chart xmlns:c="http://schemas.openxmlformats.org/drawingml/2006/chart" xmlns:r="http://schemas.openxmlformats.org/officeDocument/2006/relationships" r:id="rId6"/>
          </a:graphicData>
        </a:graphic>
      </p:graphicFrame>
      <p:sp>
        <p:nvSpPr>
          <p:cNvPr id="26" name="TextBox 25">
            <a:extLst>
              <a:ext uri="{FF2B5EF4-FFF2-40B4-BE49-F238E27FC236}">
                <a16:creationId xmlns:a16="http://schemas.microsoft.com/office/drawing/2014/main" id="{30990179-41A0-688C-BD97-5EDC5E75F612}"/>
              </a:ext>
            </a:extLst>
          </p:cNvPr>
          <p:cNvSpPr txBox="1"/>
          <p:nvPr/>
        </p:nvSpPr>
        <p:spPr>
          <a:xfrm>
            <a:off x="408685" y="1814325"/>
            <a:ext cx="1639218" cy="307777"/>
          </a:xfrm>
          <a:prstGeom prst="rect">
            <a:avLst/>
          </a:prstGeom>
          <a:noFill/>
        </p:spPr>
        <p:txBody>
          <a:bodyPr wrap="square" lIns="91440" tIns="45720" rIns="91440" bIns="45720" rtlCol="0" anchor="t">
            <a:spAutoFit/>
          </a:bodyPr>
          <a:lstStyle/>
          <a:p>
            <a:r>
              <a:rPr lang="en-US" sz="1400">
                <a:latin typeface="Segoe UI"/>
                <a:cs typeface="Segoe UI"/>
              </a:rPr>
              <a:t>Unit: JPY/kWh</a:t>
            </a:r>
            <a:endParaRPr lang="en-US"/>
          </a:p>
        </p:txBody>
      </p:sp>
      <p:sp>
        <p:nvSpPr>
          <p:cNvPr id="3" name="TextBox 2">
            <a:extLst>
              <a:ext uri="{FF2B5EF4-FFF2-40B4-BE49-F238E27FC236}">
                <a16:creationId xmlns:a16="http://schemas.microsoft.com/office/drawing/2014/main" id="{AF92CF39-9D7B-7C27-ACDF-8C7375996D5F}"/>
              </a:ext>
            </a:extLst>
          </p:cNvPr>
          <p:cNvSpPr txBox="1"/>
          <p:nvPr/>
        </p:nvSpPr>
        <p:spPr>
          <a:xfrm>
            <a:off x="299547" y="6092825"/>
            <a:ext cx="11516765" cy="400110"/>
          </a:xfrm>
          <a:prstGeom prst="rect">
            <a:avLst/>
          </a:prstGeom>
          <a:noFill/>
        </p:spPr>
        <p:txBody>
          <a:bodyPr wrap="square">
            <a:spAutoFit/>
          </a:bodyPr>
          <a:lstStyle/>
          <a:p>
            <a:r>
              <a:rPr kumimoji="1" lang="en-GB" sz="1000" b="0" i="0" u="none" strike="noStrike" kern="1200">
                <a:solidFill>
                  <a:schemeClr val="tx1"/>
                </a:solidFill>
                <a:effectLst/>
                <a:ea typeface="Meiryo UI"/>
                <a:cs typeface="Times New Roman" panose="02020603050405020304" pitchFamily="18" charset="0"/>
              </a:rPr>
              <a:t>Note: *</a:t>
            </a:r>
            <a:r>
              <a:rPr lang="en-US" sz="1000"/>
              <a:t>Decree No. 72/2025/ND-CP of electricity law; EVN: Vietnam Electricity</a:t>
            </a:r>
            <a:endParaRPr kumimoji="1" lang="en-GB" sz="1000" b="0" i="0" u="none" strike="noStrike" kern="1200">
              <a:solidFill>
                <a:schemeClr val="tx1"/>
              </a:solidFill>
              <a:effectLst/>
              <a:ea typeface="Meiryo UI"/>
              <a:cs typeface="Times New Roman" panose="02020603050405020304" pitchFamily="18" charset="0"/>
            </a:endParaRPr>
          </a:p>
          <a:p>
            <a:r>
              <a:rPr kumimoji="1" lang="en-GB" sz="1000" b="0" i="0" u="none" strike="noStrike" kern="1200">
                <a:solidFill>
                  <a:schemeClr val="tx1"/>
                </a:solidFill>
                <a:effectLst/>
                <a:ea typeface="Meiryo UI"/>
                <a:cs typeface="Times New Roman" panose="02020603050405020304" pitchFamily="18" charset="0"/>
              </a:rPr>
              <a:t>Source: </a:t>
            </a:r>
            <a:r>
              <a:rPr lang="en-GB" sz="1000">
                <a:ea typeface="Meiryo UI"/>
                <a:cs typeface="Times New Roman" panose="02020603050405020304" pitchFamily="18" charset="0"/>
              </a:rPr>
              <a:t>EVN, Local News </a:t>
            </a:r>
          </a:p>
        </p:txBody>
      </p:sp>
      <p:grpSp>
        <p:nvGrpSpPr>
          <p:cNvPr id="22" name="グループ化 64">
            <a:extLst>
              <a:ext uri="{FF2B5EF4-FFF2-40B4-BE49-F238E27FC236}">
                <a16:creationId xmlns:a16="http://schemas.microsoft.com/office/drawing/2014/main" id="{C8DAA34D-947A-341A-6AAD-F4387D41F9CD}"/>
              </a:ext>
            </a:extLst>
          </p:cNvPr>
          <p:cNvGrpSpPr/>
          <p:nvPr/>
        </p:nvGrpSpPr>
        <p:grpSpPr>
          <a:xfrm>
            <a:off x="323052" y="1238137"/>
            <a:ext cx="11493260" cy="407556"/>
            <a:chOff x="455612" y="1382529"/>
            <a:chExt cx="4113213" cy="655821"/>
          </a:xfrm>
          <a:noFill/>
        </p:grpSpPr>
        <p:sp>
          <p:nvSpPr>
            <p:cNvPr id="23" name="ColumnHeader">
              <a:extLst>
                <a:ext uri="{FF2B5EF4-FFF2-40B4-BE49-F238E27FC236}">
                  <a16:creationId xmlns:a16="http://schemas.microsoft.com/office/drawing/2014/main" id="{6913AE19-095C-9980-9ED4-81FC6DAE3B3A}"/>
                </a:ext>
              </a:extLst>
            </p:cNvPr>
            <p:cNvSpPr>
              <a:spLocks noChangeArrowheads="1"/>
            </p:cNvSpPr>
            <p:nvPr/>
          </p:nvSpPr>
          <p:spPr bwMode="gray">
            <a:xfrm>
              <a:off x="455613" y="1382529"/>
              <a:ext cx="4113212" cy="643839"/>
            </a:xfrm>
            <a:prstGeom prst="rect">
              <a:avLst/>
            </a:prstGeom>
            <a:grpFill/>
            <a:ln w="9525" algn="ctr">
              <a:noFill/>
              <a:miter lim="800000"/>
              <a:headEnd type="none" w="lg" len="lg"/>
              <a:tailEnd type="none" w="lg" len="lg"/>
            </a:ln>
            <a:effectLst/>
          </p:spPr>
          <p:txBody>
            <a:bodyPr lIns="0" tIns="91440" rIns="0" bIns="91440" anchor="b">
              <a:spAutoFit/>
            </a:bodyPr>
            <a:lstStyle/>
            <a:p>
              <a:pPr algn="ctr"/>
              <a:r>
                <a:rPr lang="en-US" altLang="ja-JP" sz="1400">
                  <a:solidFill>
                    <a:srgbClr val="000000"/>
                  </a:solidFill>
                  <a:latin typeface="Segoe UI" panose="020B0502040204020203" pitchFamily="34" charset="0"/>
                  <a:ea typeface="Meiryo UI" panose="020B0604030504040204" pitchFamily="50" charset="-128"/>
                  <a:cs typeface="Segoe UI" panose="020B0502040204020203" pitchFamily="34" charset="0"/>
                </a:rPr>
                <a:t>Ceiling Electricity Price by Source in 2025</a:t>
              </a:r>
              <a:endParaRPr lang="en-US" sz="1400">
                <a:latin typeface="Segoe UI" panose="020B0502040204020203" pitchFamily="34" charset="0"/>
                <a:cs typeface="Segoe UI" panose="020B0502040204020203" pitchFamily="34" charset="0"/>
              </a:endParaRPr>
            </a:p>
          </p:txBody>
        </p:sp>
        <p:cxnSp>
          <p:nvCxnSpPr>
            <p:cNvPr id="25" name="直線コネクタ 66">
              <a:extLst>
                <a:ext uri="{FF2B5EF4-FFF2-40B4-BE49-F238E27FC236}">
                  <a16:creationId xmlns:a16="http://schemas.microsoft.com/office/drawing/2014/main" id="{3E25FAB6-CF1B-A37F-8FCA-AC73CE6FFB02}"/>
                </a:ext>
              </a:extLst>
            </p:cNvPr>
            <p:cNvCxnSpPr/>
            <p:nvPr/>
          </p:nvCxnSpPr>
          <p:spPr>
            <a:xfrm>
              <a:off x="455612" y="2038350"/>
              <a:ext cx="4113212"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6" name="Speech Bubble: Rectangle 5">
            <a:extLst>
              <a:ext uri="{FF2B5EF4-FFF2-40B4-BE49-F238E27FC236}">
                <a16:creationId xmlns:a16="http://schemas.microsoft.com/office/drawing/2014/main" id="{0DD49CB4-5C5D-C489-F602-746EFBA06AC1}"/>
              </a:ext>
            </a:extLst>
          </p:cNvPr>
          <p:cNvSpPr/>
          <p:nvPr/>
        </p:nvSpPr>
        <p:spPr>
          <a:xfrm>
            <a:off x="7685423" y="2211844"/>
            <a:ext cx="3900988" cy="2036425"/>
          </a:xfrm>
          <a:prstGeom prst="wedgeRectCallout">
            <a:avLst>
              <a:gd name="adj1" fmla="val -41270"/>
              <a:gd name="adj2" fmla="val 83232"/>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19456" lvl="0" indent="-219456">
              <a:buSzPct val="100000"/>
              <a:buFont typeface="Wingdings"/>
              <a:buChar char="n"/>
            </a:pPr>
            <a:r>
              <a:rPr lang="en-US" sz="1400">
                <a:solidFill>
                  <a:schemeClr val="tx1"/>
                </a:solidFill>
              </a:rPr>
              <a:t>LNG-fired power plants have the highest electricity price ceiling due to imported fuel dependency and limited supporting infrastructure</a:t>
            </a:r>
          </a:p>
          <a:p>
            <a:pPr marL="219456" lvl="0" indent="-219456">
              <a:buSzPct val="100000"/>
              <a:buFont typeface="Wingdings"/>
              <a:buChar char="n"/>
            </a:pPr>
            <a:r>
              <a:rPr lang="en-US" sz="1400">
                <a:solidFill>
                  <a:schemeClr val="tx1"/>
                </a:solidFill>
              </a:rPr>
              <a:t>Vietnam’s first LNG-fired power plants, Nhon Trach 3 and Nhon Trach 4, were inaugurated in December 2025 and commenced commercial operations in January 2026</a:t>
            </a:r>
          </a:p>
        </p:txBody>
      </p:sp>
    </p:spTree>
    <p:extLst>
      <p:ext uri="{BB962C8B-B14F-4D97-AF65-F5344CB8AC3E}">
        <p14:creationId xmlns:p14="http://schemas.microsoft.com/office/powerpoint/2010/main" val="31823831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B70781-6E2B-64B6-74B8-B6F0AC3E06F8}"/>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74F7AA9C-57A3-337D-F67A-456F069DF2F0}"/>
              </a:ext>
            </a:extLst>
          </p:cNvPr>
          <p:cNvSpPr>
            <a:spLocks noGrp="1"/>
          </p:cNvSpPr>
          <p:nvPr>
            <p:ph type="title"/>
          </p:nvPr>
        </p:nvSpPr>
        <p:spPr/>
        <p:txBody>
          <a:bodyPr/>
          <a:lstStyle/>
          <a:p>
            <a:r>
              <a:rPr lang="en-US" sz="2000"/>
              <a:t>Glossary (1/2)</a:t>
            </a:r>
            <a:endParaRPr lang="en-US"/>
          </a:p>
        </p:txBody>
      </p:sp>
      <p:graphicFrame>
        <p:nvGraphicFramePr>
          <p:cNvPr id="4" name="Table 3">
            <a:extLst>
              <a:ext uri="{FF2B5EF4-FFF2-40B4-BE49-F238E27FC236}">
                <a16:creationId xmlns:a16="http://schemas.microsoft.com/office/drawing/2014/main" id="{51F9F1D5-6287-0D9C-4DBE-F5EAE84C8961}"/>
              </a:ext>
            </a:extLst>
          </p:cNvPr>
          <p:cNvGraphicFramePr>
            <a:graphicFrameLocks noGrp="1"/>
          </p:cNvGraphicFramePr>
          <p:nvPr>
            <p:extLst>
              <p:ext uri="{D42A27DB-BD31-4B8C-83A1-F6EECF244321}">
                <p14:modId xmlns:p14="http://schemas.microsoft.com/office/powerpoint/2010/main" val="1032025768"/>
              </p:ext>
            </p:extLst>
          </p:nvPr>
        </p:nvGraphicFramePr>
        <p:xfrm>
          <a:off x="347111" y="1341437"/>
          <a:ext cx="11501217" cy="4907280"/>
        </p:xfrm>
        <a:graphic>
          <a:graphicData uri="http://schemas.openxmlformats.org/drawingml/2006/table">
            <a:tbl>
              <a:tblPr firstRow="1" bandRow="1">
                <a:tableStyleId>{5C22544A-7EE6-4342-B048-85BDC9FD1C3A}</a:tableStyleId>
              </a:tblPr>
              <a:tblGrid>
                <a:gridCol w="1962952">
                  <a:extLst>
                    <a:ext uri="{9D8B030D-6E8A-4147-A177-3AD203B41FA5}">
                      <a16:colId xmlns:a16="http://schemas.microsoft.com/office/drawing/2014/main" val="3923531282"/>
                    </a:ext>
                  </a:extLst>
                </a:gridCol>
                <a:gridCol w="9538265">
                  <a:extLst>
                    <a:ext uri="{9D8B030D-6E8A-4147-A177-3AD203B41FA5}">
                      <a16:colId xmlns:a16="http://schemas.microsoft.com/office/drawing/2014/main" val="767709632"/>
                    </a:ext>
                  </a:extLst>
                </a:gridCol>
              </a:tblGrid>
              <a:tr h="146137">
                <a:tc>
                  <a:txBody>
                    <a:bodyPr/>
                    <a:lstStyle/>
                    <a:p>
                      <a:pPr marL="0" lvl="0" indent="0" algn="ctr">
                        <a:buNone/>
                      </a:pPr>
                      <a:r>
                        <a:rPr lang="en-MY" sz="1400" b="0">
                          <a:solidFill>
                            <a:schemeClr val="bg1"/>
                          </a:solidFill>
                          <a:latin typeface="+mj-lt"/>
                          <a:cs typeface="Segoe UI"/>
                        </a:rPr>
                        <a:t>Term</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3"/>
                    </a:solidFill>
                  </a:tcPr>
                </a:tc>
                <a:tc>
                  <a:txBody>
                    <a:bodyPr/>
                    <a:lstStyle/>
                    <a:p>
                      <a:pPr marL="0" lvl="0" indent="0" algn="ctr" defTabSz="914400" rtl="0" eaLnBrk="1" latinLnBrk="0" hangingPunct="1">
                        <a:lnSpc>
                          <a:spcPct val="100000"/>
                        </a:lnSpc>
                        <a:spcBef>
                          <a:spcPts val="0"/>
                        </a:spcBef>
                        <a:spcAft>
                          <a:spcPts val="0"/>
                        </a:spcAft>
                        <a:buFont typeface="Wingdings,Sans-Serif"/>
                        <a:buNone/>
                        <a:defRPr/>
                      </a:pPr>
                      <a:r>
                        <a:rPr kumimoji="1" lang="en-US" sz="1400" b="0" kern="1200">
                          <a:solidFill>
                            <a:schemeClr val="bg1"/>
                          </a:solidFill>
                          <a:latin typeface="+mj-lt"/>
                          <a:ea typeface="+mn-ea"/>
                          <a:cs typeface="+mn-cs"/>
                        </a:rPr>
                        <a:t>Explanation</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3"/>
                    </a:solidFill>
                  </a:tcPr>
                </a:tc>
                <a:extLst>
                  <a:ext uri="{0D108BD9-81ED-4DB2-BD59-A6C34878D82A}">
                    <a16:rowId xmlns:a16="http://schemas.microsoft.com/office/drawing/2014/main" val="3499749063"/>
                  </a:ext>
                </a:extLst>
              </a:tr>
              <a:tr h="426720">
                <a:tc>
                  <a:txBody>
                    <a:bodyPr/>
                    <a:lstStyle/>
                    <a:p>
                      <a:pPr marL="0" lvl="0" indent="0" algn="l">
                        <a:buNone/>
                      </a:pPr>
                      <a:r>
                        <a:rPr lang="en-MY" sz="1400" b="0">
                          <a:solidFill>
                            <a:schemeClr val="bg1"/>
                          </a:solidFill>
                          <a:latin typeface="+mj-lt"/>
                          <a:cs typeface="Segoe UI"/>
                        </a:rPr>
                        <a:t>Baseload</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Arial" panose="020B0604020202020204" pitchFamily="34" charset="0"/>
                        <a:buNone/>
                        <a:defRPr/>
                      </a:pPr>
                      <a:r>
                        <a:rPr kumimoji="1" lang="en-US" sz="1400" b="0" kern="1200">
                          <a:solidFill>
                            <a:schemeClr val="tx1"/>
                          </a:solidFill>
                          <a:latin typeface="+mj-lt"/>
                          <a:ea typeface="+mn-ea"/>
                          <a:cs typeface="+mn-cs"/>
                        </a:rPr>
                        <a:t>Power generation that runs continuously to meet minimum electricity demand</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2961833462"/>
                  </a:ext>
                </a:extLst>
              </a:tr>
              <a:tr h="426720">
                <a:tc>
                  <a:txBody>
                    <a:bodyPr/>
                    <a:lstStyle/>
                    <a:p>
                      <a:pPr marL="0" lvl="0" indent="0" algn="l">
                        <a:buNone/>
                      </a:pPr>
                      <a:r>
                        <a:rPr lang="en-MY" sz="1400">
                          <a:solidFill>
                            <a:schemeClr val="bg1"/>
                          </a:solidFill>
                          <a:latin typeface="+mj-lt"/>
                          <a:cs typeface="Segoe UI"/>
                        </a:rPr>
                        <a:t>Behind-the-meter</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Arial" panose="020B0604020202020204" pitchFamily="34" charset="0"/>
                        <a:buNone/>
                        <a:defRPr/>
                      </a:pPr>
                      <a:r>
                        <a:rPr lang="en-MY" sz="1400" b="0">
                          <a:latin typeface="+mj-lt"/>
                        </a:rPr>
                        <a:t>Energy assets installed at a customer’s site that supply power directly to the facility without exporting to the grid</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2457437504"/>
                  </a:ext>
                </a:extLst>
              </a:tr>
              <a:tr h="426720">
                <a:tc>
                  <a:txBody>
                    <a:bodyPr/>
                    <a:lstStyle/>
                    <a:p>
                      <a:pPr marL="0" lvl="0" indent="0" algn="l">
                        <a:buNone/>
                      </a:pPr>
                      <a:r>
                        <a:rPr lang="en-MY" sz="1400">
                          <a:solidFill>
                            <a:schemeClr val="bg1"/>
                          </a:solidFill>
                          <a:latin typeface="+mj-lt"/>
                          <a:cs typeface="Segoe UI"/>
                        </a:rPr>
                        <a:t>Capacity factor</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Arial" panose="020B0604020202020204" pitchFamily="34" charset="0"/>
                        <a:buNone/>
                        <a:defRPr/>
                      </a:pPr>
                      <a:r>
                        <a:rPr lang="en-MY" sz="1400" b="0">
                          <a:latin typeface="+mj-lt"/>
                        </a:rPr>
                        <a:t>Ratio of actual electricity output over a period to the maximum possible output if the asset operated at full capacity</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864540679"/>
                  </a:ext>
                </a:extLst>
              </a:tr>
              <a:tr h="426720">
                <a:tc>
                  <a:txBody>
                    <a:bodyPr/>
                    <a:lstStyle/>
                    <a:p>
                      <a:pPr marL="0" lvl="0" indent="0" algn="l">
                        <a:buNone/>
                      </a:pPr>
                      <a:r>
                        <a:rPr lang="en-MY" sz="1400">
                          <a:solidFill>
                            <a:schemeClr val="bg1"/>
                          </a:solidFill>
                          <a:latin typeface="+mj-lt"/>
                          <a:cs typeface="Segoe UI"/>
                        </a:rPr>
                        <a:t>Carbon credit</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Arial" panose="020B0604020202020204" pitchFamily="34" charset="0"/>
                        <a:buNone/>
                        <a:defRPr/>
                      </a:pPr>
                      <a:r>
                        <a:rPr lang="en-MY" sz="1400" b="0">
                          <a:latin typeface="+mj-lt"/>
                        </a:rPr>
                        <a:t>Tradeable certificate representing one tonne of </a:t>
                      </a:r>
                      <a:r>
                        <a:rPr kumimoji="1" lang="en-US" altLang="ja-JP" sz="1400" b="0" i="0" u="none" strike="noStrike" kern="1200" cap="none" spc="0" normalizeH="0" baseline="0" noProof="0">
                          <a:ln>
                            <a:noFill/>
                          </a:ln>
                          <a:solidFill>
                            <a:prstClr val="black"/>
                          </a:solidFill>
                          <a:effectLst/>
                          <a:uLnTx/>
                          <a:uFillTx/>
                          <a:latin typeface="+mn-lt"/>
                          <a:ea typeface="+mn-ea"/>
                          <a:cs typeface="+mn-cs"/>
                        </a:rPr>
                        <a:t>CO₂ </a:t>
                      </a:r>
                      <a:r>
                        <a:rPr lang="en-MY" sz="1400" b="0">
                          <a:latin typeface="+mj-lt"/>
                        </a:rPr>
                        <a:t>emissions reduced or avoided</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942695137"/>
                  </a:ext>
                </a:extLst>
              </a:tr>
              <a:tr h="426720">
                <a:tc>
                  <a:txBody>
                    <a:bodyPr/>
                    <a:lstStyle/>
                    <a:p>
                      <a:pPr marL="0" lvl="0" indent="0" algn="l">
                        <a:buNone/>
                      </a:pPr>
                      <a:r>
                        <a:rPr lang="en-MY" sz="1400">
                          <a:solidFill>
                            <a:schemeClr val="bg1"/>
                          </a:solidFill>
                          <a:latin typeface="+mj-lt"/>
                          <a:cs typeface="Segoe UI"/>
                        </a:rPr>
                        <a:t>CHP</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Arial" panose="020B0604020202020204" pitchFamily="34" charset="0"/>
                        <a:buNone/>
                        <a:defRPr/>
                      </a:pPr>
                      <a:r>
                        <a:rPr lang="en-MY" sz="1400" b="0">
                          <a:latin typeface="+mj-lt"/>
                        </a:rPr>
                        <a:t>Combined heat and power – energy system that simultaneously generates electricity and useful heat from a single fuel source (co-generation)</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1254439577"/>
                  </a:ext>
                </a:extLst>
              </a:tr>
              <a:tr h="426720">
                <a:tc>
                  <a:txBody>
                    <a:bodyPr/>
                    <a:lstStyle/>
                    <a:p>
                      <a:pPr marL="0" lvl="0" indent="0" algn="l">
                        <a:buNone/>
                      </a:pPr>
                      <a:r>
                        <a:rPr lang="en-MY" sz="1400">
                          <a:solidFill>
                            <a:schemeClr val="bg1"/>
                          </a:solidFill>
                          <a:latin typeface="+mj-lt"/>
                          <a:cs typeface="Segoe UI"/>
                        </a:rPr>
                        <a:t>Curtailment</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Wingdings,Sans-Serif"/>
                        <a:buNone/>
                        <a:defRPr/>
                      </a:pPr>
                      <a:r>
                        <a:rPr kumimoji="1" lang="en-MY" sz="1400" b="0" kern="1200">
                          <a:solidFill>
                            <a:schemeClr val="dk1"/>
                          </a:solidFill>
                          <a:latin typeface="+mj-lt"/>
                          <a:ea typeface="+mn-ea"/>
                          <a:cs typeface="+mn-cs"/>
                        </a:rPr>
                        <a:t>Forced reduction of electricity generation despite available capacity, usually due to grid, dispatch or transmission constraints</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2770858435"/>
                  </a:ext>
                </a:extLst>
              </a:tr>
              <a:tr h="426720">
                <a:tc>
                  <a:txBody>
                    <a:bodyPr/>
                    <a:lstStyle/>
                    <a:p>
                      <a:pPr marL="0" lvl="0" indent="0" algn="l">
                        <a:buNone/>
                      </a:pPr>
                      <a:r>
                        <a:rPr lang="en-MY" sz="1400">
                          <a:solidFill>
                            <a:schemeClr val="bg1"/>
                          </a:solidFill>
                          <a:latin typeface="+mj-lt"/>
                          <a:cs typeface="Segoe UI"/>
                        </a:rPr>
                        <a:t>DPPA</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Wingdings,Sans-Serif"/>
                        <a:buNone/>
                        <a:defRPr/>
                      </a:pPr>
                      <a:r>
                        <a:rPr kumimoji="1" lang="en-MY" sz="1400" b="0" kern="1200">
                          <a:solidFill>
                            <a:schemeClr val="dk1"/>
                          </a:solidFill>
                          <a:latin typeface="+mj-lt"/>
                          <a:ea typeface="+mn-ea"/>
                          <a:cs typeface="+mn-cs"/>
                        </a:rPr>
                        <a:t>Direct power purchase agreement, allowing electricity consumers to buy power directly from generators without retail intermediaries</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1327125276"/>
                  </a:ext>
                </a:extLst>
              </a:tr>
              <a:tr h="426720">
                <a:tc>
                  <a:txBody>
                    <a:bodyPr/>
                    <a:lstStyle/>
                    <a:p>
                      <a:pPr marL="0" lvl="0" indent="0" algn="l">
                        <a:buNone/>
                      </a:pPr>
                      <a:r>
                        <a:rPr lang="en-MY" sz="1400">
                          <a:solidFill>
                            <a:schemeClr val="bg1"/>
                          </a:solidFill>
                          <a:latin typeface="+mj-lt"/>
                          <a:cs typeface="Segoe UI"/>
                        </a:rPr>
                        <a:t>Dispatch</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Wingdings,Sans-Serif"/>
                        <a:buNone/>
                        <a:defRPr/>
                      </a:pPr>
                      <a:r>
                        <a:rPr kumimoji="1" lang="en-MY" sz="1400" b="0" kern="1200">
                          <a:solidFill>
                            <a:schemeClr val="dk1"/>
                          </a:solidFill>
                          <a:latin typeface="+mj-lt"/>
                          <a:ea typeface="+mn-ea"/>
                          <a:cs typeface="+mn-cs"/>
                        </a:rPr>
                        <a:t>Centralised control over which power plant operate and at what output levels at any given time</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281359524"/>
                  </a:ext>
                </a:extLst>
              </a:tr>
              <a:tr h="426720">
                <a:tc>
                  <a:txBody>
                    <a:bodyPr/>
                    <a:lstStyle/>
                    <a:p>
                      <a:pPr marL="0" lvl="0" indent="0" algn="l">
                        <a:buNone/>
                      </a:pPr>
                      <a:r>
                        <a:rPr lang="en-MY" sz="1400">
                          <a:solidFill>
                            <a:schemeClr val="bg1"/>
                          </a:solidFill>
                          <a:latin typeface="+mj-lt"/>
                          <a:cs typeface="Segoe UI"/>
                        </a:rPr>
                        <a:t>Energy intensity</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Wingdings,Sans-Serif"/>
                        <a:buNone/>
                        <a:defRPr/>
                      </a:pPr>
                      <a:r>
                        <a:rPr kumimoji="1" lang="en-MY" sz="1400" b="0" kern="1200">
                          <a:solidFill>
                            <a:schemeClr val="dk1"/>
                          </a:solidFill>
                          <a:latin typeface="+mj-lt"/>
                          <a:ea typeface="+mn-ea"/>
                          <a:cs typeface="+mn-cs"/>
                        </a:rPr>
                        <a:t>Amount of energy consumed per unit of economic output or industrial production</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1762821030"/>
                  </a:ext>
                </a:extLst>
              </a:tr>
              <a:tr h="426720">
                <a:tc>
                  <a:txBody>
                    <a:bodyPr/>
                    <a:lstStyle/>
                    <a:p>
                      <a:pPr marL="0" lvl="0" indent="0" algn="l">
                        <a:buNone/>
                      </a:pPr>
                      <a:r>
                        <a:rPr lang="en-US" sz="1400">
                          <a:solidFill>
                            <a:schemeClr val="bg1"/>
                          </a:solidFill>
                          <a:latin typeface="+mj-lt"/>
                          <a:cs typeface="Segoe UI"/>
                        </a:rPr>
                        <a:t>EVN</a:t>
                      </a:r>
                      <a:endParaRPr lang="en-MY" sz="1400">
                        <a:solidFill>
                          <a:schemeClr val="bg1"/>
                        </a:solidFill>
                        <a:latin typeface="+mj-lt"/>
                        <a:cs typeface="Segoe UI"/>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Wingdings,Sans-Serif"/>
                        <a:buNone/>
                        <a:defRPr/>
                      </a:pPr>
                      <a:r>
                        <a:rPr kumimoji="1" lang="en-MY" sz="1400" b="0" kern="1200">
                          <a:solidFill>
                            <a:schemeClr val="dk1"/>
                          </a:solidFill>
                          <a:latin typeface="+mj-lt"/>
                          <a:ea typeface="+mn-ea"/>
                          <a:cs typeface="+mn-cs"/>
                        </a:rPr>
                        <a:t>Electricity of Vietnam: State-owned electricity utility responsible for generation, transmission, and retail, often affected by losses when tariffs lag behind costs</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273806311"/>
                  </a:ext>
                </a:extLst>
              </a:tr>
              <a:tr h="426720">
                <a:tc>
                  <a:txBody>
                    <a:bodyPr/>
                    <a:lstStyle/>
                    <a:p>
                      <a:pPr marL="0" lvl="0" indent="0" algn="l">
                        <a:buNone/>
                      </a:pPr>
                      <a:r>
                        <a:rPr lang="en-MY" sz="1400">
                          <a:solidFill>
                            <a:schemeClr val="bg1"/>
                          </a:solidFill>
                          <a:latin typeface="+mj-lt"/>
                          <a:cs typeface="Segoe UI"/>
                        </a:rPr>
                        <a:t>Feed-in-tariff</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Wingdings,Sans-Serif"/>
                        <a:buNone/>
                        <a:defRPr/>
                      </a:pPr>
                      <a:r>
                        <a:rPr kumimoji="1" lang="en-MY" sz="1400" b="0" kern="1200">
                          <a:solidFill>
                            <a:schemeClr val="dk1"/>
                          </a:solidFill>
                          <a:latin typeface="+mj-lt"/>
                          <a:ea typeface="+mn-ea"/>
                          <a:cs typeface="+mn-cs"/>
                        </a:rPr>
                        <a:t>Government-set price guaranteeing renewable generators a fixed payment per unit of electricity supplied</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533360617"/>
                  </a:ext>
                </a:extLst>
              </a:tr>
            </a:tbl>
          </a:graphicData>
        </a:graphic>
      </p:graphicFrame>
    </p:spTree>
    <p:extLst>
      <p:ext uri="{BB962C8B-B14F-4D97-AF65-F5344CB8AC3E}">
        <p14:creationId xmlns:p14="http://schemas.microsoft.com/office/powerpoint/2010/main" val="36540125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012AC5-ADF6-BC54-2CD7-B9C7AC11E5EA}"/>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AE5C111F-5181-9C17-8852-B362AFEFB310}"/>
              </a:ext>
            </a:extLst>
          </p:cNvPr>
          <p:cNvSpPr>
            <a:spLocks noGrp="1"/>
          </p:cNvSpPr>
          <p:nvPr>
            <p:ph type="title"/>
          </p:nvPr>
        </p:nvSpPr>
        <p:spPr/>
        <p:txBody>
          <a:bodyPr/>
          <a:lstStyle/>
          <a:p>
            <a:r>
              <a:rPr lang="en-US" sz="2000"/>
              <a:t>Glossary (2/2)</a:t>
            </a:r>
            <a:endParaRPr lang="en-US"/>
          </a:p>
        </p:txBody>
      </p:sp>
      <p:graphicFrame>
        <p:nvGraphicFramePr>
          <p:cNvPr id="4" name="Table 3">
            <a:extLst>
              <a:ext uri="{FF2B5EF4-FFF2-40B4-BE49-F238E27FC236}">
                <a16:creationId xmlns:a16="http://schemas.microsoft.com/office/drawing/2014/main" id="{AD86C368-0DA1-E2E0-064D-C84CDF730349}"/>
              </a:ext>
            </a:extLst>
          </p:cNvPr>
          <p:cNvGraphicFramePr>
            <a:graphicFrameLocks noGrp="1"/>
          </p:cNvGraphicFramePr>
          <p:nvPr>
            <p:extLst>
              <p:ext uri="{D42A27DB-BD31-4B8C-83A1-F6EECF244321}">
                <p14:modId xmlns:p14="http://schemas.microsoft.com/office/powerpoint/2010/main" val="779528225"/>
              </p:ext>
            </p:extLst>
          </p:nvPr>
        </p:nvGraphicFramePr>
        <p:xfrm>
          <a:off x="347111" y="1341437"/>
          <a:ext cx="11501217" cy="4976093"/>
        </p:xfrm>
        <a:graphic>
          <a:graphicData uri="http://schemas.openxmlformats.org/drawingml/2006/table">
            <a:tbl>
              <a:tblPr firstRow="1" bandRow="1">
                <a:tableStyleId>{5C22544A-7EE6-4342-B048-85BDC9FD1C3A}</a:tableStyleId>
              </a:tblPr>
              <a:tblGrid>
                <a:gridCol w="1962952">
                  <a:extLst>
                    <a:ext uri="{9D8B030D-6E8A-4147-A177-3AD203B41FA5}">
                      <a16:colId xmlns:a16="http://schemas.microsoft.com/office/drawing/2014/main" val="3923531282"/>
                    </a:ext>
                  </a:extLst>
                </a:gridCol>
                <a:gridCol w="9538265">
                  <a:extLst>
                    <a:ext uri="{9D8B030D-6E8A-4147-A177-3AD203B41FA5}">
                      <a16:colId xmlns:a16="http://schemas.microsoft.com/office/drawing/2014/main" val="767709632"/>
                    </a:ext>
                  </a:extLst>
                </a:gridCol>
              </a:tblGrid>
              <a:tr h="197091">
                <a:tc>
                  <a:txBody>
                    <a:bodyPr/>
                    <a:lstStyle/>
                    <a:p>
                      <a:pPr marL="0" lvl="0" indent="0" algn="ctr">
                        <a:buNone/>
                      </a:pPr>
                      <a:r>
                        <a:rPr lang="en-MY" sz="1400" b="0">
                          <a:solidFill>
                            <a:schemeClr val="bg1"/>
                          </a:solidFill>
                          <a:latin typeface="+mj-lt"/>
                          <a:cs typeface="Segoe UI"/>
                        </a:rPr>
                        <a:t>Term</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3"/>
                    </a:solidFill>
                  </a:tcPr>
                </a:tc>
                <a:tc>
                  <a:txBody>
                    <a:bodyPr/>
                    <a:lstStyle/>
                    <a:p>
                      <a:pPr marL="0" lvl="0" indent="0" algn="ctr" defTabSz="914400" rtl="0" eaLnBrk="1" latinLnBrk="0" hangingPunct="1">
                        <a:lnSpc>
                          <a:spcPct val="100000"/>
                        </a:lnSpc>
                        <a:spcBef>
                          <a:spcPts val="0"/>
                        </a:spcBef>
                        <a:spcAft>
                          <a:spcPts val="0"/>
                        </a:spcAft>
                        <a:buFont typeface="Wingdings,Sans-Serif"/>
                        <a:buNone/>
                        <a:defRPr/>
                      </a:pPr>
                      <a:r>
                        <a:rPr kumimoji="1" lang="en-US" sz="1400" b="0" kern="1200">
                          <a:solidFill>
                            <a:schemeClr val="bg1"/>
                          </a:solidFill>
                          <a:latin typeface="+mj-lt"/>
                          <a:ea typeface="+mn-ea"/>
                          <a:cs typeface="+mn-cs"/>
                        </a:rPr>
                        <a:t>Explanation</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3"/>
                    </a:solidFill>
                  </a:tcPr>
                </a:tc>
                <a:extLst>
                  <a:ext uri="{0D108BD9-81ED-4DB2-BD59-A6C34878D82A}">
                    <a16:rowId xmlns:a16="http://schemas.microsoft.com/office/drawing/2014/main" val="3499749063"/>
                  </a:ext>
                </a:extLst>
              </a:tr>
              <a:tr h="394183">
                <a:tc>
                  <a:txBody>
                    <a:bodyPr/>
                    <a:lstStyle/>
                    <a:p>
                      <a:pPr marL="0" lvl="0" indent="0" algn="l">
                        <a:buNone/>
                      </a:pPr>
                      <a:r>
                        <a:rPr lang="en-MY" sz="1400">
                          <a:solidFill>
                            <a:schemeClr val="bg1"/>
                          </a:solidFill>
                          <a:latin typeface="+mj-lt"/>
                          <a:cs typeface="Segoe UI"/>
                        </a:rPr>
                        <a:t>Fuel pass-through</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Wingdings,Sans-Serif"/>
                        <a:buNone/>
                        <a:defRPr/>
                      </a:pPr>
                      <a:r>
                        <a:rPr kumimoji="1" lang="en-MY" sz="1400" b="0" kern="1200">
                          <a:solidFill>
                            <a:schemeClr val="dk1"/>
                          </a:solidFill>
                          <a:latin typeface="+mj-lt"/>
                          <a:ea typeface="+mn-ea"/>
                          <a:cs typeface="+mn-cs"/>
                        </a:rPr>
                        <a:t>Contractual mechanism allowing changes in fuel costs to be passed on to end customers</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560363544"/>
                  </a:ext>
                </a:extLst>
              </a:tr>
              <a:tr h="394183">
                <a:tc>
                  <a:txBody>
                    <a:bodyPr/>
                    <a:lstStyle/>
                    <a:p>
                      <a:pPr marL="0" lvl="0" indent="0" algn="l">
                        <a:buNone/>
                      </a:pPr>
                      <a:r>
                        <a:rPr lang="en-MY" sz="1400">
                          <a:solidFill>
                            <a:schemeClr val="bg1"/>
                          </a:solidFill>
                          <a:latin typeface="+mj-lt"/>
                          <a:cs typeface="Segoe UI"/>
                        </a:rPr>
                        <a:t>Grid-connected</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Wingdings,Sans-Serif"/>
                        <a:buNone/>
                        <a:defRPr/>
                      </a:pPr>
                      <a:r>
                        <a:rPr kumimoji="1" lang="en-MY" sz="1400" b="0" kern="1200">
                          <a:solidFill>
                            <a:schemeClr val="dk1"/>
                          </a:solidFill>
                          <a:latin typeface="+mj-lt"/>
                          <a:ea typeface="+mn-ea"/>
                          <a:cs typeface="+mn-cs"/>
                        </a:rPr>
                        <a:t>Energy assets that export electricity into the transmission or distribution grid</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2457437504"/>
                  </a:ext>
                </a:extLst>
              </a:tr>
              <a:tr h="394183">
                <a:tc>
                  <a:txBody>
                    <a:bodyPr/>
                    <a:lstStyle/>
                    <a:p>
                      <a:pPr marL="0" lvl="0" indent="0" algn="l">
                        <a:buNone/>
                      </a:pPr>
                      <a:r>
                        <a:rPr lang="en-MY" sz="1400">
                          <a:solidFill>
                            <a:schemeClr val="bg1"/>
                          </a:solidFill>
                          <a:latin typeface="+mj-lt"/>
                          <a:cs typeface="Segoe UI"/>
                        </a:rPr>
                        <a:t>Grid congestion</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Wingdings,Sans-Serif"/>
                        <a:buNone/>
                        <a:defRPr/>
                      </a:pPr>
                      <a:r>
                        <a:rPr kumimoji="1" lang="en-MY" sz="1400" b="0" kern="1200">
                          <a:solidFill>
                            <a:schemeClr val="dk1"/>
                          </a:solidFill>
                          <a:latin typeface="+mj-lt"/>
                          <a:ea typeface="+mn-ea"/>
                          <a:cs typeface="+mn-cs"/>
                        </a:rPr>
                        <a:t>Situation where transmission capacity is insufficient to carry available electricity, often leading to curtailment</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864540679"/>
                  </a:ext>
                </a:extLst>
              </a:tr>
              <a:tr h="394183">
                <a:tc>
                  <a:txBody>
                    <a:bodyPr/>
                    <a:lstStyle/>
                    <a:p>
                      <a:pPr marL="0" lvl="0" indent="0" algn="l">
                        <a:buNone/>
                      </a:pPr>
                      <a:r>
                        <a:rPr lang="en-MY" sz="1400">
                          <a:solidFill>
                            <a:schemeClr val="bg1"/>
                          </a:solidFill>
                          <a:latin typeface="+mj-lt"/>
                          <a:cs typeface="Segoe UI"/>
                        </a:rPr>
                        <a:t>Intermittency</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Wingdings,Sans-Serif"/>
                        <a:buNone/>
                        <a:defRPr/>
                      </a:pPr>
                      <a:r>
                        <a:rPr kumimoji="1" lang="en-MY" sz="1400" b="0" kern="1200">
                          <a:solidFill>
                            <a:schemeClr val="dk1"/>
                          </a:solidFill>
                          <a:latin typeface="+mj-lt"/>
                          <a:ea typeface="+mn-ea"/>
                          <a:cs typeface="+mn-cs"/>
                        </a:rPr>
                        <a:t>Variability in power output form renewable energy sources such as solar and wind due to weather conditions</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942695137"/>
                  </a:ext>
                </a:extLst>
              </a:tr>
              <a:tr h="394183">
                <a:tc>
                  <a:txBody>
                    <a:bodyPr/>
                    <a:lstStyle/>
                    <a:p>
                      <a:pPr marL="0" lvl="0" indent="0" algn="l">
                        <a:buNone/>
                      </a:pPr>
                      <a:r>
                        <a:rPr lang="en-MY" sz="1400">
                          <a:solidFill>
                            <a:schemeClr val="bg1"/>
                          </a:solidFill>
                          <a:latin typeface="+mj-lt"/>
                          <a:cs typeface="Segoe UI"/>
                        </a:rPr>
                        <a:t>Load-side solutions</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Wingdings,Sans-Serif"/>
                        <a:buNone/>
                        <a:defRPr/>
                      </a:pPr>
                      <a:r>
                        <a:rPr kumimoji="1" lang="en-MY" sz="1400" b="0" kern="1200">
                          <a:solidFill>
                            <a:schemeClr val="dk1"/>
                          </a:solidFill>
                          <a:latin typeface="+mj-lt"/>
                          <a:ea typeface="+mn-ea"/>
                          <a:cs typeface="+mn-cs"/>
                        </a:rPr>
                        <a:t>Energy services focused on consumption, efficiency, flexibility, or reliability rather power generation</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1254439577"/>
                  </a:ext>
                </a:extLst>
              </a:tr>
              <a:tr h="394183">
                <a:tc>
                  <a:txBody>
                    <a:bodyPr/>
                    <a:lstStyle/>
                    <a:p>
                      <a:pPr marL="0" lvl="0" indent="0" algn="l">
                        <a:buNone/>
                      </a:pPr>
                      <a:r>
                        <a:rPr lang="en-MY" sz="1400">
                          <a:solidFill>
                            <a:schemeClr val="bg1"/>
                          </a:solidFill>
                          <a:latin typeface="+mj-lt"/>
                          <a:cs typeface="Segoe UI"/>
                        </a:rPr>
                        <a:t>Offtake</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Wingdings,Sans-Serif"/>
                        <a:buNone/>
                        <a:defRPr/>
                      </a:pPr>
                      <a:r>
                        <a:rPr kumimoji="1" lang="en-MY" sz="1400" b="0" kern="1200">
                          <a:solidFill>
                            <a:schemeClr val="dk1"/>
                          </a:solidFill>
                          <a:latin typeface="+mj-lt"/>
                          <a:ea typeface="+mn-ea"/>
                          <a:cs typeface="+mn-cs"/>
                        </a:rPr>
                        <a:t>Contractual commitment by a buyer to purchase a specified volume of energy or fuel over a defined period</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2770858435"/>
                  </a:ext>
                </a:extLst>
              </a:tr>
              <a:tr h="394183">
                <a:tc>
                  <a:txBody>
                    <a:bodyPr/>
                    <a:lstStyle/>
                    <a:p>
                      <a:pPr marL="0" lvl="0" indent="0" algn="l">
                        <a:buNone/>
                      </a:pPr>
                      <a:r>
                        <a:rPr lang="en-MY" sz="1400">
                          <a:solidFill>
                            <a:schemeClr val="bg1"/>
                          </a:solidFill>
                          <a:latin typeface="+mj-lt"/>
                          <a:cs typeface="Segoe UI"/>
                        </a:rPr>
                        <a:t>Performance-based contract</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Wingdings,Sans-Serif"/>
                        <a:buNone/>
                        <a:defRPr/>
                      </a:pPr>
                      <a:r>
                        <a:rPr kumimoji="1" lang="en-MY" sz="1400" b="0" kern="1200">
                          <a:solidFill>
                            <a:schemeClr val="dk1"/>
                          </a:solidFill>
                          <a:latin typeface="+mj-lt"/>
                          <a:ea typeface="+mn-ea"/>
                          <a:cs typeface="+mn-cs"/>
                        </a:rPr>
                        <a:t>Contract where service provider compensation depends on achieving agreed energy or cost savings</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1327125276"/>
                  </a:ext>
                </a:extLst>
              </a:tr>
              <a:tr h="394183">
                <a:tc>
                  <a:txBody>
                    <a:bodyPr/>
                    <a:lstStyle/>
                    <a:p>
                      <a:pPr marL="0" lvl="0" indent="0" algn="l">
                        <a:buNone/>
                      </a:pPr>
                      <a:r>
                        <a:rPr lang="en-MY" sz="1400">
                          <a:solidFill>
                            <a:schemeClr val="bg1"/>
                          </a:solidFill>
                          <a:latin typeface="+mj-lt"/>
                          <a:cs typeface="Segoe UI"/>
                        </a:rPr>
                        <a:t>Regulated tariff</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Wingdings,Sans-Serif"/>
                        <a:buNone/>
                        <a:defRPr/>
                      </a:pPr>
                      <a:r>
                        <a:rPr kumimoji="1" lang="en-MY" sz="1400" b="0" kern="1200">
                          <a:solidFill>
                            <a:schemeClr val="dk1"/>
                          </a:solidFill>
                          <a:latin typeface="+mj-lt"/>
                          <a:ea typeface="+mn-ea"/>
                          <a:cs typeface="+mn-cs"/>
                        </a:rPr>
                        <a:t>Electricity price set or capped by the government rather than determined by market forces</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164292972"/>
                  </a:ext>
                </a:extLst>
              </a:tr>
              <a:tr h="394183">
                <a:tc>
                  <a:txBody>
                    <a:bodyPr/>
                    <a:lstStyle/>
                    <a:p>
                      <a:pPr marL="0" lvl="0" indent="0" algn="l">
                        <a:buNone/>
                      </a:pPr>
                      <a:r>
                        <a:rPr lang="en-MY" sz="1400">
                          <a:solidFill>
                            <a:schemeClr val="bg1"/>
                          </a:solidFill>
                          <a:latin typeface="+mj-lt"/>
                          <a:cs typeface="Segoe UI"/>
                        </a:rPr>
                        <a:t>Spinning reserve</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Wingdings,Sans-Serif"/>
                        <a:buNone/>
                        <a:defRPr/>
                      </a:pPr>
                      <a:r>
                        <a:rPr kumimoji="1" lang="en-MY" sz="1400" b="0" kern="1200">
                          <a:solidFill>
                            <a:schemeClr val="dk1"/>
                          </a:solidFill>
                          <a:latin typeface="+mj-lt"/>
                          <a:ea typeface="+mn-ea"/>
                          <a:cs typeface="+mn-cs"/>
                        </a:rPr>
                        <a:t>Generation capacity kept online but unloaded, available to respond immediately to system disturbances</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4170465140"/>
                  </a:ext>
                </a:extLst>
              </a:tr>
              <a:tr h="394183">
                <a:tc>
                  <a:txBody>
                    <a:bodyPr/>
                    <a:lstStyle/>
                    <a:p>
                      <a:pPr marL="0" lvl="0" indent="0" algn="l">
                        <a:buNone/>
                      </a:pPr>
                      <a:r>
                        <a:rPr lang="en-MY" sz="1400">
                          <a:solidFill>
                            <a:schemeClr val="bg1"/>
                          </a:solidFill>
                          <a:latin typeface="+mj-lt"/>
                          <a:cs typeface="Segoe UI"/>
                        </a:rPr>
                        <a:t>System reliability</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Wingdings,Sans-Serif"/>
                        <a:buNone/>
                        <a:defRPr/>
                      </a:pPr>
                      <a:r>
                        <a:rPr kumimoji="1" lang="en-MY" sz="1400" b="0" kern="1200">
                          <a:solidFill>
                            <a:schemeClr val="dk1"/>
                          </a:solidFill>
                          <a:latin typeface="+mj-lt"/>
                          <a:ea typeface="+mn-ea"/>
                          <a:cs typeface="+mn-cs"/>
                        </a:rPr>
                        <a:t>Ability of the power system to consistently supply electricity without outages or disruptions</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281359524"/>
                  </a:ext>
                </a:extLst>
              </a:tr>
              <a:tr h="394183">
                <a:tc>
                  <a:txBody>
                    <a:bodyPr/>
                    <a:lstStyle/>
                    <a:p>
                      <a:pPr marL="0" lvl="0" indent="0" algn="l">
                        <a:buNone/>
                      </a:pPr>
                      <a:r>
                        <a:rPr lang="en-MY" sz="1400">
                          <a:solidFill>
                            <a:schemeClr val="bg1"/>
                          </a:solidFill>
                          <a:latin typeface="+mj-lt"/>
                          <a:cs typeface="Segoe UI"/>
                        </a:rPr>
                        <a:t>Utilisation rate</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Wingdings,Sans-Serif"/>
                        <a:buNone/>
                        <a:defRPr/>
                      </a:pPr>
                      <a:r>
                        <a:rPr kumimoji="1" lang="en-MY" sz="1400" b="0" kern="1200">
                          <a:solidFill>
                            <a:schemeClr val="dk1"/>
                          </a:solidFill>
                          <a:latin typeface="+mj-lt"/>
                          <a:ea typeface="+mn-ea"/>
                          <a:cs typeface="+mn-cs"/>
                        </a:rPr>
                        <a:t>Percentage of time an energy asset operate relative to its maximum possible output</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1762821030"/>
                  </a:ext>
                </a:extLst>
              </a:tr>
              <a:tr h="394183">
                <a:tc>
                  <a:txBody>
                    <a:bodyPr/>
                    <a:lstStyle/>
                    <a:p>
                      <a:pPr marL="0" lvl="0" indent="0" algn="l">
                        <a:buNone/>
                      </a:pPr>
                      <a:r>
                        <a:rPr lang="en-MY" sz="1400">
                          <a:solidFill>
                            <a:schemeClr val="bg1"/>
                          </a:solidFill>
                          <a:latin typeface="+mj-lt"/>
                          <a:cs typeface="Segoe UI"/>
                        </a:rPr>
                        <a:t>Wheeling</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lnSpc>
                          <a:spcPct val="100000"/>
                        </a:lnSpc>
                        <a:spcBef>
                          <a:spcPts val="0"/>
                        </a:spcBef>
                        <a:spcAft>
                          <a:spcPts val="0"/>
                        </a:spcAft>
                        <a:buFont typeface="Wingdings,Sans-Serif"/>
                        <a:buNone/>
                        <a:defRPr/>
                      </a:pPr>
                      <a:r>
                        <a:rPr kumimoji="1" lang="en-MY" sz="1400" b="0" kern="1200">
                          <a:solidFill>
                            <a:schemeClr val="dk1"/>
                          </a:solidFill>
                          <a:latin typeface="+mj-lt"/>
                          <a:ea typeface="+mn-ea"/>
                          <a:cs typeface="+mn-cs"/>
                        </a:rPr>
                        <a:t>Use of the electricity grid to transport power from a generator to a consumer under contractual arrangements</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533360617"/>
                  </a:ext>
                </a:extLst>
              </a:tr>
            </a:tbl>
          </a:graphicData>
        </a:graphic>
      </p:graphicFrame>
    </p:spTree>
    <p:extLst>
      <p:ext uri="{BB962C8B-B14F-4D97-AF65-F5344CB8AC3E}">
        <p14:creationId xmlns:p14="http://schemas.microsoft.com/office/powerpoint/2010/main" val="4140879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3BD704-8CA3-D958-C367-9E4DC8E65AA5}"/>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47828AA4-4902-5332-1B80-2D9778EA80C0}"/>
              </a:ext>
            </a:extLst>
          </p:cNvPr>
          <p:cNvSpPr>
            <a:spLocks noGrp="1"/>
          </p:cNvSpPr>
          <p:nvPr>
            <p:ph type="title"/>
          </p:nvPr>
        </p:nvSpPr>
        <p:spPr/>
        <p:txBody>
          <a:bodyPr/>
          <a:lstStyle/>
          <a:p>
            <a:r>
              <a:rPr lang="en-US" sz="2000"/>
              <a:t>Vietnam </a:t>
            </a:r>
            <a:r>
              <a:rPr lang="en-GB" sz="2000"/>
              <a:t>Energy Services Market: Opportunities and Structural Barriers</a:t>
            </a:r>
            <a:br>
              <a:rPr lang="en-US" sz="2000"/>
            </a:br>
            <a:r>
              <a:rPr lang="en-US" sz="1600"/>
              <a:t>Vietnam’s energy services market combines strong structural demand and rising system complexity with ongoing regulatory constraints, shaping near-term commercial models around efficiency, optimization, and behind-the-meter solutions</a:t>
            </a:r>
            <a:endParaRPr lang="en-US"/>
          </a:p>
        </p:txBody>
      </p:sp>
      <p:graphicFrame>
        <p:nvGraphicFramePr>
          <p:cNvPr id="7" name="Table 6">
            <a:extLst>
              <a:ext uri="{FF2B5EF4-FFF2-40B4-BE49-F238E27FC236}">
                <a16:creationId xmlns:a16="http://schemas.microsoft.com/office/drawing/2014/main" id="{6B81BA65-C10A-4B67-50CD-7EF1DD0FDC45}"/>
              </a:ext>
            </a:extLst>
          </p:cNvPr>
          <p:cNvGraphicFramePr>
            <a:graphicFrameLocks noGrp="1"/>
          </p:cNvGraphicFramePr>
          <p:nvPr>
            <p:extLst>
              <p:ext uri="{D42A27DB-BD31-4B8C-83A1-F6EECF244321}">
                <p14:modId xmlns:p14="http://schemas.microsoft.com/office/powerpoint/2010/main" val="1588704368"/>
              </p:ext>
            </p:extLst>
          </p:nvPr>
        </p:nvGraphicFramePr>
        <p:xfrm>
          <a:off x="6273799" y="1720738"/>
          <a:ext cx="5583239" cy="4372076"/>
        </p:xfrm>
        <a:graphic>
          <a:graphicData uri="http://schemas.openxmlformats.org/drawingml/2006/table">
            <a:tbl>
              <a:tblPr firstRow="1" bandRow="1">
                <a:tableStyleId>{5C22544A-7EE6-4342-B048-85BDC9FD1C3A}</a:tableStyleId>
              </a:tblPr>
              <a:tblGrid>
                <a:gridCol w="1448131">
                  <a:extLst>
                    <a:ext uri="{9D8B030D-6E8A-4147-A177-3AD203B41FA5}">
                      <a16:colId xmlns:a16="http://schemas.microsoft.com/office/drawing/2014/main" val="3923531282"/>
                    </a:ext>
                  </a:extLst>
                </a:gridCol>
                <a:gridCol w="4135108">
                  <a:extLst>
                    <a:ext uri="{9D8B030D-6E8A-4147-A177-3AD203B41FA5}">
                      <a16:colId xmlns:a16="http://schemas.microsoft.com/office/drawing/2014/main" val="767709632"/>
                    </a:ext>
                  </a:extLst>
                </a:gridCol>
              </a:tblGrid>
              <a:tr h="2186038">
                <a:tc>
                  <a:txBody>
                    <a:bodyPr/>
                    <a:lstStyle/>
                    <a:p>
                      <a:pPr marL="0" lvl="0" indent="0" algn="l">
                        <a:buNone/>
                      </a:pPr>
                      <a:r>
                        <a:rPr lang="en-MY" sz="1400" b="0">
                          <a:solidFill>
                            <a:schemeClr val="bg1"/>
                          </a:solidFill>
                          <a:latin typeface="Segoe UI"/>
                          <a:cs typeface="Segoe UI"/>
                        </a:rPr>
                        <a:t>Limited market liberalisation &amp; offtake uncertainty (Gas/LNG)</a:t>
                      </a: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219075" lvl="0" indent="-219075" algn="l" defTabSz="914400" rtl="0" eaLnBrk="1" latinLnBrk="0" hangingPunct="1">
                        <a:lnSpc>
                          <a:spcPct val="100000"/>
                        </a:lnSpc>
                        <a:spcBef>
                          <a:spcPts val="0"/>
                        </a:spcBef>
                        <a:spcAft>
                          <a:spcPts val="0"/>
                        </a:spcAft>
                        <a:buFont typeface="Wingdings,Sans-Serif"/>
                        <a:buChar char="n"/>
                        <a:defRPr/>
                      </a:pPr>
                      <a:r>
                        <a:rPr lang="en-MY" sz="1400" b="0">
                          <a:solidFill>
                            <a:schemeClr val="tx1"/>
                          </a:solidFill>
                        </a:rPr>
                        <a:t>Transmission, dispatch and retail pricing remain centrally managed</a:t>
                      </a:r>
                    </a:p>
                    <a:p>
                      <a:pPr marL="219075" lvl="0" indent="-219075" algn="l" defTabSz="914400" rtl="0" eaLnBrk="1" latinLnBrk="0" hangingPunct="1">
                        <a:lnSpc>
                          <a:spcPct val="100000"/>
                        </a:lnSpc>
                        <a:spcBef>
                          <a:spcPts val="0"/>
                        </a:spcBef>
                        <a:spcAft>
                          <a:spcPts val="0"/>
                        </a:spcAft>
                        <a:buFont typeface="Wingdings,Sans-Serif"/>
                        <a:buChar char="n"/>
                        <a:defRPr/>
                      </a:pPr>
                      <a:r>
                        <a:rPr lang="en-MY" sz="1400" b="0">
                          <a:solidFill>
                            <a:schemeClr val="tx1"/>
                          </a:solidFill>
                        </a:rPr>
                        <a:t>DPPA applies only to renewables; non-renewable generation (including gas/LNG) remains under a single-buyer framework</a:t>
                      </a:r>
                    </a:p>
                    <a:p>
                      <a:pPr marL="219075" lvl="0" indent="-219075" algn="l" defTabSz="914400" rtl="0" eaLnBrk="1" latinLnBrk="0" hangingPunct="1">
                        <a:lnSpc>
                          <a:spcPct val="100000"/>
                        </a:lnSpc>
                        <a:spcBef>
                          <a:spcPts val="0"/>
                        </a:spcBef>
                        <a:spcAft>
                          <a:spcPts val="0"/>
                        </a:spcAft>
                        <a:buFont typeface="Wingdings,Sans-Serif"/>
                        <a:buChar char="n"/>
                        <a:defRPr/>
                      </a:pPr>
                      <a:r>
                        <a:rPr lang="en-MY" sz="1400" b="0">
                          <a:solidFill>
                            <a:schemeClr val="tx1"/>
                          </a:solidFill>
                        </a:rPr>
                        <a:t>As a result, energy trading and merchant models are limited, while case-by-case LNG pricing increases risk for gas-linked services</a:t>
                      </a:r>
                    </a:p>
                  </a:txBody>
                  <a:tcPr marL="36576" marR="36576" marT="0" marB="0" anchor="ctr">
                    <a:lnL w="38099" cap="flat" cmpd="sng" algn="ctr">
                      <a:solidFill>
                        <a:schemeClr val="bg1"/>
                      </a:solidFill>
                      <a:prstDash val="solid"/>
                      <a:round/>
                      <a:headEnd type="none" w="med" len="med"/>
                      <a:tailEnd type="none" w="med" len="med"/>
                    </a:lnL>
                    <a:lnR w="38099">
                      <a:solidFill>
                        <a:srgbClr val="FFFFFF"/>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2366200889"/>
                  </a:ext>
                </a:extLst>
              </a:tr>
              <a:tr h="2186038">
                <a:tc>
                  <a:txBody>
                    <a:bodyPr/>
                    <a:lstStyle/>
                    <a:p>
                      <a:pPr marL="0" lvl="0" indent="0" algn="l">
                        <a:buNone/>
                      </a:pPr>
                      <a:r>
                        <a:rPr lang="en-MY" sz="1400" b="0">
                          <a:solidFill>
                            <a:schemeClr val="bg1"/>
                          </a:solidFill>
                          <a:latin typeface="Segoe UI"/>
                          <a:cs typeface="Segoe UI"/>
                        </a:rPr>
                        <a:t>Established incumbent raise entry differentiation requirements</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219075" lvl="0" indent="-219075" algn="l" defTabSz="914400" rtl="0" eaLnBrk="1" latinLnBrk="0" hangingPunct="1">
                        <a:lnSpc>
                          <a:spcPct val="100000"/>
                        </a:lnSpc>
                        <a:spcBef>
                          <a:spcPts val="0"/>
                        </a:spcBef>
                        <a:spcAft>
                          <a:spcPts val="0"/>
                        </a:spcAft>
                        <a:buFont typeface="Wingdings,Sans-Serif"/>
                        <a:buChar char="n"/>
                        <a:defRPr/>
                      </a:pPr>
                      <a:r>
                        <a:rPr lang="en-MY" sz="1400" b="0">
                          <a:solidFill>
                            <a:schemeClr val="tx1"/>
                          </a:solidFill>
                        </a:rPr>
                        <a:t>Japanese gas players have secured early positions in specific customer segments and project types </a:t>
                      </a:r>
                    </a:p>
                    <a:p>
                      <a:pPr marL="219075" lvl="0" indent="-219075" algn="l" defTabSz="914400" rtl="0" eaLnBrk="1" latinLnBrk="0" hangingPunct="1">
                        <a:lnSpc>
                          <a:spcPct val="100000"/>
                        </a:lnSpc>
                        <a:spcBef>
                          <a:spcPts val="0"/>
                        </a:spcBef>
                        <a:spcAft>
                          <a:spcPts val="0"/>
                        </a:spcAft>
                        <a:buFont typeface="Wingdings,Sans-Serif"/>
                        <a:buChar char="n"/>
                        <a:defRPr/>
                      </a:pPr>
                      <a:r>
                        <a:rPr lang="en-MY" sz="1400" b="0">
                          <a:solidFill>
                            <a:schemeClr val="tx1"/>
                          </a:solidFill>
                        </a:rPr>
                        <a:t>New entrants must identify underserved segments or alternative service models </a:t>
                      </a:r>
                    </a:p>
                  </a:txBody>
                  <a:tcPr marL="36576" marR="36576" marT="0" marB="0" anchor="ctr">
                    <a:lnL w="38099"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036405752"/>
                  </a:ext>
                </a:extLst>
              </a:tr>
            </a:tbl>
          </a:graphicData>
        </a:graphic>
      </p:graphicFrame>
      <p:sp>
        <p:nvSpPr>
          <p:cNvPr id="2" name="TextBox 1">
            <a:extLst>
              <a:ext uri="{FF2B5EF4-FFF2-40B4-BE49-F238E27FC236}">
                <a16:creationId xmlns:a16="http://schemas.microsoft.com/office/drawing/2014/main" id="{853B6FA9-C1FF-1A2B-DC7A-30A8C3123402}"/>
              </a:ext>
            </a:extLst>
          </p:cNvPr>
          <p:cNvSpPr txBox="1"/>
          <p:nvPr/>
        </p:nvSpPr>
        <p:spPr>
          <a:xfrm>
            <a:off x="331564" y="6106335"/>
            <a:ext cx="11516765" cy="400110"/>
          </a:xfrm>
          <a:prstGeom prst="rect">
            <a:avLst/>
          </a:prstGeom>
          <a:noFill/>
        </p:spPr>
        <p:txBody>
          <a:bodyPr wrap="square">
            <a:spAutoFit/>
          </a:bodyPr>
          <a:lstStyle/>
          <a:p>
            <a:r>
              <a:rPr kumimoji="1" lang="en-GB" sz="1000" b="0" i="0" u="none" strike="noStrike" kern="1200">
                <a:solidFill>
                  <a:schemeClr val="tx1"/>
                </a:solidFill>
                <a:effectLst/>
                <a:ea typeface="Meiryo UI"/>
                <a:cs typeface="Times New Roman" panose="02020603050405020304" pitchFamily="18" charset="0"/>
              </a:rPr>
              <a:t>Notes: C&amp;I: Commercial &amp; Industrial; DPPA: Direct Power Purchase Agreement</a:t>
            </a:r>
          </a:p>
          <a:p>
            <a:r>
              <a:rPr kumimoji="1" lang="en-GB" sz="1000" b="0" i="0" u="none" strike="noStrike" kern="1200">
                <a:solidFill>
                  <a:schemeClr val="tx1"/>
                </a:solidFill>
                <a:effectLst/>
                <a:ea typeface="Meiryo UI"/>
                <a:cs typeface="Times New Roman" panose="02020603050405020304" pitchFamily="18" charset="0"/>
              </a:rPr>
              <a:t>Source: YCP Analysis</a:t>
            </a:r>
            <a:endParaRPr lang="en-GB" sz="1000">
              <a:ea typeface="Meiryo UI"/>
              <a:cs typeface="Times New Roman" panose="02020603050405020304" pitchFamily="18" charset="0"/>
            </a:endParaRPr>
          </a:p>
        </p:txBody>
      </p:sp>
      <p:graphicFrame>
        <p:nvGraphicFramePr>
          <p:cNvPr id="4" name="Table 3">
            <a:extLst>
              <a:ext uri="{FF2B5EF4-FFF2-40B4-BE49-F238E27FC236}">
                <a16:creationId xmlns:a16="http://schemas.microsoft.com/office/drawing/2014/main" id="{6C44DDBE-64C8-ED68-642C-DDBD7FD9F83A}"/>
              </a:ext>
            </a:extLst>
          </p:cNvPr>
          <p:cNvGraphicFramePr>
            <a:graphicFrameLocks noGrp="1"/>
          </p:cNvGraphicFramePr>
          <p:nvPr>
            <p:extLst>
              <p:ext uri="{D42A27DB-BD31-4B8C-83A1-F6EECF244321}">
                <p14:modId xmlns:p14="http://schemas.microsoft.com/office/powerpoint/2010/main" val="3235123725"/>
              </p:ext>
            </p:extLst>
          </p:nvPr>
        </p:nvGraphicFramePr>
        <p:xfrm>
          <a:off x="347112" y="1720742"/>
          <a:ext cx="5578684" cy="4372080"/>
        </p:xfrm>
        <a:graphic>
          <a:graphicData uri="http://schemas.openxmlformats.org/drawingml/2006/table">
            <a:tbl>
              <a:tblPr firstRow="1" bandRow="1">
                <a:tableStyleId>{5C22544A-7EE6-4342-B048-85BDC9FD1C3A}</a:tableStyleId>
              </a:tblPr>
              <a:tblGrid>
                <a:gridCol w="1446950">
                  <a:extLst>
                    <a:ext uri="{9D8B030D-6E8A-4147-A177-3AD203B41FA5}">
                      <a16:colId xmlns:a16="http://schemas.microsoft.com/office/drawing/2014/main" val="3923531282"/>
                    </a:ext>
                  </a:extLst>
                </a:gridCol>
                <a:gridCol w="4131734">
                  <a:extLst>
                    <a:ext uri="{9D8B030D-6E8A-4147-A177-3AD203B41FA5}">
                      <a16:colId xmlns:a16="http://schemas.microsoft.com/office/drawing/2014/main" val="767709632"/>
                    </a:ext>
                  </a:extLst>
                </a:gridCol>
              </a:tblGrid>
              <a:tr h="1457360">
                <a:tc>
                  <a:txBody>
                    <a:bodyPr/>
                    <a:lstStyle/>
                    <a:p>
                      <a:pPr marL="0" lvl="0" indent="0" algn="l">
                        <a:buNone/>
                      </a:pPr>
                      <a:r>
                        <a:rPr lang="en-MY" sz="1400" b="0">
                          <a:solidFill>
                            <a:schemeClr val="bg1"/>
                          </a:solidFill>
                          <a:latin typeface="Segoe UI"/>
                          <a:cs typeface="Segoe UI"/>
                        </a:rPr>
                        <a:t>Stable policy &amp; sector governance</a:t>
                      </a:r>
                    </a:p>
                  </a:txBody>
                  <a:tcPr marL="36576" marR="36576" marT="0" marB="0" anchor="ctr">
                    <a:lnL w="38099">
                      <a:solidFill>
                        <a:schemeClr val="bg1"/>
                      </a:solidFill>
                    </a:lnL>
                    <a:lnR w="38099"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219075" lvl="0" indent="-219075" algn="l" defTabSz="914400" rtl="0" eaLnBrk="1" latinLnBrk="0" hangingPunct="1">
                        <a:lnSpc>
                          <a:spcPct val="100000"/>
                        </a:lnSpc>
                        <a:spcBef>
                          <a:spcPts val="0"/>
                        </a:spcBef>
                        <a:spcAft>
                          <a:spcPts val="0"/>
                        </a:spcAft>
                        <a:buFont typeface="Wingdings,Sans-Serif"/>
                        <a:buChar char="n"/>
                        <a:defRPr/>
                      </a:pPr>
                      <a:r>
                        <a:rPr lang="en-US" sz="1400" b="0">
                          <a:solidFill>
                            <a:schemeClr val="tx1"/>
                          </a:solidFill>
                        </a:rPr>
                        <a:t>Power and gas led by a few state-owned entities</a:t>
                      </a:r>
                    </a:p>
                    <a:p>
                      <a:pPr marL="219075" lvl="0" indent="-219075" algn="l" defTabSz="914400" rtl="0" eaLnBrk="1" latinLnBrk="0" hangingPunct="1">
                        <a:lnSpc>
                          <a:spcPct val="100000"/>
                        </a:lnSpc>
                        <a:spcBef>
                          <a:spcPts val="0"/>
                        </a:spcBef>
                        <a:spcAft>
                          <a:spcPts val="0"/>
                        </a:spcAft>
                        <a:buFont typeface="Wingdings,Sans-Serif"/>
                        <a:buChar char="n"/>
                        <a:defRPr/>
                      </a:pPr>
                      <a:r>
                        <a:rPr lang="en-US" sz="1400" b="0">
                          <a:solidFill>
                            <a:schemeClr val="tx1"/>
                          </a:solidFill>
                        </a:rPr>
                        <a:t>Predictable policy direction supports long-term energy service planning</a:t>
                      </a:r>
                      <a:endParaRPr kumimoji="1" lang="en-US" sz="1400" b="0" kern="1200">
                        <a:solidFill>
                          <a:schemeClr val="tx1"/>
                        </a:solidFill>
                        <a:latin typeface="+mn-lt"/>
                        <a:ea typeface="+mn-ea"/>
                        <a:cs typeface="+mn-cs"/>
                      </a:endParaRPr>
                    </a:p>
                  </a:txBody>
                  <a:tcPr marL="36576" marR="36576" marT="0" marB="0" anchor="ctr">
                    <a:lnL w="38099" cap="flat" cmpd="sng" algn="ctr">
                      <a:solidFill>
                        <a:schemeClr val="bg1"/>
                      </a:solidFill>
                      <a:prstDash val="solid"/>
                      <a:round/>
                      <a:headEnd type="none" w="med" len="med"/>
                      <a:tailEnd type="none" w="med" len="med"/>
                    </a:lnL>
                    <a:lnR w="38099">
                      <a:solidFill>
                        <a:srgbClr val="FFFFFF"/>
                      </a:solidFill>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2366200889"/>
                  </a:ext>
                </a:extLst>
              </a:tr>
              <a:tr h="1457360">
                <a:tc>
                  <a:txBody>
                    <a:bodyPr/>
                    <a:lstStyle/>
                    <a:p>
                      <a:pPr marL="0" lvl="0" indent="0" algn="l">
                        <a:buNone/>
                      </a:pPr>
                      <a:r>
                        <a:rPr lang="en-MY" sz="1400">
                          <a:solidFill>
                            <a:schemeClr val="bg1"/>
                          </a:solidFill>
                          <a:latin typeface="Segoe UI"/>
                          <a:cs typeface="Segoe UI"/>
                        </a:rPr>
                        <a:t>Large long-term industrial energy demand</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219075" lvl="0" indent="-219075" algn="l" defTabSz="914400" rtl="0" eaLnBrk="1" latinLnBrk="0" hangingPunct="1">
                        <a:lnSpc>
                          <a:spcPct val="100000"/>
                        </a:lnSpc>
                        <a:spcBef>
                          <a:spcPts val="0"/>
                        </a:spcBef>
                        <a:spcAft>
                          <a:spcPts val="0"/>
                        </a:spcAft>
                        <a:buFont typeface="Wingdings,Sans-Serif"/>
                        <a:buChar char="n"/>
                        <a:defRPr/>
                      </a:pPr>
                      <a:r>
                        <a:rPr lang="en-US" sz="1400"/>
                        <a:t>Concentrated industrial demand, enabling scalable behind-the-meter services</a:t>
                      </a:r>
                    </a:p>
                    <a:p>
                      <a:pPr marL="219075" lvl="0" indent="-219075" algn="l" defTabSz="914400" rtl="0" eaLnBrk="1" latinLnBrk="0" hangingPunct="1">
                        <a:lnSpc>
                          <a:spcPct val="100000"/>
                        </a:lnSpc>
                        <a:spcBef>
                          <a:spcPts val="0"/>
                        </a:spcBef>
                        <a:spcAft>
                          <a:spcPts val="0"/>
                        </a:spcAft>
                        <a:buFont typeface="Wingdings,Sans-Serif"/>
                        <a:buChar char="n"/>
                        <a:defRPr/>
                      </a:pPr>
                      <a:r>
                        <a:rPr kumimoji="1" lang="en-US" sz="1400" b="0" kern="1200">
                          <a:solidFill>
                            <a:schemeClr val="dk1"/>
                          </a:solidFill>
                          <a:latin typeface="+mn-lt"/>
                          <a:ea typeface="+mn-ea"/>
                          <a:cs typeface="+mn-cs"/>
                        </a:rPr>
                        <a:t>Structurally strong electricity demand, supporting long-term opportunities</a:t>
                      </a:r>
                    </a:p>
                    <a:p>
                      <a:pPr marL="219075" lvl="0" indent="-219075" algn="l" defTabSz="914400" rtl="0" eaLnBrk="1" latinLnBrk="0" hangingPunct="1">
                        <a:lnSpc>
                          <a:spcPct val="100000"/>
                        </a:lnSpc>
                        <a:spcBef>
                          <a:spcPts val="0"/>
                        </a:spcBef>
                        <a:spcAft>
                          <a:spcPts val="0"/>
                        </a:spcAft>
                        <a:buFont typeface="Wingdings,Sans-Serif"/>
                        <a:buChar char="n"/>
                        <a:defRPr/>
                      </a:pPr>
                      <a:r>
                        <a:rPr kumimoji="1" lang="en-US" sz="1400" b="0" kern="1200">
                          <a:solidFill>
                            <a:schemeClr val="dk1"/>
                          </a:solidFill>
                          <a:latin typeface="+mn-lt"/>
                          <a:ea typeface="+mn-ea"/>
                          <a:cs typeface="+mn-cs"/>
                        </a:rPr>
                        <a:t>Lifecycle-based energy services, focused on asset optimization and efficiency</a:t>
                      </a:r>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505003236"/>
                  </a:ext>
                </a:extLst>
              </a:tr>
              <a:tr h="1457360">
                <a:tc>
                  <a:txBody>
                    <a:bodyPr/>
                    <a:lstStyle/>
                    <a:p>
                      <a:pPr marL="0" lvl="0" indent="0" algn="l">
                        <a:buNone/>
                      </a:pPr>
                      <a:r>
                        <a:rPr lang="en-MY" sz="1400">
                          <a:solidFill>
                            <a:schemeClr val="bg1"/>
                          </a:solidFill>
                          <a:latin typeface="Segoe UI"/>
                          <a:cs typeface="Segoe UI"/>
                        </a:rPr>
                        <a:t>Rising system complexity</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219075" lvl="0" indent="-219075" algn="l" defTabSz="914400" rtl="0" eaLnBrk="1" latinLnBrk="0" hangingPunct="1">
                        <a:lnSpc>
                          <a:spcPct val="100000"/>
                        </a:lnSpc>
                        <a:spcBef>
                          <a:spcPts val="0"/>
                        </a:spcBef>
                        <a:spcAft>
                          <a:spcPts val="0"/>
                        </a:spcAft>
                        <a:buFont typeface="Wingdings,Sans-Serif"/>
                        <a:buChar char="n"/>
                        <a:defRPr/>
                      </a:pPr>
                      <a:r>
                        <a:rPr lang="en-US" sz="1400"/>
                        <a:t>LNG expansion, renewable integration, and rising C&amp;I demand increase system complexity</a:t>
                      </a:r>
                    </a:p>
                    <a:p>
                      <a:pPr marL="219075" lvl="0" indent="-219075" algn="l" defTabSz="914400" rtl="0" eaLnBrk="1" latinLnBrk="0" hangingPunct="1">
                        <a:lnSpc>
                          <a:spcPct val="100000"/>
                        </a:lnSpc>
                        <a:spcBef>
                          <a:spcPts val="0"/>
                        </a:spcBef>
                        <a:spcAft>
                          <a:spcPts val="0"/>
                        </a:spcAft>
                        <a:buFont typeface="Wingdings,Sans-Serif"/>
                        <a:buChar char="n"/>
                        <a:defRPr/>
                      </a:pPr>
                      <a:r>
                        <a:rPr lang="en-US" sz="1400"/>
                        <a:t>Drives demand for </a:t>
                      </a:r>
                      <a:r>
                        <a:rPr lang="en-US" sz="1400" err="1"/>
                        <a:t>optimisation</a:t>
                      </a:r>
                      <a:r>
                        <a:rPr lang="en-US" sz="1400"/>
                        <a:t> and integrated solutions</a:t>
                      </a:r>
                      <a:endParaRPr lang="en-MY" sz="1400" b="0"/>
                    </a:p>
                  </a:txBody>
                  <a:tcPr marL="36576" marR="36576" marT="0" marB="0" anchor="ctr">
                    <a:lnL w="38100" cap="flat" cmpd="sng" algn="ctr">
                      <a:solidFill>
                        <a:schemeClr val="bg1"/>
                      </a:solidFill>
                      <a:prstDash val="solid"/>
                      <a:round/>
                      <a:headEnd type="none" w="med" len="med"/>
                      <a:tailEnd type="none" w="med" len="med"/>
                    </a:lnL>
                    <a:lnR w="38099" cap="flat" cmpd="sng" algn="ctr">
                      <a:solidFill>
                        <a:srgbClr val="FFFFFF"/>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238823020"/>
                  </a:ext>
                </a:extLst>
              </a:tr>
            </a:tbl>
          </a:graphicData>
        </a:graphic>
      </p:graphicFrame>
      <p:grpSp>
        <p:nvGrpSpPr>
          <p:cNvPr id="9" name="グループ化 58">
            <a:extLst>
              <a:ext uri="{FF2B5EF4-FFF2-40B4-BE49-F238E27FC236}">
                <a16:creationId xmlns:a16="http://schemas.microsoft.com/office/drawing/2014/main" id="{F6E9BB0F-BDA3-1F0D-842F-EDDB9B2BBE40}"/>
              </a:ext>
            </a:extLst>
          </p:cNvPr>
          <p:cNvGrpSpPr/>
          <p:nvPr/>
        </p:nvGrpSpPr>
        <p:grpSpPr>
          <a:xfrm>
            <a:off x="334963" y="1285010"/>
            <a:ext cx="5583237" cy="307777"/>
            <a:chOff x="1998094" y="1119975"/>
            <a:chExt cx="7884946" cy="465201"/>
          </a:xfrm>
          <a:noFill/>
        </p:grpSpPr>
        <p:sp>
          <p:nvSpPr>
            <p:cNvPr id="10" name="ColumnHeader">
              <a:extLst>
                <a:ext uri="{FF2B5EF4-FFF2-40B4-BE49-F238E27FC236}">
                  <a16:creationId xmlns:a16="http://schemas.microsoft.com/office/drawing/2014/main" id="{5268B2FF-3323-DE3C-2634-6D15525C0AC4}"/>
                </a:ext>
              </a:extLst>
            </p:cNvPr>
            <p:cNvSpPr>
              <a:spLocks noChangeArrowheads="1"/>
            </p:cNvSpPr>
            <p:nvPr/>
          </p:nvSpPr>
          <p:spPr bwMode="gray">
            <a:xfrm>
              <a:off x="2125587" y="1119975"/>
              <a:ext cx="7629961" cy="465201"/>
            </a:xfrm>
            <a:prstGeom prst="rect">
              <a:avLst/>
            </a:prstGeom>
            <a:grpFill/>
            <a:ln w="9525" algn="ctr">
              <a:noFill/>
              <a:miter lim="800000"/>
              <a:headEnd type="none" w="lg" len="lg"/>
              <a:tailEnd type="none" w="lg" len="lg"/>
            </a:ln>
            <a:effectLst/>
          </p:spPr>
          <p:txBody>
            <a:bodyPr wrap="square" lIns="0" tIns="0" rIns="0" bIns="91440" anchor="b">
              <a:spAutoFit/>
            </a:bodyPr>
            <a:lstStyle/>
            <a:p>
              <a:pPr marL="216000" marR="0" lvl="0" indent="-216000" algn="ctr" defTabSz="914400" rtl="0" eaLnBrk="1" fontAlgn="auto" latinLnBrk="0" hangingPunct="1">
                <a:lnSpc>
                  <a:spcPct val="100000"/>
                </a:lnSpc>
                <a:spcBef>
                  <a:spcPts val="0"/>
                </a:spcBef>
                <a:spcAft>
                  <a:spcPts val="0"/>
                </a:spcAft>
                <a:buClrTx/>
                <a:buSzTx/>
                <a:buFontTx/>
                <a:buNone/>
                <a:tabLst/>
                <a:defRPr/>
              </a:pPr>
              <a:r>
                <a:rPr kumimoji="1" lang="en-US" altLang="ja-JP" sz="1400" b="0" i="0" u="none" strike="noStrike" kern="1200" cap="none" spc="0" normalizeH="0" baseline="0" noProof="0">
                  <a:ln>
                    <a:noFill/>
                  </a:ln>
                  <a:solidFill>
                    <a:srgbClr val="000000"/>
                  </a:solidFill>
                  <a:effectLst/>
                  <a:uLnTx/>
                  <a:uFillTx/>
                  <a:latin typeface="Segoe UI" panose="020B0502040204020203" pitchFamily="34" charset="0"/>
                  <a:ea typeface="Yu Gothic" panose="020B0400000000000000" pitchFamily="50" charset="-128"/>
                  <a:cs typeface="Segoe UI" panose="020B0502040204020203" pitchFamily="34" charset="0"/>
                </a:rPr>
                <a:t>Advantages</a:t>
              </a:r>
              <a:endParaRPr kumimoji="1" lang="ja-JP" altLang="en-US" sz="1400" b="0" i="0" u="none" strike="noStrike" kern="1200" cap="none" spc="0" normalizeH="0" baseline="0" noProof="0">
                <a:ln>
                  <a:noFill/>
                </a:ln>
                <a:solidFill>
                  <a:srgbClr val="000000"/>
                </a:solidFill>
                <a:effectLst/>
                <a:uLnTx/>
                <a:uFillTx/>
                <a:latin typeface="Segoe UI" panose="020B0502040204020203" pitchFamily="34" charset="0"/>
                <a:ea typeface="Yu Gothic" panose="020B0400000000000000" pitchFamily="50" charset="-128"/>
                <a:cs typeface="Segoe UI" panose="020B0502040204020203" pitchFamily="34" charset="0"/>
              </a:endParaRPr>
            </a:p>
          </p:txBody>
        </p:sp>
        <p:cxnSp>
          <p:nvCxnSpPr>
            <p:cNvPr id="11" name="直線コネクタ 60">
              <a:extLst>
                <a:ext uri="{FF2B5EF4-FFF2-40B4-BE49-F238E27FC236}">
                  <a16:creationId xmlns:a16="http://schemas.microsoft.com/office/drawing/2014/main" id="{99B61C25-F8A6-FFD2-79E4-AB668E12F8DA}"/>
                </a:ext>
              </a:extLst>
            </p:cNvPr>
            <p:cNvCxnSpPr/>
            <p:nvPr/>
          </p:nvCxnSpPr>
          <p:spPr>
            <a:xfrm>
              <a:off x="1998094" y="1580977"/>
              <a:ext cx="7884946"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12" name="グループ化 58">
            <a:extLst>
              <a:ext uri="{FF2B5EF4-FFF2-40B4-BE49-F238E27FC236}">
                <a16:creationId xmlns:a16="http://schemas.microsoft.com/office/drawing/2014/main" id="{E8AB27A6-02ED-021D-7984-AD23A551DD6E}"/>
              </a:ext>
            </a:extLst>
          </p:cNvPr>
          <p:cNvGrpSpPr/>
          <p:nvPr/>
        </p:nvGrpSpPr>
        <p:grpSpPr>
          <a:xfrm>
            <a:off x="6261652" y="1282232"/>
            <a:ext cx="5583237" cy="307777"/>
            <a:chOff x="1998094" y="1119975"/>
            <a:chExt cx="7884946" cy="465201"/>
          </a:xfrm>
          <a:noFill/>
        </p:grpSpPr>
        <p:sp>
          <p:nvSpPr>
            <p:cNvPr id="13" name="ColumnHeader">
              <a:extLst>
                <a:ext uri="{FF2B5EF4-FFF2-40B4-BE49-F238E27FC236}">
                  <a16:creationId xmlns:a16="http://schemas.microsoft.com/office/drawing/2014/main" id="{F7A16EAF-18A5-78B7-3B5D-28B141679D9F}"/>
                </a:ext>
              </a:extLst>
            </p:cNvPr>
            <p:cNvSpPr>
              <a:spLocks noChangeArrowheads="1"/>
            </p:cNvSpPr>
            <p:nvPr/>
          </p:nvSpPr>
          <p:spPr bwMode="gray">
            <a:xfrm>
              <a:off x="2125587" y="1119975"/>
              <a:ext cx="7629961" cy="465201"/>
            </a:xfrm>
            <a:prstGeom prst="rect">
              <a:avLst/>
            </a:prstGeom>
            <a:grpFill/>
            <a:ln w="9525" algn="ctr">
              <a:noFill/>
              <a:miter lim="800000"/>
              <a:headEnd type="none" w="lg" len="lg"/>
              <a:tailEnd type="none" w="lg" len="lg"/>
            </a:ln>
            <a:effectLst/>
          </p:spPr>
          <p:txBody>
            <a:bodyPr wrap="square" lIns="0" tIns="0" rIns="0" bIns="91440" anchor="b">
              <a:spAutoFit/>
            </a:bodyPr>
            <a:lstStyle/>
            <a:p>
              <a:pPr marL="216000" marR="0" lvl="0" indent="-216000" algn="ctr" defTabSz="914400" rtl="0" eaLnBrk="1" fontAlgn="auto" latinLnBrk="0" hangingPunct="1">
                <a:lnSpc>
                  <a:spcPct val="100000"/>
                </a:lnSpc>
                <a:spcBef>
                  <a:spcPts val="0"/>
                </a:spcBef>
                <a:spcAft>
                  <a:spcPts val="0"/>
                </a:spcAft>
                <a:buClrTx/>
                <a:buSzTx/>
                <a:buFontTx/>
                <a:buNone/>
                <a:tabLst/>
                <a:defRPr/>
              </a:pPr>
              <a:r>
                <a:rPr kumimoji="1" lang="en-US" altLang="ja-JP" sz="1400" b="0" i="0" u="none" strike="noStrike" kern="1200" cap="none" spc="0" normalizeH="0" baseline="0" noProof="0">
                  <a:ln>
                    <a:noFill/>
                  </a:ln>
                  <a:solidFill>
                    <a:srgbClr val="000000"/>
                  </a:solidFill>
                  <a:effectLst/>
                  <a:uLnTx/>
                  <a:uFillTx/>
                  <a:latin typeface="Segoe UI" panose="020B0502040204020203" pitchFamily="34" charset="0"/>
                  <a:ea typeface="Yu Gothic" panose="020B0400000000000000" pitchFamily="50" charset="-128"/>
                  <a:cs typeface="Segoe UI" panose="020B0502040204020203" pitchFamily="34" charset="0"/>
                </a:rPr>
                <a:t>Obstacles</a:t>
              </a:r>
              <a:endParaRPr kumimoji="1" lang="ja-JP" altLang="en-US" sz="1400" b="0" i="0" u="none" strike="noStrike" kern="1200" cap="none" spc="0" normalizeH="0" baseline="0" noProof="0">
                <a:ln>
                  <a:noFill/>
                </a:ln>
                <a:solidFill>
                  <a:srgbClr val="000000"/>
                </a:solidFill>
                <a:effectLst/>
                <a:uLnTx/>
                <a:uFillTx/>
                <a:latin typeface="Segoe UI" panose="020B0502040204020203" pitchFamily="34" charset="0"/>
                <a:ea typeface="Yu Gothic" panose="020B0400000000000000" pitchFamily="50" charset="-128"/>
                <a:cs typeface="Segoe UI" panose="020B0502040204020203" pitchFamily="34" charset="0"/>
              </a:endParaRPr>
            </a:p>
          </p:txBody>
        </p:sp>
        <p:cxnSp>
          <p:nvCxnSpPr>
            <p:cNvPr id="14" name="直線コネクタ 60">
              <a:extLst>
                <a:ext uri="{FF2B5EF4-FFF2-40B4-BE49-F238E27FC236}">
                  <a16:creationId xmlns:a16="http://schemas.microsoft.com/office/drawing/2014/main" id="{5D8CCD49-CCB6-5F46-501D-F465C3C38EDE}"/>
                </a:ext>
              </a:extLst>
            </p:cNvPr>
            <p:cNvCxnSpPr/>
            <p:nvPr/>
          </p:nvCxnSpPr>
          <p:spPr>
            <a:xfrm>
              <a:off x="1998094" y="1580977"/>
              <a:ext cx="7884946"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5" name="Rectangle 4">
            <a:hlinkClick r:id="rId3" action="ppaction://hlinksldjump"/>
            <a:extLst>
              <a:ext uri="{FF2B5EF4-FFF2-40B4-BE49-F238E27FC236}">
                <a16:creationId xmlns:a16="http://schemas.microsoft.com/office/drawing/2014/main" id="{1ADAE785-5003-7308-2E45-78B64F5FE370}"/>
              </a:ext>
            </a:extLst>
          </p:cNvPr>
          <p:cNvSpPr/>
          <p:nvPr/>
        </p:nvSpPr>
        <p:spPr>
          <a:xfrm>
            <a:off x="5240966" y="2997580"/>
            <a:ext cx="684000" cy="180000"/>
          </a:xfrm>
          <a:prstGeom prst="rect">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sz="1400" i="1">
                <a:solidFill>
                  <a:schemeClr val="tx1"/>
                </a:solidFill>
              </a:rPr>
              <a:t>1.1</a:t>
            </a:r>
          </a:p>
        </p:txBody>
      </p:sp>
      <p:sp>
        <p:nvSpPr>
          <p:cNvPr id="8" name="Rectangle 7">
            <a:hlinkClick r:id="rId4" action="ppaction://hlinksldjump"/>
            <a:extLst>
              <a:ext uri="{FF2B5EF4-FFF2-40B4-BE49-F238E27FC236}">
                <a16:creationId xmlns:a16="http://schemas.microsoft.com/office/drawing/2014/main" id="{B1855F04-7E29-3FAB-D54C-70A3553B5AA8}"/>
              </a:ext>
            </a:extLst>
          </p:cNvPr>
          <p:cNvSpPr/>
          <p:nvPr/>
        </p:nvSpPr>
        <p:spPr>
          <a:xfrm>
            <a:off x="5245606" y="4455201"/>
            <a:ext cx="684000" cy="180000"/>
          </a:xfrm>
          <a:prstGeom prst="rect">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a:solidFill>
                  <a:schemeClr val="tx1"/>
                </a:solidFill>
              </a:rPr>
              <a:t>2.2</a:t>
            </a:r>
            <a:endParaRPr kumimoji="1" lang="en-US" sz="1400" i="1">
              <a:solidFill>
                <a:schemeClr val="tx1"/>
              </a:solidFill>
            </a:endParaRPr>
          </a:p>
        </p:txBody>
      </p:sp>
      <p:sp>
        <p:nvSpPr>
          <p:cNvPr id="15" name="Rectangle 14">
            <a:hlinkClick r:id="rId5" action="ppaction://hlinksldjump"/>
            <a:extLst>
              <a:ext uri="{FF2B5EF4-FFF2-40B4-BE49-F238E27FC236}">
                <a16:creationId xmlns:a16="http://schemas.microsoft.com/office/drawing/2014/main" id="{05FD5315-135A-3BAD-BEB8-6EEB2045D628}"/>
              </a:ext>
            </a:extLst>
          </p:cNvPr>
          <p:cNvSpPr/>
          <p:nvPr/>
        </p:nvSpPr>
        <p:spPr>
          <a:xfrm>
            <a:off x="5240966" y="5911236"/>
            <a:ext cx="684000" cy="180000"/>
          </a:xfrm>
          <a:prstGeom prst="rect">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a:solidFill>
                  <a:schemeClr val="tx1"/>
                </a:solidFill>
              </a:rPr>
              <a:t>2.3</a:t>
            </a:r>
            <a:endParaRPr kumimoji="1" lang="en-US" sz="1400" i="1">
              <a:solidFill>
                <a:schemeClr val="tx1"/>
              </a:solidFill>
            </a:endParaRPr>
          </a:p>
        </p:txBody>
      </p:sp>
      <p:sp>
        <p:nvSpPr>
          <p:cNvPr id="17" name="Rectangle 16">
            <a:hlinkClick r:id="rId3" action="ppaction://hlinksldjump"/>
            <a:extLst>
              <a:ext uri="{FF2B5EF4-FFF2-40B4-BE49-F238E27FC236}">
                <a16:creationId xmlns:a16="http://schemas.microsoft.com/office/drawing/2014/main" id="{57EBD1B6-E109-F613-932F-63EF8E059826}"/>
              </a:ext>
            </a:extLst>
          </p:cNvPr>
          <p:cNvSpPr/>
          <p:nvPr/>
        </p:nvSpPr>
        <p:spPr>
          <a:xfrm>
            <a:off x="11160888" y="3725987"/>
            <a:ext cx="684000" cy="180000"/>
          </a:xfrm>
          <a:prstGeom prst="rect">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sz="1400" i="1">
                <a:solidFill>
                  <a:schemeClr val="tx1"/>
                </a:solidFill>
              </a:rPr>
              <a:t>1.1</a:t>
            </a:r>
          </a:p>
        </p:txBody>
      </p:sp>
      <p:sp>
        <p:nvSpPr>
          <p:cNvPr id="16" name="Rectangle 15">
            <a:hlinkClick r:id="rId6" action="ppaction://hlinksldjump"/>
            <a:extLst>
              <a:ext uri="{FF2B5EF4-FFF2-40B4-BE49-F238E27FC236}">
                <a16:creationId xmlns:a16="http://schemas.microsoft.com/office/drawing/2014/main" id="{12E52010-2AFE-0692-EDA6-FEF48E38A07C}"/>
              </a:ext>
            </a:extLst>
          </p:cNvPr>
          <p:cNvSpPr/>
          <p:nvPr/>
        </p:nvSpPr>
        <p:spPr>
          <a:xfrm>
            <a:off x="11158829" y="5911236"/>
            <a:ext cx="684000" cy="180000"/>
          </a:xfrm>
          <a:prstGeom prst="rect">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sz="1400" i="1">
                <a:solidFill>
                  <a:schemeClr val="tx1"/>
                </a:solidFill>
              </a:rPr>
              <a:t>3.1</a:t>
            </a:r>
          </a:p>
        </p:txBody>
      </p:sp>
    </p:spTree>
    <p:extLst>
      <p:ext uri="{BB962C8B-B14F-4D97-AF65-F5344CB8AC3E}">
        <p14:creationId xmlns:p14="http://schemas.microsoft.com/office/powerpoint/2010/main" val="3788352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5A3F37-6C1D-AE66-452F-75DDFB86FE1D}"/>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A349A48E-9725-8EE9-F103-C81308428DE3}"/>
              </a:ext>
            </a:extLst>
          </p:cNvPr>
          <p:cNvSpPr>
            <a:spLocks noGrp="1"/>
          </p:cNvSpPr>
          <p:nvPr>
            <p:ph type="title"/>
          </p:nvPr>
        </p:nvSpPr>
        <p:spPr/>
        <p:txBody>
          <a:bodyPr/>
          <a:lstStyle/>
          <a:p>
            <a:r>
              <a:rPr lang="en-US">
                <a:latin typeface="+mj-lt"/>
              </a:rPr>
              <a:t>Table of Contents</a:t>
            </a:r>
            <a:endParaRPr lang="en-US">
              <a:latin typeface="+mj-lt"/>
              <a:ea typeface="Yu Gothic" panose="020B0400000000000000" pitchFamily="34" charset="-128"/>
            </a:endParaRPr>
          </a:p>
        </p:txBody>
      </p:sp>
      <p:graphicFrame>
        <p:nvGraphicFramePr>
          <p:cNvPr id="6" name="Table 5">
            <a:extLst>
              <a:ext uri="{FF2B5EF4-FFF2-40B4-BE49-F238E27FC236}">
                <a16:creationId xmlns:a16="http://schemas.microsoft.com/office/drawing/2014/main" id="{8679C4AF-CE63-27E0-93D9-967246E9FF9D}"/>
              </a:ext>
            </a:extLst>
          </p:cNvPr>
          <p:cNvGraphicFramePr>
            <a:graphicFrameLocks noGrp="1"/>
          </p:cNvGraphicFramePr>
          <p:nvPr>
            <p:extLst>
              <p:ext uri="{D42A27DB-BD31-4B8C-83A1-F6EECF244321}">
                <p14:modId xmlns:p14="http://schemas.microsoft.com/office/powerpoint/2010/main" val="303104731"/>
              </p:ext>
            </p:extLst>
          </p:nvPr>
        </p:nvGraphicFramePr>
        <p:xfrm>
          <a:off x="343673" y="1371600"/>
          <a:ext cx="11508811" cy="2700000"/>
        </p:xfrm>
        <a:graphic>
          <a:graphicData uri="http://schemas.openxmlformats.org/drawingml/2006/table">
            <a:tbl>
              <a:tblPr>
                <a:tableStyleId>{5C22544A-7EE6-4342-B048-85BDC9FD1C3A}</a:tableStyleId>
              </a:tblPr>
              <a:tblGrid>
                <a:gridCol w="11508811">
                  <a:extLst>
                    <a:ext uri="{9D8B030D-6E8A-4147-A177-3AD203B41FA5}">
                      <a16:colId xmlns:a16="http://schemas.microsoft.com/office/drawing/2014/main" val="742313680"/>
                    </a:ext>
                  </a:extLst>
                </a:gridCol>
              </a:tblGrid>
              <a:tr h="540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rPr>
                        <a:t>Vietnam</a:t>
                      </a: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498195017"/>
                  </a:ext>
                </a:extLst>
              </a:tr>
              <a:tr h="540000">
                <a:tc>
                  <a:txBody>
                    <a:bodyPr/>
                    <a:lstStyle/>
                    <a:p>
                      <a:pPr marL="446088" marR="0" lvl="0" indent="0" algn="l" defTabSz="914400" rtl="0" eaLnBrk="1" fontAlgn="b" latinLnBrk="0" hangingPunct="1">
                        <a:lnSpc>
                          <a:spcPct val="100000"/>
                        </a:lnSpc>
                        <a:spcBef>
                          <a:spcPts val="0"/>
                        </a:spcBef>
                        <a:spcAft>
                          <a:spcPts val="0"/>
                        </a:spcAft>
                        <a:buClrTx/>
                        <a:buSzTx/>
                        <a:buFontTx/>
                        <a:buNone/>
                        <a:tabLst/>
                        <a:defRPr/>
                      </a:pPr>
                      <a:r>
                        <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rPr>
                        <a:t>1. Policy &amp; Regulations</a:t>
                      </a: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492608482"/>
                  </a:ext>
                </a:extLst>
              </a:tr>
              <a:tr h="540000">
                <a:tc>
                  <a:txBody>
                    <a:bodyPr/>
                    <a:lstStyle/>
                    <a:p>
                      <a:pPr marL="446088" marR="0" lvl="0" indent="0" algn="l" defTabSz="914400" rtl="0" eaLnBrk="1" fontAlgn="b" latinLnBrk="0" hangingPunct="1">
                        <a:lnSpc>
                          <a:spcPct val="100000"/>
                        </a:lnSpc>
                        <a:spcBef>
                          <a:spcPts val="0"/>
                        </a:spcBef>
                        <a:spcAft>
                          <a:spcPts val="0"/>
                        </a:spcAft>
                        <a:buClrTx/>
                        <a:buSzTx/>
                        <a:buFontTx/>
                        <a:buNone/>
                        <a:tabLst/>
                        <a:defRPr/>
                      </a:pPr>
                      <a:r>
                        <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rPr>
                        <a:t>2. Market</a:t>
                      </a: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4284173034"/>
                  </a:ext>
                </a:extLst>
              </a:tr>
              <a:tr h="540000">
                <a:tc>
                  <a:txBody>
                    <a:bodyPr/>
                    <a:lstStyle/>
                    <a:p>
                      <a:pPr marL="446088" marR="0" lvl="0" indent="0" algn="l" defTabSz="914400" rtl="0" eaLnBrk="1" fontAlgn="b" latinLnBrk="0" hangingPunct="1">
                        <a:lnSpc>
                          <a:spcPct val="100000"/>
                        </a:lnSpc>
                        <a:spcBef>
                          <a:spcPts val="0"/>
                        </a:spcBef>
                        <a:spcAft>
                          <a:spcPts val="0"/>
                        </a:spcAft>
                        <a:buClrTx/>
                        <a:buSzTx/>
                        <a:buFontTx/>
                        <a:buNone/>
                        <a:tabLst/>
                        <a:defRPr/>
                      </a:pPr>
                      <a:r>
                        <a:rPr lang="en-US"/>
                        <a:t>3. Japanese Gas Players in Vietnam’s Energy Services Sector</a:t>
                      </a:r>
                      <a:endPar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endParaRP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2203114249"/>
                  </a:ext>
                </a:extLst>
              </a:tr>
              <a:tr h="540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1" lang="en-US" sz="1800" b="0" i="0" u="none" strike="noStrike" kern="1200" cap="none" spc="0" normalizeH="0" baseline="0" noProof="0">
                          <a:ln>
                            <a:noFill/>
                          </a:ln>
                          <a:solidFill>
                            <a:srgbClr val="000000"/>
                          </a:solidFill>
                          <a:effectLst/>
                          <a:uLnTx/>
                          <a:uFillTx/>
                          <a:latin typeface="+mn-lt"/>
                          <a:ea typeface="Yu Gothic" panose="020B0400000000000000" pitchFamily="34" charset="-128"/>
                          <a:cs typeface="+mn-cs"/>
                        </a:rPr>
                        <a:t>Appendix</a:t>
                      </a:r>
                    </a:p>
                  </a:txBody>
                  <a:tcPr marL="92354" marR="92354" marT="46177" marB="46177" anchor="ctr">
                    <a:lnL w="12700" cap="flat" cmpd="sng" algn="ctr">
                      <a:noFill/>
                      <a:prstDash val="solid"/>
                      <a:round/>
                      <a:headEnd type="none" w="med" len="med"/>
                      <a:tailEnd type="none" w="med" len="med"/>
                    </a:lnL>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529896070"/>
                  </a:ext>
                </a:extLst>
              </a:tr>
            </a:tbl>
          </a:graphicData>
        </a:graphic>
      </p:graphicFrame>
    </p:spTree>
    <p:extLst>
      <p:ext uri="{BB962C8B-B14F-4D97-AF65-F5344CB8AC3E}">
        <p14:creationId xmlns:p14="http://schemas.microsoft.com/office/powerpoint/2010/main" val="41717501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3532AE-EF56-0CA2-F30A-81C19862F2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FA366AE-30C4-48E7-F4FB-1B651BFF45F8}"/>
              </a:ext>
            </a:extLst>
          </p:cNvPr>
          <p:cNvSpPr>
            <a:spLocks noGrp="1"/>
          </p:cNvSpPr>
          <p:nvPr>
            <p:ph type="title"/>
          </p:nvPr>
        </p:nvSpPr>
        <p:spPr/>
        <p:txBody>
          <a:bodyPr/>
          <a:lstStyle/>
          <a:p>
            <a:r>
              <a:rPr lang="en-MY" sz="2000"/>
              <a:t>1. Energy Regulatory Summary</a:t>
            </a:r>
            <a:br>
              <a:rPr lang="en-US"/>
            </a:br>
            <a:r>
              <a:rPr lang="en-US" sz="1600"/>
              <a:t>Vietnam is pivoting to a market-oriented energy landscape, prioritizing LNG as a transitional fuel while opening demand-side services to private competition</a:t>
            </a:r>
            <a:endParaRPr lang="en-KH"/>
          </a:p>
        </p:txBody>
      </p:sp>
      <p:graphicFrame>
        <p:nvGraphicFramePr>
          <p:cNvPr id="27" name="Table 26">
            <a:extLst>
              <a:ext uri="{FF2B5EF4-FFF2-40B4-BE49-F238E27FC236}">
                <a16:creationId xmlns:a16="http://schemas.microsoft.com/office/drawing/2014/main" id="{A6759C53-1E68-A816-C3A4-1BD8D5A5ACBE}"/>
              </a:ext>
            </a:extLst>
          </p:cNvPr>
          <p:cNvGraphicFramePr>
            <a:graphicFrameLocks noGrp="1"/>
          </p:cNvGraphicFramePr>
          <p:nvPr>
            <p:extLst>
              <p:ext uri="{D42A27DB-BD31-4B8C-83A1-F6EECF244321}">
                <p14:modId xmlns:p14="http://schemas.microsoft.com/office/powerpoint/2010/main" val="1671114608"/>
              </p:ext>
            </p:extLst>
          </p:nvPr>
        </p:nvGraphicFramePr>
        <p:xfrm>
          <a:off x="343673" y="1709691"/>
          <a:ext cx="11521440" cy="4389120"/>
        </p:xfrm>
        <a:graphic>
          <a:graphicData uri="http://schemas.openxmlformats.org/drawingml/2006/table">
            <a:tbl>
              <a:tblPr firstRow="1" bandRow="1">
                <a:tableStyleId>{5C22544A-7EE6-4342-B048-85BDC9FD1C3A}</a:tableStyleId>
              </a:tblPr>
              <a:tblGrid>
                <a:gridCol w="1097280">
                  <a:extLst>
                    <a:ext uri="{9D8B030D-6E8A-4147-A177-3AD203B41FA5}">
                      <a16:colId xmlns:a16="http://schemas.microsoft.com/office/drawing/2014/main" val="2260770571"/>
                    </a:ext>
                  </a:extLst>
                </a:gridCol>
                <a:gridCol w="2926080">
                  <a:extLst>
                    <a:ext uri="{9D8B030D-6E8A-4147-A177-3AD203B41FA5}">
                      <a16:colId xmlns:a16="http://schemas.microsoft.com/office/drawing/2014/main" val="2423449230"/>
                    </a:ext>
                  </a:extLst>
                </a:gridCol>
                <a:gridCol w="457200">
                  <a:extLst>
                    <a:ext uri="{9D8B030D-6E8A-4147-A177-3AD203B41FA5}">
                      <a16:colId xmlns:a16="http://schemas.microsoft.com/office/drawing/2014/main" val="1253655250"/>
                    </a:ext>
                  </a:extLst>
                </a:gridCol>
                <a:gridCol w="3657600">
                  <a:extLst>
                    <a:ext uri="{9D8B030D-6E8A-4147-A177-3AD203B41FA5}">
                      <a16:colId xmlns:a16="http://schemas.microsoft.com/office/drawing/2014/main" val="1769697489"/>
                    </a:ext>
                  </a:extLst>
                </a:gridCol>
                <a:gridCol w="457200">
                  <a:extLst>
                    <a:ext uri="{9D8B030D-6E8A-4147-A177-3AD203B41FA5}">
                      <a16:colId xmlns:a16="http://schemas.microsoft.com/office/drawing/2014/main" val="3665543022"/>
                    </a:ext>
                  </a:extLst>
                </a:gridCol>
                <a:gridCol w="2926080">
                  <a:extLst>
                    <a:ext uri="{9D8B030D-6E8A-4147-A177-3AD203B41FA5}">
                      <a16:colId xmlns:a16="http://schemas.microsoft.com/office/drawing/2014/main" val="1641286566"/>
                    </a:ext>
                  </a:extLst>
                </a:gridCol>
              </a:tblGrid>
              <a:tr h="1463040">
                <a:tc>
                  <a:txBody>
                    <a:bodyPr/>
                    <a:lstStyle/>
                    <a:p>
                      <a:pPr marL="0" lvl="0" indent="0" algn="l">
                        <a:buNone/>
                      </a:pPr>
                      <a:r>
                        <a:rPr lang="en-US" sz="1400" b="0">
                          <a:solidFill>
                            <a:schemeClr val="tx1"/>
                          </a:solidFill>
                          <a:hlinkClick r:id="rId2" action="ppaction://hlinksldjump"/>
                        </a:rPr>
                        <a:t>1.1 Market Structure</a:t>
                      </a:r>
                      <a:endParaRPr kumimoji="1" lang="en-US" sz="1400" b="0" i="0" u="none" strike="noStrike" kern="1200">
                        <a:solidFill>
                          <a:schemeClr val="tx1"/>
                        </a:solidFill>
                        <a:effectLst/>
                        <a:latin typeface="+mn-lt"/>
                        <a:ea typeface="+mn-ea"/>
                        <a:cs typeface="Segoe UI" panose="020B0502040204020203" pitchFamily="34" charset="0"/>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lang="en-US" sz="1400" b="0">
                          <a:solidFill>
                            <a:schemeClr val="tx1"/>
                          </a:solidFill>
                          <a:effectLst/>
                        </a:rPr>
                        <a:t>State-led monopoly (EVN as sole buyer)</a:t>
                      </a:r>
                      <a:endParaRPr kumimoji="1" lang="en-US" sz="1400" b="0" kern="1200">
                        <a:solidFill>
                          <a:schemeClr val="tx1"/>
                        </a:solidFill>
                        <a:latin typeface="+mj-lt"/>
                        <a:ea typeface="+mn-ea"/>
                        <a:cs typeface="+mn-cs"/>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endParaRPr kumimoji="1" lang="en-US" sz="1400" b="0" kern="1200">
                        <a:solidFill>
                          <a:schemeClr val="tx1"/>
                        </a:solidFill>
                        <a:latin typeface="+mj-lt"/>
                        <a:ea typeface="+mn-ea"/>
                        <a:cs typeface="+mn-cs"/>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lang="en-US" sz="1400" b="0">
                          <a:solidFill>
                            <a:schemeClr val="tx1"/>
                          </a:solidFill>
                        </a:rPr>
                        <a:t>EVN's 2026 restructuring ends the single-buyer monopoly, establishing a legal pathway for private entities to manage industrial 'behind-the-meter' assets and execute Direct Power Purchase Agreements for renewables</a:t>
                      </a:r>
                      <a:endParaRPr kumimoji="1" lang="en-US" sz="1400" b="0" kern="1200">
                        <a:solidFill>
                          <a:schemeClr val="tx1"/>
                        </a:solidFill>
                        <a:latin typeface="+mj-lt"/>
                        <a:ea typeface="+mn-ea"/>
                        <a:cs typeface="+mn-cs"/>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endParaRPr kumimoji="1" lang="en-US" sz="1400" b="0" kern="1200">
                        <a:solidFill>
                          <a:schemeClr val="tx1"/>
                        </a:solidFill>
                        <a:latin typeface="+mj-lt"/>
                        <a:ea typeface="+mn-ea"/>
                        <a:cs typeface="+mn-cs"/>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lang="en-MY" sz="1400" b="0">
                          <a:solidFill>
                            <a:schemeClr val="tx1"/>
                          </a:solidFill>
                          <a:effectLst/>
                        </a:rPr>
                        <a:t>Competitive, service-driven market</a:t>
                      </a:r>
                      <a:endParaRPr kumimoji="1" lang="en-US" sz="1400" b="0" kern="1200">
                        <a:solidFill>
                          <a:schemeClr val="tx1"/>
                        </a:solidFill>
                        <a:latin typeface="+mj-lt"/>
                        <a:ea typeface="+mn-ea"/>
                        <a:cs typeface="+mn-cs"/>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238320570"/>
                  </a:ext>
                </a:extLst>
              </a:tr>
              <a:tr h="14630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hlinkClick r:id="rId3" action="ppaction://hlinksldjump"/>
                        </a:rPr>
                        <a:t>1.2 Fuel Mix</a:t>
                      </a:r>
                      <a:endParaRPr kumimoji="1" lang="en-US" sz="1400" b="0" i="0" u="none" strike="noStrike" kern="1200">
                        <a:solidFill>
                          <a:schemeClr val="tx1"/>
                        </a:solidFill>
                        <a:effectLst/>
                        <a:latin typeface="+mj-lt"/>
                        <a:ea typeface="+mn-ea"/>
                        <a:cs typeface="Segoe UI" panose="020B0502040204020203" pitchFamily="34" charset="0"/>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lang="en-MY" sz="1400">
                          <a:effectLst/>
                        </a:rPr>
                        <a:t>Coal-heavy baseload</a:t>
                      </a:r>
                      <a:endParaRPr kumimoji="1" lang="en-US" sz="1400" b="0" kern="1200">
                        <a:solidFill>
                          <a:schemeClr val="dk1"/>
                        </a:solidFill>
                        <a:latin typeface="+mj-lt"/>
                        <a:ea typeface="+mn-ea"/>
                        <a:cs typeface="+mn-cs"/>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endParaRPr kumimoji="1" lang="en-US" sz="1400" b="0" kern="1200">
                        <a:solidFill>
                          <a:schemeClr val="dk1"/>
                        </a:solidFill>
                        <a:latin typeface="+mj-lt"/>
                        <a:ea typeface="+mn-ea"/>
                        <a:cs typeface="+mn-cs"/>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lang="en-US" sz="1400"/>
                        <a:t>LNG is designated as the primary "bridge fuel" to ensure 10–12% annual demand growth is met while renewables scale</a:t>
                      </a:r>
                      <a:endParaRPr kumimoji="1" lang="en-US" sz="1400" b="0" kern="1200">
                        <a:solidFill>
                          <a:schemeClr val="dk1"/>
                        </a:solidFill>
                        <a:latin typeface="+mj-lt"/>
                        <a:ea typeface="+mn-ea"/>
                        <a:cs typeface="+mn-cs"/>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endParaRPr kumimoji="1" lang="en-US" sz="1400" b="0" kern="1200">
                        <a:solidFill>
                          <a:schemeClr val="dk1"/>
                        </a:solidFill>
                        <a:latin typeface="+mj-lt"/>
                        <a:ea typeface="+mn-ea"/>
                        <a:cs typeface="+mn-cs"/>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lang="en-MY" sz="1400">
                          <a:effectLst/>
                        </a:rPr>
                        <a:t>LNG + Renewables scaling</a:t>
                      </a:r>
                      <a:endParaRPr kumimoji="1" lang="en-US" sz="1400" b="0" kern="1200">
                        <a:solidFill>
                          <a:schemeClr val="dk1"/>
                        </a:solidFill>
                        <a:latin typeface="+mj-lt"/>
                        <a:ea typeface="+mn-ea"/>
                        <a:cs typeface="+mn-cs"/>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4036788812"/>
                  </a:ext>
                </a:extLst>
              </a:tr>
              <a:tr h="1463040">
                <a:tc>
                  <a:txBody>
                    <a:bodyPr/>
                    <a:lstStyle/>
                    <a:p>
                      <a:pPr marL="0" lvl="0" indent="0" algn="l" defTabSz="914400" rtl="0" eaLnBrk="1" latinLnBrk="0" hangingPunct="1">
                        <a:buNone/>
                      </a:pPr>
                      <a:r>
                        <a:rPr kumimoji="1" lang="en-US" sz="1400" b="0" i="0" u="none" strike="noStrike" kern="1200">
                          <a:solidFill>
                            <a:schemeClr val="tx1"/>
                          </a:solidFill>
                          <a:effectLst/>
                          <a:latin typeface="+mj-lt"/>
                          <a:ea typeface="+mn-ea"/>
                          <a:cs typeface="Segoe UI" panose="020B0502040204020203" pitchFamily="34" charset="0"/>
                          <a:hlinkClick r:id="rId4" action="ppaction://hlinksldjump"/>
                        </a:rPr>
                        <a:t>1.3 Energy Efficiency</a:t>
                      </a:r>
                      <a:endParaRPr kumimoji="1" lang="en-US" sz="1400" b="0" i="0" u="none" strike="noStrike" kern="1200">
                        <a:solidFill>
                          <a:schemeClr val="tx1"/>
                        </a:solidFill>
                        <a:effectLst/>
                        <a:latin typeface="+mj-lt"/>
                        <a:ea typeface="+mn-ea"/>
                        <a:cs typeface="Segoe UI" panose="020B0502040204020203" pitchFamily="34" charset="0"/>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lang="en-MY" sz="1400">
                          <a:effectLst/>
                        </a:rPr>
                        <a:t>Voluntary energy-saving practices</a:t>
                      </a:r>
                    </a:p>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sz="1400" b="0" i="0" u="none" strike="noStrike" kern="1200">
                          <a:solidFill>
                            <a:schemeClr val="tx1"/>
                          </a:solidFill>
                          <a:effectLst/>
                          <a:latin typeface="+mj-lt"/>
                          <a:ea typeface="+mn-ea"/>
                          <a:cs typeface="Segoe UI" panose="020B0502040204020203" pitchFamily="34" charset="0"/>
                        </a:rPr>
                        <a:t>with lack of incentives</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endParaRPr kumimoji="1" lang="en-US" sz="1400" b="0" i="0" u="none" strike="noStrike" kern="1200">
                        <a:solidFill>
                          <a:schemeClr val="tx1"/>
                        </a:solidFill>
                        <a:effectLst/>
                        <a:latin typeface="+mj-lt"/>
                        <a:ea typeface="+mn-ea"/>
                        <a:cs typeface="Segoe UI" panose="020B0502040204020203" pitchFamily="34" charset="0"/>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lang="en-US" sz="1400"/>
                        <a:t>Mandates digital energy reporting and audits </a:t>
                      </a:r>
                      <a:r>
                        <a:rPr kumimoji="1" lang="en-US" sz="1400" b="0" i="0" u="none" strike="noStrike" kern="1200">
                          <a:solidFill>
                            <a:schemeClr val="tx1"/>
                          </a:solidFill>
                          <a:effectLst/>
                          <a:latin typeface="+mj-lt"/>
                          <a:ea typeface="+mn-ea"/>
                          <a:cs typeface="Segoe UI" panose="020B0502040204020203" pitchFamily="34" charset="0"/>
                        </a:rPr>
                        <a:t>but </a:t>
                      </a:r>
                      <a:r>
                        <a:rPr kumimoji="1" lang="en-US" sz="1400" b="0" i="0" u="none" strike="noStrike" kern="1200">
                          <a:solidFill>
                            <a:schemeClr val="tx1"/>
                          </a:solidFill>
                          <a:effectLst/>
                          <a:latin typeface="+mn-lt"/>
                          <a:ea typeface="+mn-ea"/>
                          <a:cs typeface="Segoe UI" panose="020B0502040204020203" pitchFamily="34" charset="0"/>
                        </a:rPr>
                        <a:t>regulations are not comprehensive </a:t>
                      </a:r>
                      <a:r>
                        <a:rPr kumimoji="1" lang="en-US" sz="1400" b="0" i="0" u="none" strike="noStrike" kern="1200">
                          <a:solidFill>
                            <a:schemeClr val="tx1"/>
                          </a:solidFill>
                          <a:effectLst/>
                          <a:latin typeface="+mj-lt"/>
                          <a:ea typeface="+mn-ea"/>
                          <a:cs typeface="Segoe UI" panose="020B0502040204020203" pitchFamily="34" charset="0"/>
                        </a:rPr>
                        <a:t>implementation is still weak; </a:t>
                      </a:r>
                      <a:r>
                        <a:rPr lang="en-US" sz="1400"/>
                        <a:t>Vietnam’s policy, green credit and taxonomy frameworks formally prioritize energy-efficiency projects, giving access to green finance.</a:t>
                      </a:r>
                      <a:endParaRPr kumimoji="1" lang="en-US" sz="1400" b="0" i="0" u="none" strike="noStrike" kern="1200">
                        <a:solidFill>
                          <a:schemeClr val="tx1"/>
                        </a:solidFill>
                        <a:effectLst/>
                        <a:latin typeface="+mj-lt"/>
                        <a:ea typeface="+mn-ea"/>
                        <a:cs typeface="Segoe UI" panose="020B0502040204020203" pitchFamily="34" charset="0"/>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endParaRPr kumimoji="1" lang="en-US" sz="1400" b="0" i="0" u="none" strike="noStrike" kern="1200">
                        <a:solidFill>
                          <a:schemeClr val="tx1"/>
                        </a:solidFill>
                        <a:effectLst/>
                        <a:latin typeface="+mj-lt"/>
                        <a:ea typeface="+mn-ea"/>
                        <a:cs typeface="Segoe UI" panose="020B0502040204020203" pitchFamily="34" charset="0"/>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lang="en-US" sz="1400"/>
                        <a:t>Mandatory energy targets and controls are driving demand for energy management services</a:t>
                      </a:r>
                    </a:p>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lang="en-US" sz="1400"/>
                        <a:t>Efficiency-qualified energy service projects can access lower-cost, longer-tenor financing</a:t>
                      </a:r>
                      <a:endParaRPr kumimoji="1" lang="en-US" sz="1400" b="0" i="0" u="none" strike="noStrike" kern="1200">
                        <a:solidFill>
                          <a:schemeClr val="tx1"/>
                        </a:solidFill>
                        <a:effectLst/>
                        <a:latin typeface="+mj-lt"/>
                        <a:ea typeface="+mn-ea"/>
                        <a:cs typeface="Segoe UI" panose="020B0502040204020203" pitchFamily="34" charset="0"/>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354980588"/>
                  </a:ext>
                </a:extLst>
              </a:tr>
            </a:tbl>
          </a:graphicData>
        </a:graphic>
      </p:graphicFrame>
      <p:sp>
        <p:nvSpPr>
          <p:cNvPr id="28" name="Isosceles Triangle 27">
            <a:extLst>
              <a:ext uri="{FF2B5EF4-FFF2-40B4-BE49-F238E27FC236}">
                <a16:creationId xmlns:a16="http://schemas.microsoft.com/office/drawing/2014/main" id="{CC18D03B-BC03-BB3E-C93A-20A060DEF279}"/>
              </a:ext>
            </a:extLst>
          </p:cNvPr>
          <p:cNvSpPr/>
          <p:nvPr/>
        </p:nvSpPr>
        <p:spPr>
          <a:xfrm rot="5400000">
            <a:off x="3936988" y="2316434"/>
            <a:ext cx="1290319" cy="276010"/>
          </a:xfrm>
          <a:prstGeom prst="triangl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MY" sz="1200">
              <a:solidFill>
                <a:schemeClr val="tx1"/>
              </a:solidFill>
            </a:endParaRPr>
          </a:p>
        </p:txBody>
      </p:sp>
      <p:sp>
        <p:nvSpPr>
          <p:cNvPr id="29" name="Isosceles Triangle 28">
            <a:extLst>
              <a:ext uri="{FF2B5EF4-FFF2-40B4-BE49-F238E27FC236}">
                <a16:creationId xmlns:a16="http://schemas.microsoft.com/office/drawing/2014/main" id="{D0DF528B-4F2F-BDA8-37EB-F9238BC49F1C}"/>
              </a:ext>
            </a:extLst>
          </p:cNvPr>
          <p:cNvSpPr/>
          <p:nvPr/>
        </p:nvSpPr>
        <p:spPr>
          <a:xfrm rot="5400000">
            <a:off x="3937405" y="3766821"/>
            <a:ext cx="1290319" cy="276010"/>
          </a:xfrm>
          <a:prstGeom prst="triangl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MY" sz="1200">
              <a:solidFill>
                <a:schemeClr val="tx1"/>
              </a:solidFill>
            </a:endParaRPr>
          </a:p>
        </p:txBody>
      </p:sp>
      <p:sp>
        <p:nvSpPr>
          <p:cNvPr id="30" name="Isosceles Triangle 29">
            <a:extLst>
              <a:ext uri="{FF2B5EF4-FFF2-40B4-BE49-F238E27FC236}">
                <a16:creationId xmlns:a16="http://schemas.microsoft.com/office/drawing/2014/main" id="{22E62E3F-0434-06FD-5606-F5E4B1799A6C}"/>
              </a:ext>
            </a:extLst>
          </p:cNvPr>
          <p:cNvSpPr/>
          <p:nvPr/>
        </p:nvSpPr>
        <p:spPr>
          <a:xfrm rot="5400000">
            <a:off x="3936987" y="5217207"/>
            <a:ext cx="1290319" cy="276010"/>
          </a:xfrm>
          <a:prstGeom prst="triangl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MY" sz="1200">
              <a:solidFill>
                <a:schemeClr val="tx1"/>
              </a:solidFill>
            </a:endParaRPr>
          </a:p>
        </p:txBody>
      </p:sp>
      <p:grpSp>
        <p:nvGrpSpPr>
          <p:cNvPr id="31" name="グループ化 64">
            <a:extLst>
              <a:ext uri="{FF2B5EF4-FFF2-40B4-BE49-F238E27FC236}">
                <a16:creationId xmlns:a16="http://schemas.microsoft.com/office/drawing/2014/main" id="{CC0AD536-A3CA-247A-F150-D08A3370A176}"/>
              </a:ext>
            </a:extLst>
          </p:cNvPr>
          <p:cNvGrpSpPr/>
          <p:nvPr/>
        </p:nvGrpSpPr>
        <p:grpSpPr>
          <a:xfrm>
            <a:off x="1474496" y="1255515"/>
            <a:ext cx="2926080" cy="407556"/>
            <a:chOff x="455612" y="1382529"/>
            <a:chExt cx="4113213" cy="655821"/>
          </a:xfrm>
          <a:noFill/>
        </p:grpSpPr>
        <p:sp>
          <p:nvSpPr>
            <p:cNvPr id="32" name="ColumnHeader">
              <a:extLst>
                <a:ext uri="{FF2B5EF4-FFF2-40B4-BE49-F238E27FC236}">
                  <a16:creationId xmlns:a16="http://schemas.microsoft.com/office/drawing/2014/main" id="{922E8C25-BE1F-5BD6-F604-B598776C6043}"/>
                </a:ext>
              </a:extLst>
            </p:cNvPr>
            <p:cNvSpPr>
              <a:spLocks noChangeArrowheads="1"/>
            </p:cNvSpPr>
            <p:nvPr/>
          </p:nvSpPr>
          <p:spPr bwMode="gray">
            <a:xfrm>
              <a:off x="455613" y="1382529"/>
              <a:ext cx="4113212" cy="643839"/>
            </a:xfrm>
            <a:prstGeom prst="rect">
              <a:avLst/>
            </a:prstGeom>
            <a:grpFill/>
            <a:ln w="9525" algn="ctr">
              <a:noFill/>
              <a:miter lim="800000"/>
              <a:headEnd type="none" w="lg" len="lg"/>
              <a:tailEnd type="none" w="lg" len="lg"/>
            </a:ln>
            <a:effectLst/>
          </p:spPr>
          <p:txBody>
            <a:bodyPr lIns="0" tIns="91440" rIns="0" bIns="91440" anchor="b">
              <a:spAutoFit/>
            </a:bodyPr>
            <a:lstStyle/>
            <a:p>
              <a:pPr algn="ctr"/>
              <a:r>
                <a:rPr lang="en-US" sz="1400">
                  <a:latin typeface="Segoe UI" panose="020B0502040204020203" pitchFamily="34" charset="0"/>
                  <a:cs typeface="Segoe UI" panose="020B0502040204020203" pitchFamily="34" charset="0"/>
                </a:rPr>
                <a:t>Pre-reform Landscape</a:t>
              </a:r>
            </a:p>
          </p:txBody>
        </p:sp>
        <p:cxnSp>
          <p:nvCxnSpPr>
            <p:cNvPr id="33" name="直線コネクタ 66">
              <a:extLst>
                <a:ext uri="{FF2B5EF4-FFF2-40B4-BE49-F238E27FC236}">
                  <a16:creationId xmlns:a16="http://schemas.microsoft.com/office/drawing/2014/main" id="{A98C8BBB-D5F1-BB51-6067-53229F87E7A5}"/>
                </a:ext>
              </a:extLst>
            </p:cNvPr>
            <p:cNvCxnSpPr/>
            <p:nvPr/>
          </p:nvCxnSpPr>
          <p:spPr>
            <a:xfrm>
              <a:off x="455612" y="2038350"/>
              <a:ext cx="4113212"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37" name="グループ化 64">
            <a:extLst>
              <a:ext uri="{FF2B5EF4-FFF2-40B4-BE49-F238E27FC236}">
                <a16:creationId xmlns:a16="http://schemas.microsoft.com/office/drawing/2014/main" id="{13804B63-DFE3-61EA-E21D-4CEF556CF15D}"/>
              </a:ext>
            </a:extLst>
          </p:cNvPr>
          <p:cNvGrpSpPr/>
          <p:nvPr/>
        </p:nvGrpSpPr>
        <p:grpSpPr>
          <a:xfrm>
            <a:off x="4793842" y="1255515"/>
            <a:ext cx="3620584" cy="407556"/>
            <a:chOff x="455612" y="1382529"/>
            <a:chExt cx="4113213" cy="655821"/>
          </a:xfrm>
          <a:noFill/>
        </p:grpSpPr>
        <p:sp>
          <p:nvSpPr>
            <p:cNvPr id="38" name="ColumnHeader">
              <a:extLst>
                <a:ext uri="{FF2B5EF4-FFF2-40B4-BE49-F238E27FC236}">
                  <a16:creationId xmlns:a16="http://schemas.microsoft.com/office/drawing/2014/main" id="{3FF5B017-F2CF-3C58-1EA8-B7BCDC5D88D7}"/>
                </a:ext>
              </a:extLst>
            </p:cNvPr>
            <p:cNvSpPr>
              <a:spLocks noChangeArrowheads="1"/>
            </p:cNvSpPr>
            <p:nvPr/>
          </p:nvSpPr>
          <p:spPr bwMode="gray">
            <a:xfrm>
              <a:off x="455613" y="1382529"/>
              <a:ext cx="4113212" cy="643839"/>
            </a:xfrm>
            <a:prstGeom prst="rect">
              <a:avLst/>
            </a:prstGeom>
            <a:grpFill/>
            <a:ln w="9525" algn="ctr">
              <a:noFill/>
              <a:miter lim="800000"/>
              <a:headEnd type="none" w="lg" len="lg"/>
              <a:tailEnd type="none" w="lg" len="lg"/>
            </a:ln>
            <a:effectLst/>
          </p:spPr>
          <p:txBody>
            <a:bodyPr lIns="0" tIns="91440" rIns="0" bIns="91440" anchor="b">
              <a:spAutoFit/>
            </a:bodyPr>
            <a:lstStyle/>
            <a:p>
              <a:pPr algn="ctr"/>
              <a:r>
                <a:rPr lang="en-US" sz="1400">
                  <a:latin typeface="Segoe UI" panose="020B0502040204020203" pitchFamily="34" charset="0"/>
                  <a:cs typeface="Segoe UI" panose="020B0502040204020203" pitchFamily="34" charset="0"/>
                </a:rPr>
                <a:t>Key Regulatory Takeaways</a:t>
              </a:r>
            </a:p>
          </p:txBody>
        </p:sp>
        <p:cxnSp>
          <p:nvCxnSpPr>
            <p:cNvPr id="39" name="直線コネクタ 66">
              <a:extLst>
                <a:ext uri="{FF2B5EF4-FFF2-40B4-BE49-F238E27FC236}">
                  <a16:creationId xmlns:a16="http://schemas.microsoft.com/office/drawing/2014/main" id="{A2634AEC-0F33-1402-9367-FEE8662751AB}"/>
                </a:ext>
              </a:extLst>
            </p:cNvPr>
            <p:cNvCxnSpPr/>
            <p:nvPr/>
          </p:nvCxnSpPr>
          <p:spPr>
            <a:xfrm>
              <a:off x="455612" y="2038350"/>
              <a:ext cx="4113212"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40" name="Isosceles Triangle 39">
            <a:extLst>
              <a:ext uri="{FF2B5EF4-FFF2-40B4-BE49-F238E27FC236}">
                <a16:creationId xmlns:a16="http://schemas.microsoft.com/office/drawing/2014/main" id="{EA661932-7E1F-D794-5606-69670E9183B0}"/>
              </a:ext>
            </a:extLst>
          </p:cNvPr>
          <p:cNvSpPr/>
          <p:nvPr/>
        </p:nvSpPr>
        <p:spPr>
          <a:xfrm rot="5400000">
            <a:off x="8051851" y="2316435"/>
            <a:ext cx="1290319" cy="276010"/>
          </a:xfrm>
          <a:prstGeom prst="triangl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MY" sz="1200">
              <a:solidFill>
                <a:schemeClr val="tx1"/>
              </a:solidFill>
            </a:endParaRPr>
          </a:p>
        </p:txBody>
      </p:sp>
      <p:sp>
        <p:nvSpPr>
          <p:cNvPr id="41" name="Isosceles Triangle 40">
            <a:extLst>
              <a:ext uri="{FF2B5EF4-FFF2-40B4-BE49-F238E27FC236}">
                <a16:creationId xmlns:a16="http://schemas.microsoft.com/office/drawing/2014/main" id="{5E204E3F-3CB7-9EE4-38B3-277D53416533}"/>
              </a:ext>
            </a:extLst>
          </p:cNvPr>
          <p:cNvSpPr/>
          <p:nvPr/>
        </p:nvSpPr>
        <p:spPr>
          <a:xfrm rot="5400000">
            <a:off x="8051850" y="3788626"/>
            <a:ext cx="1290319" cy="276010"/>
          </a:xfrm>
          <a:prstGeom prst="triangl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MY" sz="1200">
              <a:solidFill>
                <a:schemeClr val="tx1"/>
              </a:solidFill>
            </a:endParaRPr>
          </a:p>
        </p:txBody>
      </p:sp>
      <p:sp>
        <p:nvSpPr>
          <p:cNvPr id="42" name="Isosceles Triangle 41">
            <a:extLst>
              <a:ext uri="{FF2B5EF4-FFF2-40B4-BE49-F238E27FC236}">
                <a16:creationId xmlns:a16="http://schemas.microsoft.com/office/drawing/2014/main" id="{2975B567-BA59-EF64-2825-500DF1AFDE67}"/>
              </a:ext>
            </a:extLst>
          </p:cNvPr>
          <p:cNvSpPr/>
          <p:nvPr/>
        </p:nvSpPr>
        <p:spPr>
          <a:xfrm rot="5400000">
            <a:off x="8051850" y="5260817"/>
            <a:ext cx="1290319" cy="276010"/>
          </a:xfrm>
          <a:prstGeom prst="triangl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MY" sz="1200">
              <a:solidFill>
                <a:schemeClr val="tx1"/>
              </a:solidFill>
            </a:endParaRPr>
          </a:p>
        </p:txBody>
      </p:sp>
      <p:grpSp>
        <p:nvGrpSpPr>
          <p:cNvPr id="43" name="グループ化 64">
            <a:extLst>
              <a:ext uri="{FF2B5EF4-FFF2-40B4-BE49-F238E27FC236}">
                <a16:creationId xmlns:a16="http://schemas.microsoft.com/office/drawing/2014/main" id="{E8BF47C1-CAC9-8670-CBC1-9E7611F17F8C}"/>
              </a:ext>
            </a:extLst>
          </p:cNvPr>
          <p:cNvGrpSpPr/>
          <p:nvPr/>
        </p:nvGrpSpPr>
        <p:grpSpPr>
          <a:xfrm>
            <a:off x="8835015" y="1251792"/>
            <a:ext cx="2926080" cy="407556"/>
            <a:chOff x="455612" y="1382529"/>
            <a:chExt cx="4113213" cy="655821"/>
          </a:xfrm>
          <a:noFill/>
        </p:grpSpPr>
        <p:sp>
          <p:nvSpPr>
            <p:cNvPr id="44" name="ColumnHeader">
              <a:extLst>
                <a:ext uri="{FF2B5EF4-FFF2-40B4-BE49-F238E27FC236}">
                  <a16:creationId xmlns:a16="http://schemas.microsoft.com/office/drawing/2014/main" id="{72640E25-FE18-B91E-2131-E9A661AAFE08}"/>
                </a:ext>
              </a:extLst>
            </p:cNvPr>
            <p:cNvSpPr>
              <a:spLocks noChangeArrowheads="1"/>
            </p:cNvSpPr>
            <p:nvPr/>
          </p:nvSpPr>
          <p:spPr bwMode="gray">
            <a:xfrm>
              <a:off x="455613" y="1382529"/>
              <a:ext cx="4113212" cy="643839"/>
            </a:xfrm>
            <a:prstGeom prst="rect">
              <a:avLst/>
            </a:prstGeom>
            <a:grpFill/>
            <a:ln w="9525" algn="ctr">
              <a:noFill/>
              <a:miter lim="800000"/>
              <a:headEnd type="none" w="lg" len="lg"/>
              <a:tailEnd type="none" w="lg" len="lg"/>
            </a:ln>
            <a:effectLst/>
          </p:spPr>
          <p:txBody>
            <a:bodyPr lIns="0" tIns="91440" rIns="0" bIns="91440" anchor="b">
              <a:spAutoFit/>
            </a:bodyPr>
            <a:lstStyle/>
            <a:p>
              <a:pPr algn="ctr"/>
              <a:r>
                <a:rPr lang="en-US" sz="1400">
                  <a:latin typeface="Segoe UI" panose="020B0502040204020203" pitchFamily="34" charset="0"/>
                  <a:cs typeface="Segoe UI" panose="020B0502040204020203" pitchFamily="34" charset="0"/>
                </a:rPr>
                <a:t>Resulting Landscape</a:t>
              </a:r>
            </a:p>
          </p:txBody>
        </p:sp>
        <p:cxnSp>
          <p:nvCxnSpPr>
            <p:cNvPr id="45" name="直線コネクタ 66">
              <a:extLst>
                <a:ext uri="{FF2B5EF4-FFF2-40B4-BE49-F238E27FC236}">
                  <a16:creationId xmlns:a16="http://schemas.microsoft.com/office/drawing/2014/main" id="{8C2F2DF3-BF61-AAA5-F71A-70F820E7362A}"/>
                </a:ext>
              </a:extLst>
            </p:cNvPr>
            <p:cNvCxnSpPr/>
            <p:nvPr/>
          </p:nvCxnSpPr>
          <p:spPr>
            <a:xfrm>
              <a:off x="455612" y="2038350"/>
              <a:ext cx="4113212"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771532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58F6B4-0BE9-29FB-A03B-055BD13376E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770CC3-6025-3976-3363-405FCD2F032C}"/>
              </a:ext>
            </a:extLst>
          </p:cNvPr>
          <p:cNvSpPr>
            <a:spLocks noGrp="1"/>
          </p:cNvSpPr>
          <p:nvPr>
            <p:ph type="title"/>
          </p:nvPr>
        </p:nvSpPr>
        <p:spPr>
          <a:xfrm>
            <a:off x="341594" y="262858"/>
            <a:ext cx="11508811" cy="631876"/>
          </a:xfrm>
        </p:spPr>
        <p:txBody>
          <a:bodyPr/>
          <a:lstStyle/>
          <a:p>
            <a:r>
              <a:rPr lang="en-MY" sz="2000"/>
              <a:t>1.1 The Foundational Acts: Defining Control &amp; Competition in Vietnam’s Energy Sector</a:t>
            </a:r>
            <a:br>
              <a:rPr lang="en-MY"/>
            </a:br>
            <a:r>
              <a:rPr lang="en-US" sz="1600"/>
              <a:t>Vietnam is selectively opening competition, with recent reforms prioritizing private-sector participation in demand-side efficiency, system optimization, and behind-the-meter energy services</a:t>
            </a:r>
            <a:endParaRPr lang="en-US">
              <a:latin typeface="Segoe UI"/>
              <a:cs typeface="Segoe UI"/>
            </a:endParaRPr>
          </a:p>
        </p:txBody>
      </p:sp>
      <p:sp>
        <p:nvSpPr>
          <p:cNvPr id="5" name="TextBox 4">
            <a:extLst>
              <a:ext uri="{FF2B5EF4-FFF2-40B4-BE49-F238E27FC236}">
                <a16:creationId xmlns:a16="http://schemas.microsoft.com/office/drawing/2014/main" id="{15FF4771-BD2E-EA37-2F15-8C7D492413BF}"/>
              </a:ext>
            </a:extLst>
          </p:cNvPr>
          <p:cNvSpPr txBox="1"/>
          <p:nvPr/>
        </p:nvSpPr>
        <p:spPr>
          <a:xfrm>
            <a:off x="333640" y="6048891"/>
            <a:ext cx="11516765" cy="553998"/>
          </a:xfrm>
          <a:prstGeom prst="rect">
            <a:avLst/>
          </a:prstGeom>
          <a:noFill/>
        </p:spPr>
        <p:txBody>
          <a:bodyPr wrap="square">
            <a:spAutoFit/>
          </a:bodyPr>
          <a:lstStyle/>
          <a:p>
            <a:r>
              <a:rPr lang="en-GB" sz="1000">
                <a:ea typeface="Meiryo UI"/>
                <a:cs typeface="Times New Roman" panose="02020603050405020304" pitchFamily="18" charset="0"/>
              </a:rPr>
              <a:t>Notes: PVN: Petrovietnam; EVN: Energy Vietnam; DPPA: Direct Power Purchase Agreement; MOIT: Ministry of Industry and Trade</a:t>
            </a:r>
          </a:p>
          <a:p>
            <a:r>
              <a:rPr lang="en-GB" sz="1000">
                <a:ea typeface="Meiryo UI"/>
                <a:cs typeface="Times New Roman" panose="02020603050405020304" pitchFamily="18" charset="0"/>
              </a:rPr>
              <a:t>Source: Law on Oil and Gas No. 12/2022/QH15, Decree No.87/2018/ND-CP on Gas Business, Electricity Law No. 61/2024/QH15, Law on Economical and Efficient Use of Energy (No. 50/2010/QH12) and revision, Law on Esco/energy service (No.77/2025/QH15)</a:t>
            </a:r>
          </a:p>
        </p:txBody>
      </p:sp>
      <p:grpSp>
        <p:nvGrpSpPr>
          <p:cNvPr id="4" name="グループ化 64">
            <a:extLst>
              <a:ext uri="{FF2B5EF4-FFF2-40B4-BE49-F238E27FC236}">
                <a16:creationId xmlns:a16="http://schemas.microsoft.com/office/drawing/2014/main" id="{053E01C0-B770-C07B-81FF-465E4ABE0B4B}"/>
              </a:ext>
            </a:extLst>
          </p:cNvPr>
          <p:cNvGrpSpPr/>
          <p:nvPr/>
        </p:nvGrpSpPr>
        <p:grpSpPr>
          <a:xfrm>
            <a:off x="1383631" y="1255515"/>
            <a:ext cx="3140243" cy="407556"/>
            <a:chOff x="455612" y="1382529"/>
            <a:chExt cx="4113213" cy="655821"/>
          </a:xfrm>
          <a:noFill/>
        </p:grpSpPr>
        <p:sp>
          <p:nvSpPr>
            <p:cNvPr id="6" name="ColumnHeader">
              <a:extLst>
                <a:ext uri="{FF2B5EF4-FFF2-40B4-BE49-F238E27FC236}">
                  <a16:creationId xmlns:a16="http://schemas.microsoft.com/office/drawing/2014/main" id="{CA106D10-A426-C56C-B230-2203059DCA89}"/>
                </a:ext>
              </a:extLst>
            </p:cNvPr>
            <p:cNvSpPr>
              <a:spLocks noChangeArrowheads="1"/>
            </p:cNvSpPr>
            <p:nvPr/>
          </p:nvSpPr>
          <p:spPr bwMode="gray">
            <a:xfrm>
              <a:off x="455613" y="1382529"/>
              <a:ext cx="4113212" cy="643839"/>
            </a:xfrm>
            <a:prstGeom prst="rect">
              <a:avLst/>
            </a:prstGeom>
            <a:grpFill/>
            <a:ln w="9525" algn="ctr">
              <a:noFill/>
              <a:miter lim="800000"/>
              <a:headEnd type="none" w="lg" len="lg"/>
              <a:tailEnd type="none" w="lg" len="lg"/>
            </a:ln>
            <a:effectLst/>
          </p:spPr>
          <p:txBody>
            <a:bodyPr lIns="0" tIns="91440" rIns="0" bIns="91440" anchor="b">
              <a:spAutoFit/>
            </a:bodyPr>
            <a:lstStyle/>
            <a:p>
              <a:pPr algn="ctr"/>
              <a:r>
                <a:rPr lang="en-US" sz="1400">
                  <a:latin typeface="Segoe UI" panose="020B0502040204020203" pitchFamily="34" charset="0"/>
                  <a:cs typeface="Segoe UI" panose="020B0502040204020203" pitchFamily="34" charset="0"/>
                </a:rPr>
                <a:t>Foundational Act</a:t>
              </a:r>
            </a:p>
          </p:txBody>
        </p:sp>
        <p:cxnSp>
          <p:nvCxnSpPr>
            <p:cNvPr id="7" name="直線コネクタ 66">
              <a:extLst>
                <a:ext uri="{FF2B5EF4-FFF2-40B4-BE49-F238E27FC236}">
                  <a16:creationId xmlns:a16="http://schemas.microsoft.com/office/drawing/2014/main" id="{61A642FD-492B-D125-C1E9-CDAAFF04B4B5}"/>
                </a:ext>
              </a:extLst>
            </p:cNvPr>
            <p:cNvCxnSpPr/>
            <p:nvPr/>
          </p:nvCxnSpPr>
          <p:spPr>
            <a:xfrm>
              <a:off x="455612" y="2038350"/>
              <a:ext cx="4113212"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8" name="グループ化 64">
            <a:extLst>
              <a:ext uri="{FF2B5EF4-FFF2-40B4-BE49-F238E27FC236}">
                <a16:creationId xmlns:a16="http://schemas.microsoft.com/office/drawing/2014/main" id="{AB13A872-5CAB-B787-3589-8A3F73D3EA56}"/>
              </a:ext>
            </a:extLst>
          </p:cNvPr>
          <p:cNvGrpSpPr/>
          <p:nvPr/>
        </p:nvGrpSpPr>
        <p:grpSpPr>
          <a:xfrm>
            <a:off x="4912660" y="1255515"/>
            <a:ext cx="2125814" cy="407556"/>
            <a:chOff x="455612" y="1382529"/>
            <a:chExt cx="4113213" cy="655821"/>
          </a:xfrm>
          <a:noFill/>
        </p:grpSpPr>
        <p:sp>
          <p:nvSpPr>
            <p:cNvPr id="9" name="ColumnHeader">
              <a:extLst>
                <a:ext uri="{FF2B5EF4-FFF2-40B4-BE49-F238E27FC236}">
                  <a16:creationId xmlns:a16="http://schemas.microsoft.com/office/drawing/2014/main" id="{4C5468B1-5AAC-AF72-F544-88EFC1AE5364}"/>
                </a:ext>
              </a:extLst>
            </p:cNvPr>
            <p:cNvSpPr>
              <a:spLocks noChangeArrowheads="1"/>
            </p:cNvSpPr>
            <p:nvPr/>
          </p:nvSpPr>
          <p:spPr bwMode="gray">
            <a:xfrm>
              <a:off x="455613" y="1382529"/>
              <a:ext cx="4113212" cy="643839"/>
            </a:xfrm>
            <a:prstGeom prst="rect">
              <a:avLst/>
            </a:prstGeom>
            <a:grpFill/>
            <a:ln w="9525" algn="ctr">
              <a:noFill/>
              <a:miter lim="800000"/>
              <a:headEnd type="none" w="lg" len="lg"/>
              <a:tailEnd type="none" w="lg" len="lg"/>
            </a:ln>
            <a:effectLst/>
          </p:spPr>
          <p:txBody>
            <a:bodyPr lIns="0" tIns="91440" rIns="0" bIns="91440" anchor="b">
              <a:spAutoFit/>
            </a:bodyPr>
            <a:lstStyle/>
            <a:p>
              <a:pPr algn="ctr"/>
              <a:r>
                <a:rPr lang="en-US" sz="1400">
                  <a:latin typeface="Segoe UI" panose="020B0502040204020203" pitchFamily="34" charset="0"/>
                  <a:cs typeface="Segoe UI" panose="020B0502040204020203" pitchFamily="34" charset="0"/>
                </a:rPr>
                <a:t>Key Recent Amendments</a:t>
              </a:r>
            </a:p>
          </p:txBody>
        </p:sp>
        <p:cxnSp>
          <p:nvCxnSpPr>
            <p:cNvPr id="10" name="直線コネクタ 66">
              <a:extLst>
                <a:ext uri="{FF2B5EF4-FFF2-40B4-BE49-F238E27FC236}">
                  <a16:creationId xmlns:a16="http://schemas.microsoft.com/office/drawing/2014/main" id="{3763CB37-A889-68D6-F13D-55F73E0C6580}"/>
                </a:ext>
              </a:extLst>
            </p:cNvPr>
            <p:cNvCxnSpPr/>
            <p:nvPr/>
          </p:nvCxnSpPr>
          <p:spPr>
            <a:xfrm>
              <a:off x="455612" y="2038350"/>
              <a:ext cx="4113212"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11" name="グループ化 64">
            <a:extLst>
              <a:ext uri="{FF2B5EF4-FFF2-40B4-BE49-F238E27FC236}">
                <a16:creationId xmlns:a16="http://schemas.microsoft.com/office/drawing/2014/main" id="{FC2A9478-93F7-F422-BEBB-25BF58A69349}"/>
              </a:ext>
            </a:extLst>
          </p:cNvPr>
          <p:cNvGrpSpPr/>
          <p:nvPr/>
        </p:nvGrpSpPr>
        <p:grpSpPr>
          <a:xfrm>
            <a:off x="7439352" y="1251792"/>
            <a:ext cx="4405967" cy="407556"/>
            <a:chOff x="455612" y="1382529"/>
            <a:chExt cx="4113213" cy="655821"/>
          </a:xfrm>
          <a:noFill/>
        </p:grpSpPr>
        <p:sp>
          <p:nvSpPr>
            <p:cNvPr id="12" name="ColumnHeader">
              <a:extLst>
                <a:ext uri="{FF2B5EF4-FFF2-40B4-BE49-F238E27FC236}">
                  <a16:creationId xmlns:a16="http://schemas.microsoft.com/office/drawing/2014/main" id="{5A166E4F-75EB-4A3D-CA0C-1A7D036D294F}"/>
                </a:ext>
              </a:extLst>
            </p:cNvPr>
            <p:cNvSpPr>
              <a:spLocks noChangeArrowheads="1"/>
            </p:cNvSpPr>
            <p:nvPr/>
          </p:nvSpPr>
          <p:spPr bwMode="gray">
            <a:xfrm>
              <a:off x="455613" y="1382529"/>
              <a:ext cx="4113212" cy="643839"/>
            </a:xfrm>
            <a:prstGeom prst="rect">
              <a:avLst/>
            </a:prstGeom>
            <a:grpFill/>
            <a:ln w="9525" algn="ctr">
              <a:noFill/>
              <a:miter lim="800000"/>
              <a:headEnd type="none" w="lg" len="lg"/>
              <a:tailEnd type="none" w="lg" len="lg"/>
            </a:ln>
            <a:effectLst/>
          </p:spPr>
          <p:txBody>
            <a:bodyPr lIns="0" tIns="91440" rIns="0" bIns="91440" anchor="b">
              <a:spAutoFit/>
            </a:bodyPr>
            <a:lstStyle/>
            <a:p>
              <a:pPr algn="ctr"/>
              <a:r>
                <a:rPr lang="en-US" sz="1400">
                  <a:latin typeface="Segoe UI" panose="020B0502040204020203" pitchFamily="34" charset="0"/>
                  <a:cs typeface="Segoe UI" panose="020B0502040204020203" pitchFamily="34" charset="0"/>
                </a:rPr>
                <a:t>Implications</a:t>
              </a:r>
            </a:p>
          </p:txBody>
        </p:sp>
        <p:cxnSp>
          <p:nvCxnSpPr>
            <p:cNvPr id="13" name="直線コネクタ 66">
              <a:extLst>
                <a:ext uri="{FF2B5EF4-FFF2-40B4-BE49-F238E27FC236}">
                  <a16:creationId xmlns:a16="http://schemas.microsoft.com/office/drawing/2014/main" id="{38441C45-FA43-347F-A70E-57C1AEE381D6}"/>
                </a:ext>
              </a:extLst>
            </p:cNvPr>
            <p:cNvCxnSpPr/>
            <p:nvPr/>
          </p:nvCxnSpPr>
          <p:spPr>
            <a:xfrm>
              <a:off x="455612" y="2038350"/>
              <a:ext cx="4113212"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graphicFrame>
        <p:nvGraphicFramePr>
          <p:cNvPr id="15" name="Table 14">
            <a:extLst>
              <a:ext uri="{FF2B5EF4-FFF2-40B4-BE49-F238E27FC236}">
                <a16:creationId xmlns:a16="http://schemas.microsoft.com/office/drawing/2014/main" id="{EC5E3848-2FC6-2132-C955-3EF54F648410}"/>
              </a:ext>
            </a:extLst>
          </p:cNvPr>
          <p:cNvGraphicFramePr>
            <a:graphicFrameLocks noGrp="1"/>
          </p:cNvGraphicFramePr>
          <p:nvPr>
            <p:extLst>
              <p:ext uri="{D42A27DB-BD31-4B8C-83A1-F6EECF244321}">
                <p14:modId xmlns:p14="http://schemas.microsoft.com/office/powerpoint/2010/main" val="307546019"/>
              </p:ext>
            </p:extLst>
          </p:nvPr>
        </p:nvGraphicFramePr>
        <p:xfrm>
          <a:off x="343673" y="1709689"/>
          <a:ext cx="11521440" cy="4383135"/>
        </p:xfrm>
        <a:graphic>
          <a:graphicData uri="http://schemas.openxmlformats.org/drawingml/2006/table">
            <a:tbl>
              <a:tblPr firstRow="1" bandRow="1">
                <a:tableStyleId>{5C22544A-7EE6-4342-B048-85BDC9FD1C3A}</a:tableStyleId>
              </a:tblPr>
              <a:tblGrid>
                <a:gridCol w="955738">
                  <a:extLst>
                    <a:ext uri="{9D8B030D-6E8A-4147-A177-3AD203B41FA5}">
                      <a16:colId xmlns:a16="http://schemas.microsoft.com/office/drawing/2014/main" val="2260770571"/>
                    </a:ext>
                  </a:extLst>
                </a:gridCol>
                <a:gridCol w="926431">
                  <a:extLst>
                    <a:ext uri="{9D8B030D-6E8A-4147-A177-3AD203B41FA5}">
                      <a16:colId xmlns:a16="http://schemas.microsoft.com/office/drawing/2014/main" val="1492657045"/>
                    </a:ext>
                  </a:extLst>
                </a:gridCol>
                <a:gridCol w="2370221">
                  <a:extLst>
                    <a:ext uri="{9D8B030D-6E8A-4147-A177-3AD203B41FA5}">
                      <a16:colId xmlns:a16="http://schemas.microsoft.com/office/drawing/2014/main" val="2423449230"/>
                    </a:ext>
                  </a:extLst>
                </a:gridCol>
                <a:gridCol w="288758">
                  <a:extLst>
                    <a:ext uri="{9D8B030D-6E8A-4147-A177-3AD203B41FA5}">
                      <a16:colId xmlns:a16="http://schemas.microsoft.com/office/drawing/2014/main" val="1253655250"/>
                    </a:ext>
                  </a:extLst>
                </a:gridCol>
                <a:gridCol w="2225842">
                  <a:extLst>
                    <a:ext uri="{9D8B030D-6E8A-4147-A177-3AD203B41FA5}">
                      <a16:colId xmlns:a16="http://schemas.microsoft.com/office/drawing/2014/main" val="1769697489"/>
                    </a:ext>
                  </a:extLst>
                </a:gridCol>
                <a:gridCol w="336884">
                  <a:extLst>
                    <a:ext uri="{9D8B030D-6E8A-4147-A177-3AD203B41FA5}">
                      <a16:colId xmlns:a16="http://schemas.microsoft.com/office/drawing/2014/main" val="3665543022"/>
                    </a:ext>
                  </a:extLst>
                </a:gridCol>
                <a:gridCol w="4417566">
                  <a:extLst>
                    <a:ext uri="{9D8B030D-6E8A-4147-A177-3AD203B41FA5}">
                      <a16:colId xmlns:a16="http://schemas.microsoft.com/office/drawing/2014/main" val="1641286566"/>
                    </a:ext>
                  </a:extLst>
                </a:gridCol>
              </a:tblGrid>
              <a:tr h="146104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kern="1200">
                          <a:solidFill>
                            <a:schemeClr val="bg1"/>
                          </a:solidFill>
                          <a:latin typeface="+mj-lt"/>
                          <a:ea typeface="+mn-ea"/>
                          <a:cs typeface="+mn-cs"/>
                        </a:rPr>
                        <a:t>Gas – Upstream</a:t>
                      </a:r>
                      <a:endParaRPr kumimoji="1" lang="en-MY" sz="1400" b="0" kern="1200">
                        <a:solidFill>
                          <a:schemeClr val="bg1"/>
                        </a:solidFill>
                        <a:latin typeface="+mj-lt"/>
                        <a:ea typeface="+mn-ea"/>
                        <a:cs typeface="+mn-cs"/>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a:buNone/>
                      </a:pPr>
                      <a:r>
                        <a:rPr kumimoji="1" lang="en-US" sz="1400" b="0" i="0" u="none" strike="noStrike" kern="1200">
                          <a:solidFill>
                            <a:schemeClr val="tx1"/>
                          </a:solidFill>
                          <a:effectLst/>
                          <a:latin typeface="+mj-lt"/>
                          <a:ea typeface="+mn-ea"/>
                          <a:cs typeface="Segoe UI" panose="020B0502040204020203" pitchFamily="34" charset="0"/>
                        </a:rPr>
                        <a:t>Petroleum Law 2022 (w.e.f 2023)</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kern="1200">
                          <a:solidFill>
                            <a:schemeClr val="dk1"/>
                          </a:solidFill>
                          <a:latin typeface="+mj-lt"/>
                          <a:ea typeface="+mn-ea"/>
                          <a:cs typeface="+mn-cs"/>
                        </a:rPr>
                        <a:t>Covers petroleum rights and upstream activities</a:t>
                      </a:r>
                    </a:p>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kern="1200">
                          <a:solidFill>
                            <a:schemeClr val="dk1"/>
                          </a:solidFill>
                          <a:latin typeface="+mj-lt"/>
                          <a:ea typeface="+mn-ea"/>
                          <a:cs typeface="+mn-cs"/>
                        </a:rPr>
                        <a:t>Strong rate oversight and approvals</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endParaRPr kumimoji="1" lang="en-US" sz="1400" b="0" kern="1200">
                        <a:solidFill>
                          <a:schemeClr val="tx1"/>
                        </a:solidFill>
                        <a:latin typeface="+mj-lt"/>
                        <a:ea typeface="+mn-ea"/>
                        <a:cs typeface="+mn-cs"/>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kern="1200">
                          <a:solidFill>
                            <a:schemeClr val="dk1"/>
                          </a:solidFill>
                          <a:latin typeface="+mj-lt"/>
                          <a:ea typeface="+mn-ea"/>
                          <a:cs typeface="+mn-cs"/>
                        </a:rPr>
                        <a:t>Decentralization: </a:t>
                      </a:r>
                      <a:r>
                        <a:rPr kumimoji="1" lang="en-US" sz="1400" b="0" i="0" u="none" strike="noStrike" kern="1200">
                          <a:solidFill>
                            <a:schemeClr val="tx1"/>
                          </a:solidFill>
                          <a:effectLst/>
                          <a:latin typeface="+mj-lt"/>
                          <a:ea typeface="+mn-ea"/>
                          <a:cs typeface="Segoe UI" panose="020B0502040204020203" pitchFamily="34" charset="0"/>
                        </a:rPr>
                        <a:t>Licensing authority is more centralized under MOIT, rather than routed fully through PVN first</a:t>
                      </a: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endParaRPr kumimoji="1" lang="en-US" sz="1400" b="0" kern="1200">
                        <a:solidFill>
                          <a:schemeClr val="tx1"/>
                        </a:solidFill>
                        <a:latin typeface="+mj-lt"/>
                        <a:ea typeface="+mn-ea"/>
                        <a:cs typeface="+mn-cs"/>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kern="1200">
                          <a:solidFill>
                            <a:schemeClr val="dk1"/>
                          </a:solidFill>
                          <a:latin typeface="+mj-lt"/>
                          <a:ea typeface="+mn-ea"/>
                          <a:cs typeface="+mn-cs"/>
                        </a:rPr>
                        <a:t>Foreign companies can still only participate in upstream oil &amp; gas via Production Sharing Contracts (PSC) with PVN involvement</a:t>
                      </a:r>
                    </a:p>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kern="1200">
                          <a:solidFill>
                            <a:schemeClr val="dk1"/>
                          </a:solidFill>
                          <a:latin typeface="+mj-lt"/>
                          <a:ea typeface="+mn-ea"/>
                          <a:cs typeface="+mn-cs"/>
                        </a:rPr>
                        <a:t>State control over upstream resources remains</a:t>
                      </a:r>
                    </a:p>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kern="1200">
                          <a:solidFill>
                            <a:schemeClr val="dk1"/>
                          </a:solidFill>
                          <a:latin typeface="+mj-lt"/>
                          <a:ea typeface="+mn-ea"/>
                          <a:cs typeface="+mn-cs"/>
                        </a:rPr>
                        <a:t>Approval processes may become more streamlined, though timelines will depend on implementation</a:t>
                      </a:r>
                      <a:endParaRPr kumimoji="1" lang="en-MY" sz="1400" b="0" kern="1200">
                        <a:solidFill>
                          <a:schemeClr val="dk1"/>
                        </a:solidFill>
                        <a:latin typeface="+mj-lt"/>
                        <a:ea typeface="+mn-ea"/>
                        <a:cs typeface="+mn-cs"/>
                      </a:endParaRPr>
                    </a:p>
                  </a:txBody>
                  <a:tcPr marL="36576" marR="36576"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238320570"/>
                  </a:ext>
                </a:extLst>
              </a:tr>
              <a:tr h="146104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a:solidFill>
                            <a:schemeClr val="bg1"/>
                          </a:solidFill>
                          <a:effectLst/>
                          <a:latin typeface="+mj-lt"/>
                          <a:ea typeface="+mn-ea"/>
                          <a:cs typeface="Segoe UI" panose="020B0502040204020203" pitchFamily="34" charset="0"/>
                        </a:rPr>
                        <a:t>Gas – Trading</a:t>
                      </a:r>
                      <a:endParaRPr kumimoji="1" lang="en-MY" sz="1400" b="0" i="0" u="none" strike="noStrike" kern="1200">
                        <a:solidFill>
                          <a:schemeClr val="bg1"/>
                        </a:solidFill>
                        <a:effectLst/>
                        <a:latin typeface="+mj-lt"/>
                        <a:ea typeface="+mn-ea"/>
                        <a:cs typeface="Segoe UI" panose="020B0502040204020203" pitchFamily="34" charset="0"/>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sz="1400" b="0" i="0" u="none" strike="noStrike" kern="1200">
                          <a:solidFill>
                            <a:schemeClr val="tx1"/>
                          </a:solidFill>
                          <a:effectLst/>
                          <a:latin typeface="+mj-lt"/>
                          <a:ea typeface="+mn-ea"/>
                          <a:cs typeface="Segoe UI" panose="020B0502040204020203" pitchFamily="34" charset="0"/>
                        </a:rPr>
                        <a:t>Decree 87/2018/ND-CP</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kern="1200">
                          <a:solidFill>
                            <a:schemeClr val="dk1"/>
                          </a:solidFill>
                          <a:latin typeface="+mj-lt"/>
                          <a:ea typeface="+mn-ea"/>
                          <a:cs typeface="+mn-cs"/>
                        </a:rPr>
                        <a:t>Defines distribution rights, safety standards, and operating conditions</a:t>
                      </a:r>
                    </a:p>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kern="1200">
                          <a:solidFill>
                            <a:schemeClr val="dk1"/>
                          </a:solidFill>
                          <a:latin typeface="+mj-lt"/>
                          <a:ea typeface="+mn-ea"/>
                          <a:cs typeface="+mn-cs"/>
                        </a:rPr>
                        <a:t>Downstream gas is more open, allowing multiple licensed operators</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endParaRPr kumimoji="1" lang="en-US" sz="1400" b="0" kern="1200">
                        <a:solidFill>
                          <a:schemeClr val="dk1"/>
                        </a:solidFill>
                        <a:latin typeface="+mj-lt"/>
                        <a:ea typeface="+mn-ea"/>
                        <a:cs typeface="+mn-cs"/>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kern="1200">
                          <a:solidFill>
                            <a:schemeClr val="dk1"/>
                          </a:solidFill>
                          <a:latin typeface="+mj-lt"/>
                          <a:ea typeface="+mn-ea"/>
                          <a:cs typeface="+mn-cs"/>
                        </a:rPr>
                        <a:t>Fuel Pass-Through: LNG price fluctuations can now be passed directly to end-customers under contracts</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endParaRPr kumimoji="1" lang="en-US" sz="1400" b="0" kern="1200">
                        <a:solidFill>
                          <a:schemeClr val="dk1"/>
                        </a:solidFill>
                        <a:latin typeface="+mj-lt"/>
                        <a:ea typeface="+mn-ea"/>
                        <a:cs typeface="+mn-cs"/>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kern="1200">
                          <a:solidFill>
                            <a:schemeClr val="dk1"/>
                          </a:solidFill>
                          <a:latin typeface="+mj-lt"/>
                          <a:ea typeface="+mn-ea"/>
                          <a:cs typeface="+mn-cs"/>
                        </a:rPr>
                        <a:t>Fuel price risk shifts from suppliers to customers</a:t>
                      </a:r>
                    </a:p>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kern="1200">
                          <a:solidFill>
                            <a:schemeClr val="dk1"/>
                          </a:solidFill>
                          <a:latin typeface="+mj-lt"/>
                          <a:ea typeface="+mn-ea"/>
                          <a:cs typeface="+mn-cs"/>
                        </a:rPr>
                        <a:t>LNG and gas projects become easier to finance, as price volatility no longer sits on the project</a:t>
                      </a:r>
                    </a:p>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kern="1200">
                          <a:solidFill>
                            <a:schemeClr val="dk1"/>
                          </a:solidFill>
                          <a:latin typeface="+mj-lt"/>
                          <a:ea typeface="+mn-ea"/>
                          <a:cs typeface="+mn-cs"/>
                        </a:rPr>
                        <a:t>Private gas traders and energy service providers can enter the market with fixed-margin, service-based models</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4036788812"/>
                  </a:ext>
                </a:extLst>
              </a:tr>
              <a:tr h="1461045">
                <a:tc>
                  <a:txBody>
                    <a:bodyPr/>
                    <a:lstStyle/>
                    <a:p>
                      <a:pPr marL="0" lvl="0" indent="0" algn="l" defTabSz="914400" rtl="0" eaLnBrk="1" latinLnBrk="0" hangingPunct="1">
                        <a:buNone/>
                      </a:pPr>
                      <a:r>
                        <a:rPr kumimoji="1" lang="en-MY" sz="1400" b="0" i="0" u="none" strike="noStrike" kern="1200">
                          <a:solidFill>
                            <a:schemeClr val="bg1"/>
                          </a:solidFill>
                          <a:effectLst/>
                          <a:latin typeface="+mj-lt"/>
                          <a:ea typeface="+mn-ea"/>
                          <a:cs typeface="Segoe UI" panose="020B0502040204020203" pitchFamily="34" charset="0"/>
                        </a:rPr>
                        <a:t>Electricity</a:t>
                      </a:r>
                      <a:endParaRPr kumimoji="1" lang="en-US" sz="1400" b="0" i="0" u="none" strike="noStrike" kern="1200">
                        <a:solidFill>
                          <a:schemeClr val="bg1"/>
                        </a:solidFill>
                        <a:effectLst/>
                        <a:latin typeface="+mj-lt"/>
                        <a:ea typeface="+mn-ea"/>
                        <a:cs typeface="Segoe UI" panose="020B0502040204020203" pitchFamily="34" charset="0"/>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0" lvl="0" indent="0" algn="l" defTabSz="914400" rtl="0" eaLnBrk="1" latinLnBrk="0" hangingPunct="1">
                        <a:buNone/>
                      </a:pPr>
                      <a:r>
                        <a:rPr kumimoji="1" lang="en-US" sz="1400" b="0" i="0" u="none" strike="noStrike" kern="1200">
                          <a:solidFill>
                            <a:schemeClr val="tx1"/>
                          </a:solidFill>
                          <a:effectLst/>
                          <a:latin typeface="+mj-lt"/>
                          <a:ea typeface="+mn-ea"/>
                          <a:cs typeface="Segoe UI" panose="020B0502040204020203" pitchFamily="34" charset="0"/>
                        </a:rPr>
                        <a:t>Electricity Law 2024</a:t>
                      </a:r>
                    </a:p>
                    <a:p>
                      <a:pPr marL="0" lvl="0" indent="0" algn="l" defTabSz="914400" rtl="0" eaLnBrk="1" latinLnBrk="0" hangingPunct="1">
                        <a:buNone/>
                      </a:pPr>
                      <a:r>
                        <a:rPr kumimoji="1" lang="en-US" sz="1400" b="0" i="0" u="none" strike="noStrike" kern="1200">
                          <a:solidFill>
                            <a:schemeClr val="tx1"/>
                          </a:solidFill>
                          <a:effectLst/>
                          <a:latin typeface="+mj-lt"/>
                          <a:ea typeface="+mn-ea"/>
                          <a:cs typeface="Segoe UI" panose="020B0502040204020203" pitchFamily="34" charset="0"/>
                        </a:rPr>
                        <a:t>Decree 58/2025/ND-CP</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5000"/>
                        <a:lumOff val="75000"/>
                      </a:schemeClr>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i="0" u="none" strike="noStrike" kern="1200">
                          <a:solidFill>
                            <a:schemeClr val="tx1"/>
                          </a:solidFill>
                          <a:effectLst/>
                          <a:latin typeface="+mj-lt"/>
                          <a:ea typeface="+mn-ea"/>
                          <a:cs typeface="Segoe UI" panose="020B0502040204020203" pitchFamily="34" charset="0"/>
                        </a:rPr>
                        <a:t>Defines and licenses grid-connected electricity activities (generation, transmission, distribution, retail) </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endParaRPr kumimoji="1" lang="en-US" sz="1400" b="0" i="0" u="none" strike="noStrike" kern="1200">
                        <a:solidFill>
                          <a:schemeClr val="tx1"/>
                        </a:solidFill>
                        <a:effectLst/>
                        <a:latin typeface="+mj-lt"/>
                        <a:ea typeface="+mn-ea"/>
                        <a:cs typeface="Segoe UI" panose="020B0502040204020203" pitchFamily="34" charset="0"/>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kern="1200">
                          <a:solidFill>
                            <a:schemeClr val="dk1"/>
                          </a:solidFill>
                          <a:latin typeface="+mj-lt"/>
                          <a:ea typeface="+mn-ea"/>
                          <a:cs typeface="+mn-cs"/>
                        </a:rPr>
                        <a:t>DPPA 2.0 allows direct power sales only for renewables, while LNG offtake remains case by case</a:t>
                      </a:r>
                      <a:endParaRPr kumimoji="1" lang="en-MY" sz="1400" b="0" kern="1200">
                        <a:solidFill>
                          <a:schemeClr val="dk1"/>
                        </a:solidFill>
                        <a:latin typeface="+mj-lt"/>
                        <a:ea typeface="+mn-ea"/>
                        <a:cs typeface="+mn-cs"/>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endParaRPr kumimoji="1" lang="en-US" sz="1400" b="0" i="0" u="none" strike="noStrike" kern="1200">
                        <a:solidFill>
                          <a:schemeClr val="tx1"/>
                        </a:solidFill>
                        <a:effectLst/>
                        <a:latin typeface="+mj-lt"/>
                        <a:ea typeface="+mn-ea"/>
                        <a:cs typeface="Segoe UI" panose="020B0502040204020203" pitchFamily="34" charset="0"/>
                      </a:endParaRP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kern="1200">
                          <a:solidFill>
                            <a:schemeClr val="dk1"/>
                          </a:solidFill>
                          <a:latin typeface="+mj-lt"/>
                          <a:ea typeface="+mn-ea"/>
                          <a:cs typeface="+mn-cs"/>
                        </a:rPr>
                        <a:t>EVN remains grid operator, dispatch authority, and tariff setter, but is no longer the sole power buyer</a:t>
                      </a:r>
                    </a:p>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kern="1200">
                          <a:solidFill>
                            <a:schemeClr val="dk1"/>
                          </a:solidFill>
                          <a:latin typeface="+mj-lt"/>
                          <a:ea typeface="+mn-ea"/>
                          <a:cs typeface="+mn-cs"/>
                        </a:rPr>
                        <a:t>DPPA enables direct sales for renewables only, excluding LNG and limiting wholesale competition</a:t>
                      </a:r>
                    </a:p>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MY" sz="1400" b="0" kern="1200">
                          <a:solidFill>
                            <a:schemeClr val="dk1"/>
                          </a:solidFill>
                          <a:latin typeface="+mj-lt"/>
                          <a:ea typeface="+mn-ea"/>
                          <a:cs typeface="+mn-cs"/>
                        </a:rPr>
                        <a:t>As a result, competition remains focused on behind-the-meter and demand-side services</a:t>
                      </a:r>
                    </a:p>
                  </a:txBody>
                  <a:tcPr marL="36576" marR="3657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354980588"/>
                  </a:ext>
                </a:extLst>
              </a:tr>
            </a:tbl>
          </a:graphicData>
        </a:graphic>
      </p:graphicFrame>
      <p:grpSp>
        <p:nvGrpSpPr>
          <p:cNvPr id="16" name="グループ化 64">
            <a:extLst>
              <a:ext uri="{FF2B5EF4-FFF2-40B4-BE49-F238E27FC236}">
                <a16:creationId xmlns:a16="http://schemas.microsoft.com/office/drawing/2014/main" id="{EADF220B-6C8C-CDD6-A72C-D69D9AC72A84}"/>
              </a:ext>
            </a:extLst>
          </p:cNvPr>
          <p:cNvGrpSpPr/>
          <p:nvPr/>
        </p:nvGrpSpPr>
        <p:grpSpPr>
          <a:xfrm>
            <a:off x="333641" y="1252300"/>
            <a:ext cx="953738" cy="407556"/>
            <a:chOff x="455612" y="1382529"/>
            <a:chExt cx="4113213" cy="655821"/>
          </a:xfrm>
          <a:noFill/>
        </p:grpSpPr>
        <p:sp>
          <p:nvSpPr>
            <p:cNvPr id="17" name="ColumnHeader">
              <a:extLst>
                <a:ext uri="{FF2B5EF4-FFF2-40B4-BE49-F238E27FC236}">
                  <a16:creationId xmlns:a16="http://schemas.microsoft.com/office/drawing/2014/main" id="{AE60BC3F-9BC1-4D25-FE6C-AFE6273C2305}"/>
                </a:ext>
              </a:extLst>
            </p:cNvPr>
            <p:cNvSpPr>
              <a:spLocks noChangeArrowheads="1"/>
            </p:cNvSpPr>
            <p:nvPr/>
          </p:nvSpPr>
          <p:spPr bwMode="gray">
            <a:xfrm>
              <a:off x="455613" y="1382529"/>
              <a:ext cx="4113212" cy="643839"/>
            </a:xfrm>
            <a:prstGeom prst="rect">
              <a:avLst/>
            </a:prstGeom>
            <a:grpFill/>
            <a:ln w="9525" algn="ctr">
              <a:noFill/>
              <a:miter lim="800000"/>
              <a:headEnd type="none" w="lg" len="lg"/>
              <a:tailEnd type="none" w="lg" len="lg"/>
            </a:ln>
            <a:effectLst/>
          </p:spPr>
          <p:txBody>
            <a:bodyPr lIns="0" tIns="91440" rIns="0" bIns="91440" anchor="b">
              <a:spAutoFit/>
            </a:bodyPr>
            <a:lstStyle/>
            <a:p>
              <a:pPr algn="ctr"/>
              <a:r>
                <a:rPr lang="en-US" sz="1400">
                  <a:latin typeface="Segoe UI" panose="020B0502040204020203" pitchFamily="34" charset="0"/>
                  <a:cs typeface="Segoe UI" panose="020B0502040204020203" pitchFamily="34" charset="0"/>
                </a:rPr>
                <a:t>Value Chain</a:t>
              </a:r>
            </a:p>
          </p:txBody>
        </p:sp>
        <p:cxnSp>
          <p:nvCxnSpPr>
            <p:cNvPr id="18" name="直線コネクタ 66">
              <a:extLst>
                <a:ext uri="{FF2B5EF4-FFF2-40B4-BE49-F238E27FC236}">
                  <a16:creationId xmlns:a16="http://schemas.microsoft.com/office/drawing/2014/main" id="{8CEEBBBF-18ED-0A1E-5BF5-255183038A1D}"/>
                </a:ext>
              </a:extLst>
            </p:cNvPr>
            <p:cNvCxnSpPr/>
            <p:nvPr/>
          </p:nvCxnSpPr>
          <p:spPr>
            <a:xfrm>
              <a:off x="455612" y="2038350"/>
              <a:ext cx="4113212"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19" name="Isosceles Triangle 18">
            <a:extLst>
              <a:ext uri="{FF2B5EF4-FFF2-40B4-BE49-F238E27FC236}">
                <a16:creationId xmlns:a16="http://schemas.microsoft.com/office/drawing/2014/main" id="{052E1C31-8120-8C2F-860D-86856E2D2DB8}"/>
              </a:ext>
            </a:extLst>
          </p:cNvPr>
          <p:cNvSpPr/>
          <p:nvPr/>
        </p:nvSpPr>
        <p:spPr>
          <a:xfrm rot="5400000">
            <a:off x="4129495" y="2316434"/>
            <a:ext cx="1290319" cy="276010"/>
          </a:xfrm>
          <a:prstGeom prst="triangl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MY" sz="1200">
              <a:solidFill>
                <a:schemeClr val="tx1"/>
              </a:solidFill>
            </a:endParaRPr>
          </a:p>
        </p:txBody>
      </p:sp>
      <p:sp>
        <p:nvSpPr>
          <p:cNvPr id="20" name="Isosceles Triangle 19">
            <a:extLst>
              <a:ext uri="{FF2B5EF4-FFF2-40B4-BE49-F238E27FC236}">
                <a16:creationId xmlns:a16="http://schemas.microsoft.com/office/drawing/2014/main" id="{98817495-1D3D-B203-6818-30461C72B639}"/>
              </a:ext>
            </a:extLst>
          </p:cNvPr>
          <p:cNvSpPr/>
          <p:nvPr/>
        </p:nvSpPr>
        <p:spPr>
          <a:xfrm rot="5400000">
            <a:off x="4129912" y="3766821"/>
            <a:ext cx="1290319" cy="276010"/>
          </a:xfrm>
          <a:prstGeom prst="triangl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MY" sz="1200">
              <a:solidFill>
                <a:schemeClr val="tx1"/>
              </a:solidFill>
            </a:endParaRPr>
          </a:p>
        </p:txBody>
      </p:sp>
      <p:sp>
        <p:nvSpPr>
          <p:cNvPr id="21" name="Isosceles Triangle 20">
            <a:extLst>
              <a:ext uri="{FF2B5EF4-FFF2-40B4-BE49-F238E27FC236}">
                <a16:creationId xmlns:a16="http://schemas.microsoft.com/office/drawing/2014/main" id="{BE29C790-C678-CC09-8044-6380121AA97A}"/>
              </a:ext>
            </a:extLst>
          </p:cNvPr>
          <p:cNvSpPr/>
          <p:nvPr/>
        </p:nvSpPr>
        <p:spPr>
          <a:xfrm rot="5400000">
            <a:off x="4129494" y="5217207"/>
            <a:ext cx="1290319" cy="276010"/>
          </a:xfrm>
          <a:prstGeom prst="triangl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MY" sz="1200">
              <a:solidFill>
                <a:schemeClr val="tx1"/>
              </a:solidFill>
            </a:endParaRPr>
          </a:p>
        </p:txBody>
      </p:sp>
      <p:sp>
        <p:nvSpPr>
          <p:cNvPr id="22" name="Isosceles Triangle 21">
            <a:extLst>
              <a:ext uri="{FF2B5EF4-FFF2-40B4-BE49-F238E27FC236}">
                <a16:creationId xmlns:a16="http://schemas.microsoft.com/office/drawing/2014/main" id="{858EBB72-7295-4208-55AE-DAC59679A05F}"/>
              </a:ext>
            </a:extLst>
          </p:cNvPr>
          <p:cNvSpPr/>
          <p:nvPr/>
        </p:nvSpPr>
        <p:spPr>
          <a:xfrm rot="5400000">
            <a:off x="6644156" y="2316435"/>
            <a:ext cx="1290319" cy="276010"/>
          </a:xfrm>
          <a:prstGeom prst="triangl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MY" sz="1200">
              <a:solidFill>
                <a:schemeClr val="tx1"/>
              </a:solidFill>
            </a:endParaRPr>
          </a:p>
        </p:txBody>
      </p:sp>
      <p:sp>
        <p:nvSpPr>
          <p:cNvPr id="23" name="Isosceles Triangle 22">
            <a:extLst>
              <a:ext uri="{FF2B5EF4-FFF2-40B4-BE49-F238E27FC236}">
                <a16:creationId xmlns:a16="http://schemas.microsoft.com/office/drawing/2014/main" id="{DAEF9F13-2FC1-3D00-D55F-433767FF39AB}"/>
              </a:ext>
            </a:extLst>
          </p:cNvPr>
          <p:cNvSpPr/>
          <p:nvPr/>
        </p:nvSpPr>
        <p:spPr>
          <a:xfrm rot="5400000">
            <a:off x="6644155" y="3788626"/>
            <a:ext cx="1290319" cy="276010"/>
          </a:xfrm>
          <a:prstGeom prst="triangl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MY" sz="1200">
              <a:solidFill>
                <a:schemeClr val="tx1"/>
              </a:solidFill>
            </a:endParaRPr>
          </a:p>
        </p:txBody>
      </p:sp>
      <p:sp>
        <p:nvSpPr>
          <p:cNvPr id="24" name="Isosceles Triangle 23">
            <a:extLst>
              <a:ext uri="{FF2B5EF4-FFF2-40B4-BE49-F238E27FC236}">
                <a16:creationId xmlns:a16="http://schemas.microsoft.com/office/drawing/2014/main" id="{900FCCE3-3F24-30EE-9668-09953585BC2F}"/>
              </a:ext>
            </a:extLst>
          </p:cNvPr>
          <p:cNvSpPr/>
          <p:nvPr/>
        </p:nvSpPr>
        <p:spPr>
          <a:xfrm rot="5400000">
            <a:off x="6644155" y="5260817"/>
            <a:ext cx="1290319" cy="276010"/>
          </a:xfrm>
          <a:prstGeom prst="triangl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MY" sz="1200">
              <a:solidFill>
                <a:schemeClr val="tx1"/>
              </a:solidFill>
            </a:endParaRPr>
          </a:p>
        </p:txBody>
      </p:sp>
    </p:spTree>
    <p:extLst>
      <p:ext uri="{BB962C8B-B14F-4D97-AF65-F5344CB8AC3E}">
        <p14:creationId xmlns:p14="http://schemas.microsoft.com/office/powerpoint/2010/main" val="6778935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E035A0-33CF-7F1A-4C61-BD5DBDB9C78A}"/>
            </a:ext>
          </a:extLst>
        </p:cNvPr>
        <p:cNvGrpSpPr/>
        <p:nvPr/>
      </p:nvGrpSpPr>
      <p:grpSpPr>
        <a:xfrm>
          <a:off x="0" y="0"/>
          <a:ext cx="0" cy="0"/>
          <a:chOff x="0" y="0"/>
          <a:chExt cx="0" cy="0"/>
        </a:xfrm>
      </p:grpSpPr>
      <p:sp>
        <p:nvSpPr>
          <p:cNvPr id="7" name="Title 1">
            <a:extLst>
              <a:ext uri="{FF2B5EF4-FFF2-40B4-BE49-F238E27FC236}">
                <a16:creationId xmlns:a16="http://schemas.microsoft.com/office/drawing/2014/main" id="{390A23D5-D26A-1975-305F-C9CECB0F591C}"/>
              </a:ext>
            </a:extLst>
          </p:cNvPr>
          <p:cNvSpPr txBox="1">
            <a:spLocks/>
          </p:cNvSpPr>
          <p:nvPr/>
        </p:nvSpPr>
        <p:spPr bwMode="auto">
          <a:xfrm>
            <a:off x="341594" y="262858"/>
            <a:ext cx="11508811" cy="631876"/>
          </a:xfrm>
          <a:prstGeom prst="rect">
            <a:avLst/>
          </a:prstGeom>
          <a:noFill/>
          <a:ln w="9525" algn="ctr">
            <a:noFill/>
            <a:miter lim="800000"/>
            <a:headEnd/>
            <a:tailEnd/>
          </a:ln>
        </p:spPr>
        <p:txBody>
          <a:bodyPr vert="horz" wrap="square" lIns="0" tIns="45713" rIns="0" bIns="45713" numCol="1" anchor="b" anchorCtr="0" compatLnSpc="1">
            <a:prstTxWarp prst="textNoShape">
              <a:avLst/>
            </a:prstTxWarp>
            <a:noAutofit/>
          </a:bodyPr>
          <a:lstStyle>
            <a:lvl1pPr algn="l" defTabSz="914400" rtl="0" eaLnBrk="1" latinLnBrk="0" hangingPunct="1">
              <a:spcBef>
                <a:spcPct val="0"/>
              </a:spcBef>
              <a:buNone/>
              <a:defRPr kumimoji="1" sz="2400" kern="1200">
                <a:solidFill>
                  <a:schemeClr val="tx1"/>
                </a:solidFill>
                <a:latin typeface="+mj-lt"/>
                <a:ea typeface="+mj-ea"/>
                <a:cs typeface="+mj-cs"/>
              </a:defRPr>
            </a:lvl1pPr>
          </a:lstStyle>
          <a:p>
            <a:r>
              <a:rPr lang="en-US" sz="2000"/>
              <a:t>1.2 Policies</a:t>
            </a:r>
            <a:br>
              <a:rPr lang="en-US" sz="2000"/>
            </a:br>
            <a:r>
              <a:rPr lang="en-US" sz="1600"/>
              <a:t>Vietnam’s National Energy Development Strategy and PDP8 position gas/LNG as a transitional fuel to bridge coal phase-down and renewable energy intermittency, while scaling renewables to ensure energy security, affordability, and a pathway to net zero</a:t>
            </a:r>
            <a:endParaRPr lang="en-US" sz="1600">
              <a:latin typeface="Segoe UI"/>
              <a:cs typeface="Segoe UI"/>
            </a:endParaRPr>
          </a:p>
        </p:txBody>
      </p:sp>
      <p:grpSp>
        <p:nvGrpSpPr>
          <p:cNvPr id="12" name="グループ化 64">
            <a:extLst>
              <a:ext uri="{FF2B5EF4-FFF2-40B4-BE49-F238E27FC236}">
                <a16:creationId xmlns:a16="http://schemas.microsoft.com/office/drawing/2014/main" id="{7966179C-CAFA-2D05-9036-F0B87165F7A9}"/>
              </a:ext>
            </a:extLst>
          </p:cNvPr>
          <p:cNvGrpSpPr/>
          <p:nvPr/>
        </p:nvGrpSpPr>
        <p:grpSpPr>
          <a:xfrm>
            <a:off x="2418080" y="1253287"/>
            <a:ext cx="4577084" cy="407556"/>
            <a:chOff x="455612" y="1382529"/>
            <a:chExt cx="4113213" cy="655821"/>
          </a:xfrm>
          <a:noFill/>
        </p:grpSpPr>
        <p:sp>
          <p:nvSpPr>
            <p:cNvPr id="15" name="ColumnHeader">
              <a:extLst>
                <a:ext uri="{FF2B5EF4-FFF2-40B4-BE49-F238E27FC236}">
                  <a16:creationId xmlns:a16="http://schemas.microsoft.com/office/drawing/2014/main" id="{AEACE285-FD13-3502-5DE4-4698B6F1FBE6}"/>
                </a:ext>
              </a:extLst>
            </p:cNvPr>
            <p:cNvSpPr>
              <a:spLocks noChangeArrowheads="1"/>
            </p:cNvSpPr>
            <p:nvPr/>
          </p:nvSpPr>
          <p:spPr bwMode="gray">
            <a:xfrm>
              <a:off x="455613" y="1382529"/>
              <a:ext cx="4113212" cy="643839"/>
            </a:xfrm>
            <a:prstGeom prst="rect">
              <a:avLst/>
            </a:prstGeom>
            <a:grpFill/>
            <a:ln w="9525" algn="ctr">
              <a:noFill/>
              <a:miter lim="800000"/>
              <a:headEnd type="none" w="lg" len="lg"/>
              <a:tailEnd type="none" w="lg" len="lg"/>
            </a:ln>
            <a:effectLst/>
          </p:spPr>
          <p:txBody>
            <a:bodyPr lIns="0" tIns="91440" rIns="0" bIns="91440" anchor="b">
              <a:spAutoFit/>
            </a:bodyPr>
            <a:lstStyle/>
            <a:p>
              <a:pPr algn="ctr"/>
              <a:r>
                <a:rPr lang="en-US" sz="1400">
                  <a:latin typeface="Segoe UI" panose="020B0502040204020203" pitchFamily="34" charset="0"/>
                  <a:cs typeface="Segoe UI" panose="020B0502040204020203" pitchFamily="34" charset="0"/>
                </a:rPr>
                <a:t>Ongoing Flagship Projects</a:t>
              </a:r>
            </a:p>
          </p:txBody>
        </p:sp>
        <p:cxnSp>
          <p:nvCxnSpPr>
            <p:cNvPr id="16" name="直線コネクタ 66">
              <a:extLst>
                <a:ext uri="{FF2B5EF4-FFF2-40B4-BE49-F238E27FC236}">
                  <a16:creationId xmlns:a16="http://schemas.microsoft.com/office/drawing/2014/main" id="{6AC3FFCC-D11B-3E96-6DA6-5A69B1239C54}"/>
                </a:ext>
              </a:extLst>
            </p:cNvPr>
            <p:cNvCxnSpPr/>
            <p:nvPr/>
          </p:nvCxnSpPr>
          <p:spPr>
            <a:xfrm>
              <a:off x="455612" y="2038350"/>
              <a:ext cx="4113212"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8FEB8382-E457-D640-C9AE-EF9814ACB275}"/>
              </a:ext>
            </a:extLst>
          </p:cNvPr>
          <p:cNvSpPr txBox="1"/>
          <p:nvPr/>
        </p:nvSpPr>
        <p:spPr>
          <a:xfrm>
            <a:off x="333640" y="6109051"/>
            <a:ext cx="11516765" cy="553998"/>
          </a:xfrm>
          <a:prstGeom prst="rect">
            <a:avLst/>
          </a:prstGeom>
          <a:noFill/>
        </p:spPr>
        <p:txBody>
          <a:bodyPr wrap="square">
            <a:spAutoFit/>
          </a:bodyPr>
          <a:lstStyle/>
          <a:p>
            <a:r>
              <a:rPr lang="en-GB" sz="1000">
                <a:ea typeface="Meiryo UI"/>
                <a:cs typeface="Times New Roman" panose="02020603050405020304" pitchFamily="18" charset="0"/>
              </a:rPr>
              <a:t>Note: (*) unit in GW; VNEEP – Vietnam National Energy Efficiency Programme, VSUEE – Vietnam Scaling-Up Energy Efficiency project</a:t>
            </a:r>
          </a:p>
          <a:p>
            <a:r>
              <a:rPr lang="en-GB" sz="1000">
                <a:ea typeface="Meiryo UI"/>
                <a:cs typeface="Times New Roman" panose="02020603050405020304" pitchFamily="18" charset="0"/>
              </a:rPr>
              <a:t>Source: PDP8, Vietnam’s National Energy Development Strategy by 2030, with a vision towards 2045 - PDP8: Power Development Plan VIII is </a:t>
            </a:r>
            <a:r>
              <a:rPr lang="en-US" sz="1000">
                <a:ea typeface="Meiryo UI"/>
                <a:cs typeface="Times New Roman" panose="02020603050405020304" pitchFamily="18" charset="0"/>
              </a:rPr>
              <a:t>national strategy to transition the country's energy sector towards renewables, decarbonization, and increased grid capacity by 2030 (with a 2050 vision)</a:t>
            </a:r>
            <a:endParaRPr lang="en-GB" sz="1000">
              <a:ea typeface="Meiryo UI"/>
              <a:cs typeface="Times New Roman" panose="02020603050405020304" pitchFamily="18" charset="0"/>
            </a:endParaRPr>
          </a:p>
        </p:txBody>
      </p:sp>
      <p:graphicFrame>
        <p:nvGraphicFramePr>
          <p:cNvPr id="27" name="Table 26">
            <a:extLst>
              <a:ext uri="{FF2B5EF4-FFF2-40B4-BE49-F238E27FC236}">
                <a16:creationId xmlns:a16="http://schemas.microsoft.com/office/drawing/2014/main" id="{86020D00-C800-042B-3D00-D531E414626C}"/>
              </a:ext>
            </a:extLst>
          </p:cNvPr>
          <p:cNvGraphicFramePr>
            <a:graphicFrameLocks noGrp="1"/>
          </p:cNvGraphicFramePr>
          <p:nvPr>
            <p:extLst>
              <p:ext uri="{D42A27DB-BD31-4B8C-83A1-F6EECF244321}">
                <p14:modId xmlns:p14="http://schemas.microsoft.com/office/powerpoint/2010/main" val="2155241774"/>
              </p:ext>
            </p:extLst>
          </p:nvPr>
        </p:nvGraphicFramePr>
        <p:xfrm>
          <a:off x="334962" y="1759284"/>
          <a:ext cx="11521440" cy="4044176"/>
        </p:xfrm>
        <a:graphic>
          <a:graphicData uri="http://schemas.openxmlformats.org/drawingml/2006/table">
            <a:tbl>
              <a:tblPr/>
              <a:tblGrid>
                <a:gridCol w="2011680">
                  <a:extLst>
                    <a:ext uri="{9D8B030D-6E8A-4147-A177-3AD203B41FA5}">
                      <a16:colId xmlns:a16="http://schemas.microsoft.com/office/drawing/2014/main" val="4151809906"/>
                    </a:ext>
                  </a:extLst>
                </a:gridCol>
                <a:gridCol w="4753976">
                  <a:extLst>
                    <a:ext uri="{9D8B030D-6E8A-4147-A177-3AD203B41FA5}">
                      <a16:colId xmlns:a16="http://schemas.microsoft.com/office/drawing/2014/main" val="1600233934"/>
                    </a:ext>
                  </a:extLst>
                </a:gridCol>
                <a:gridCol w="92344">
                  <a:extLst>
                    <a:ext uri="{9D8B030D-6E8A-4147-A177-3AD203B41FA5}">
                      <a16:colId xmlns:a16="http://schemas.microsoft.com/office/drawing/2014/main" val="3462517134"/>
                    </a:ext>
                  </a:extLst>
                </a:gridCol>
                <a:gridCol w="4663440">
                  <a:extLst>
                    <a:ext uri="{9D8B030D-6E8A-4147-A177-3AD203B41FA5}">
                      <a16:colId xmlns:a16="http://schemas.microsoft.com/office/drawing/2014/main" val="1856155995"/>
                    </a:ext>
                  </a:extLst>
                </a:gridCol>
              </a:tblGrid>
              <a:tr h="505522">
                <a:tc>
                  <a: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kumimoji="1" lang="en-US" sz="1400" kern="1200">
                          <a:solidFill>
                            <a:schemeClr val="bg1"/>
                          </a:solidFill>
                          <a:effectLst/>
                          <a:latin typeface="+mn-lt"/>
                          <a:ea typeface="+mn-ea"/>
                          <a:cs typeface="+mn-cs"/>
                        </a:rPr>
                        <a:t>Hydrogen and Ammonia</a:t>
                      </a:r>
                      <a:endParaRPr lang="en-US" sz="1400">
                        <a:solidFill>
                          <a:schemeClr val="bg1"/>
                        </a:solidFill>
                        <a:effectLst/>
                        <a:latin typeface="+mj-lt"/>
                      </a:endParaRPr>
                    </a:p>
                  </a:txBody>
                  <a:tcPr marL="33472" marR="33472" marT="16736" marB="1673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kern="1200">
                          <a:solidFill>
                            <a:schemeClr val="dk1"/>
                          </a:solidFill>
                          <a:latin typeface="+mn-lt"/>
                          <a:ea typeface="+mn-ea"/>
                          <a:cs typeface="+mn-cs"/>
                        </a:rPr>
                        <a:t>Green H2 pilot projects (post-2030 scale up)</a:t>
                      </a:r>
                    </a:p>
                  </a:txBody>
                  <a:tcPr marL="33472" marR="33472" marT="16736" marB="16736" anchor="ctr">
                    <a:lnL w="3810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endParaRPr kumimoji="1" lang="en-US" sz="1400" kern="1200">
                        <a:solidFill>
                          <a:schemeClr val="tx1"/>
                        </a:solidFill>
                        <a:latin typeface="+mn-lt"/>
                        <a:ea typeface="+mn-ea"/>
                        <a:cs typeface="+mn-cs"/>
                      </a:endParaRPr>
                    </a:p>
                  </a:txBody>
                  <a:tcPr marL="33472" marR="33472" marT="16736" marB="16736"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endParaRPr kumimoji="1" lang="en-US" sz="1400" b="0" kern="1200">
                        <a:solidFill>
                          <a:schemeClr val="dk1"/>
                        </a:solidFill>
                        <a:latin typeface="+mn-lt"/>
                        <a:ea typeface="+mn-ea"/>
                        <a:cs typeface="+mn-cs"/>
                      </a:endParaRPr>
                    </a:p>
                  </a:txBody>
                  <a:tcPr marL="33472" marR="33472" marT="16736" marB="16736"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extLst>
                  <a:ext uri="{0D108BD9-81ED-4DB2-BD59-A6C34878D82A}">
                    <a16:rowId xmlns:a16="http://schemas.microsoft.com/office/drawing/2014/main" val="3742168750"/>
                  </a:ext>
                </a:extLst>
              </a:tr>
              <a:tr h="505522">
                <a:tc>
                  <a: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kumimoji="1" lang="en-US" sz="1400" kern="1200">
                          <a:solidFill>
                            <a:schemeClr val="bg1"/>
                          </a:solidFill>
                          <a:effectLst/>
                          <a:latin typeface="+mn-lt"/>
                          <a:ea typeface="+mn-ea"/>
                          <a:cs typeface="+mn-cs"/>
                        </a:rPr>
                        <a:t>Energy Storage + Flexible (Back Up Power)</a:t>
                      </a:r>
                      <a:endParaRPr lang="en-US" sz="1400">
                        <a:solidFill>
                          <a:schemeClr val="bg1"/>
                        </a:solidFill>
                        <a:effectLst/>
                        <a:latin typeface="+mj-lt"/>
                      </a:endParaRPr>
                    </a:p>
                  </a:txBody>
                  <a:tcPr marL="33472" marR="33472" marT="16736" marB="1673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endParaRPr kumimoji="1" lang="en-MY" sz="1400" b="0" kern="1200">
                        <a:solidFill>
                          <a:schemeClr val="dk1"/>
                        </a:solidFill>
                        <a:latin typeface="+mn-lt"/>
                        <a:ea typeface="+mn-ea"/>
                        <a:cs typeface="+mn-cs"/>
                      </a:endParaRPr>
                    </a:p>
                  </a:txBody>
                  <a:tcPr marL="33472" marR="33472" marT="16736" marB="16736" anchor="ctr">
                    <a:lnL w="3810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endParaRPr kumimoji="1" lang="en-MY" sz="1400" b="0" kern="1200">
                        <a:solidFill>
                          <a:schemeClr val="dk1"/>
                        </a:solidFill>
                        <a:latin typeface="+mn-lt"/>
                        <a:ea typeface="+mn-ea"/>
                        <a:cs typeface="+mn-cs"/>
                      </a:endParaRPr>
                    </a:p>
                  </a:txBody>
                  <a:tcPr marL="33472" marR="33472" marT="16736" marB="16736"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endParaRPr kumimoji="1" lang="en-MY" sz="1400" b="0" kern="1200">
                        <a:solidFill>
                          <a:schemeClr val="dk1"/>
                        </a:solidFill>
                        <a:latin typeface="+mn-lt"/>
                        <a:ea typeface="+mn-ea"/>
                        <a:cs typeface="+mn-cs"/>
                      </a:endParaRPr>
                    </a:p>
                  </a:txBody>
                  <a:tcPr marL="33472" marR="33472" marT="16736" marB="16736"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extLst>
                  <a:ext uri="{0D108BD9-81ED-4DB2-BD59-A6C34878D82A}">
                    <a16:rowId xmlns:a16="http://schemas.microsoft.com/office/drawing/2014/main" val="2046701725"/>
                  </a:ext>
                </a:extLst>
              </a:tr>
              <a:tr h="505522">
                <a:tc>
                  <a:txBody>
                    <a:bodyPr/>
                    <a:lstStyle/>
                    <a:p>
                      <a:pPr fontAlgn="base">
                        <a:buNone/>
                      </a:pPr>
                      <a:r>
                        <a:rPr kumimoji="1" lang="en-US" sz="1400" kern="1200">
                          <a:solidFill>
                            <a:schemeClr val="bg1"/>
                          </a:solidFill>
                          <a:effectLst/>
                          <a:latin typeface="+mn-lt"/>
                          <a:ea typeface="+mn-ea"/>
                          <a:cs typeface="+mn-cs"/>
                        </a:rPr>
                        <a:t>Solar PV</a:t>
                      </a:r>
                      <a:endParaRPr lang="en-US" sz="1400">
                        <a:solidFill>
                          <a:schemeClr val="bg1"/>
                        </a:solidFill>
                        <a:effectLst/>
                        <a:latin typeface="+mj-lt"/>
                      </a:endParaRPr>
                    </a:p>
                  </a:txBody>
                  <a:tcPr marL="33472" marR="33472" marT="16736" marB="1673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kern="1200">
                          <a:solidFill>
                            <a:schemeClr val="tx1"/>
                          </a:solidFill>
                          <a:effectLst/>
                          <a:latin typeface="+mn-lt"/>
                          <a:ea typeface="+mn-ea"/>
                          <a:cs typeface="+mn-cs"/>
                        </a:rPr>
                        <a:t>Ninh Thuan - Trung Nam solar-wind-storage (450 MW)</a:t>
                      </a:r>
                    </a:p>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kern="1200">
                          <a:solidFill>
                            <a:schemeClr val="tx1"/>
                          </a:solidFill>
                          <a:effectLst/>
                          <a:latin typeface="+mn-lt"/>
                          <a:ea typeface="+mn-ea"/>
                          <a:cs typeface="+mn-cs"/>
                        </a:rPr>
                        <a:t>Son La Floating Solar Project by Vingroup</a:t>
                      </a:r>
                    </a:p>
                  </a:txBody>
                  <a:tcPr marL="33472" marR="33472" marT="16736" marB="16736" anchor="ctr">
                    <a:lnL w="3810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endParaRPr kumimoji="1" lang="en-US" sz="1400" b="0" kern="1200">
                        <a:solidFill>
                          <a:schemeClr val="dk1"/>
                        </a:solidFill>
                        <a:latin typeface="+mn-lt"/>
                        <a:ea typeface="+mn-ea"/>
                        <a:cs typeface="+mn-cs"/>
                      </a:endParaRPr>
                    </a:p>
                  </a:txBody>
                  <a:tcPr marL="33472" marR="33472" marT="16736" marB="16736"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endParaRPr kumimoji="1" lang="en-US" sz="1400" kern="1200">
                        <a:solidFill>
                          <a:schemeClr val="tx1"/>
                        </a:solidFill>
                        <a:effectLst/>
                        <a:latin typeface="+mn-lt"/>
                        <a:ea typeface="+mn-ea"/>
                        <a:cs typeface="+mn-cs"/>
                      </a:endParaRPr>
                    </a:p>
                  </a:txBody>
                  <a:tcPr marL="33472" marR="33472" marT="16736" marB="16736"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extLst>
                  <a:ext uri="{0D108BD9-81ED-4DB2-BD59-A6C34878D82A}">
                    <a16:rowId xmlns:a16="http://schemas.microsoft.com/office/drawing/2014/main" val="1155629361"/>
                  </a:ext>
                </a:extLst>
              </a:tr>
              <a:tr h="505522">
                <a:tc>
                  <a:txBody>
                    <a:bodyPr/>
                    <a:lstStyle/>
                    <a:p>
                      <a:pPr fontAlgn="base">
                        <a:buNone/>
                      </a:pPr>
                      <a:r>
                        <a:rPr lang="en-US" sz="1400">
                          <a:solidFill>
                            <a:schemeClr val="bg1"/>
                          </a:solidFill>
                          <a:effectLst/>
                          <a:latin typeface="+mj-lt"/>
                        </a:rPr>
                        <a:t>Offshore Wind</a:t>
                      </a:r>
                    </a:p>
                  </a:txBody>
                  <a:tcPr marL="33472" marR="33472" marT="16736" marB="1673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kern="1200">
                          <a:solidFill>
                            <a:schemeClr val="dk1"/>
                          </a:solidFill>
                          <a:latin typeface="+mn-lt"/>
                          <a:ea typeface="+mn-ea"/>
                          <a:cs typeface="+mn-cs"/>
                        </a:rPr>
                        <a:t>Thang Long complex (5-6 GW, post 2030)</a:t>
                      </a:r>
                    </a:p>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kern="1200">
                          <a:solidFill>
                            <a:schemeClr val="dk1"/>
                          </a:solidFill>
                          <a:latin typeface="+mn-lt"/>
                          <a:ea typeface="+mn-ea"/>
                          <a:cs typeface="+mn-cs"/>
                        </a:rPr>
                        <a:t>Can Gio offshore wind project (7 GW)</a:t>
                      </a:r>
                    </a:p>
                  </a:txBody>
                  <a:tcPr marL="33472" marR="33472" marT="16736" marB="16736" anchor="ctr">
                    <a:lnL w="3810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endParaRPr kumimoji="1" lang="en-US" sz="1400" b="0" kern="1200">
                        <a:solidFill>
                          <a:schemeClr val="dk1"/>
                        </a:solidFill>
                        <a:latin typeface="+mn-lt"/>
                        <a:ea typeface="+mn-ea"/>
                        <a:cs typeface="+mn-cs"/>
                      </a:endParaRPr>
                    </a:p>
                  </a:txBody>
                  <a:tcPr marL="33472" marR="33472" marT="16736" marB="16736"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endParaRPr kumimoji="1" lang="en-US" sz="1400" b="0" kern="1200">
                        <a:solidFill>
                          <a:schemeClr val="dk1"/>
                        </a:solidFill>
                        <a:latin typeface="+mn-lt"/>
                        <a:ea typeface="+mn-ea"/>
                        <a:cs typeface="+mn-cs"/>
                      </a:endParaRPr>
                    </a:p>
                  </a:txBody>
                  <a:tcPr marL="33472" marR="33472" marT="16736" marB="16736"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extLst>
                  <a:ext uri="{0D108BD9-81ED-4DB2-BD59-A6C34878D82A}">
                    <a16:rowId xmlns:a16="http://schemas.microsoft.com/office/drawing/2014/main" val="3811384177"/>
                  </a:ext>
                </a:extLst>
              </a:tr>
              <a:tr h="505522">
                <a:tc>
                  <a: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kumimoji="1" lang="en-US" sz="1400" kern="1200">
                          <a:solidFill>
                            <a:schemeClr val="bg1"/>
                          </a:solidFill>
                          <a:effectLst/>
                          <a:latin typeface="+mn-lt"/>
                          <a:ea typeface="+mn-ea"/>
                          <a:cs typeface="+mn-cs"/>
                        </a:rPr>
                        <a:t>Onshore Wind</a:t>
                      </a:r>
                    </a:p>
                  </a:txBody>
                  <a:tcPr marL="33472" marR="33472" marT="16736" marB="1673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kern="1200">
                          <a:solidFill>
                            <a:schemeClr val="dk1"/>
                          </a:solidFill>
                          <a:latin typeface="+mn-lt"/>
                          <a:ea typeface="+mn-ea"/>
                          <a:cs typeface="+mn-cs"/>
                        </a:rPr>
                        <a:t>South Central: Onshore wind project cluster (3-4 GW)</a:t>
                      </a:r>
                    </a:p>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b="0" kern="1200">
                          <a:solidFill>
                            <a:schemeClr val="dk1"/>
                          </a:solidFill>
                          <a:latin typeface="+mn-lt"/>
                          <a:ea typeface="+mn-ea"/>
                          <a:cs typeface="+mn-cs"/>
                        </a:rPr>
                        <a:t>Central Highlands: 2 onshore wind projects (1-2 GW)</a:t>
                      </a:r>
                    </a:p>
                  </a:txBody>
                  <a:tcPr marL="33472" marR="33472" marT="16736" marB="16736" anchor="ctr">
                    <a:lnL w="3810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endParaRPr lang="en-US" sz="1400">
                        <a:effectLst/>
                        <a:latin typeface="+mj-lt"/>
                      </a:endParaRPr>
                    </a:p>
                  </a:txBody>
                  <a:tcPr marL="33472" marR="33472" marT="16736" marB="16736"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endParaRPr kumimoji="1" lang="en-US" sz="1400" b="0" kern="1200">
                        <a:solidFill>
                          <a:schemeClr val="dk1"/>
                        </a:solidFill>
                        <a:latin typeface="+mn-lt"/>
                        <a:ea typeface="+mn-ea"/>
                        <a:cs typeface="+mn-cs"/>
                      </a:endParaRPr>
                    </a:p>
                  </a:txBody>
                  <a:tcPr marL="33472" marR="33472" marT="16736" marB="16736"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extLst>
                  <a:ext uri="{0D108BD9-81ED-4DB2-BD59-A6C34878D82A}">
                    <a16:rowId xmlns:a16="http://schemas.microsoft.com/office/drawing/2014/main" val="223843891"/>
                  </a:ext>
                </a:extLst>
              </a:tr>
              <a:tr h="505522">
                <a:tc>
                  <a:txBody>
                    <a:bodyPr/>
                    <a:lstStyle/>
                    <a:p>
                      <a:pPr fontAlgn="base">
                        <a:buNone/>
                      </a:pPr>
                      <a:r>
                        <a:rPr kumimoji="1" lang="en-US" sz="1400" kern="1200">
                          <a:solidFill>
                            <a:schemeClr val="bg1"/>
                          </a:solidFill>
                          <a:effectLst/>
                          <a:latin typeface="+mn-lt"/>
                          <a:ea typeface="+mn-ea"/>
                          <a:cs typeface="+mn-cs"/>
                        </a:rPr>
                        <a:t>Hydropower</a:t>
                      </a:r>
                      <a:endParaRPr lang="en-US" sz="1400">
                        <a:solidFill>
                          <a:schemeClr val="bg1"/>
                        </a:solidFill>
                        <a:effectLst/>
                        <a:latin typeface="+mj-lt"/>
                      </a:endParaRPr>
                    </a:p>
                  </a:txBody>
                  <a:tcPr marL="33472" marR="33472" marT="16736" marB="1673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endParaRPr kumimoji="1" lang="en-US" sz="1400" b="0" kern="1200">
                        <a:solidFill>
                          <a:schemeClr val="dk1"/>
                        </a:solidFill>
                        <a:latin typeface="+mn-lt"/>
                        <a:ea typeface="+mn-ea"/>
                        <a:cs typeface="+mn-cs"/>
                      </a:endParaRPr>
                    </a:p>
                  </a:txBody>
                  <a:tcPr marL="33472" marR="33472" marT="16736" marB="16736" anchor="ctr">
                    <a:lnL w="3810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endParaRPr kumimoji="1" lang="en-US" sz="1400" b="0" kern="1200">
                        <a:solidFill>
                          <a:schemeClr val="dk1"/>
                        </a:solidFill>
                        <a:latin typeface="+mn-lt"/>
                        <a:ea typeface="+mn-ea"/>
                        <a:cs typeface="+mn-cs"/>
                      </a:endParaRPr>
                    </a:p>
                  </a:txBody>
                  <a:tcPr marL="33472" marR="33472" marT="16736" marB="16736"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endParaRPr kumimoji="1" lang="en-US" sz="1400" b="0" kern="1200">
                        <a:solidFill>
                          <a:schemeClr val="dk1"/>
                        </a:solidFill>
                        <a:latin typeface="+mn-lt"/>
                        <a:ea typeface="+mn-ea"/>
                        <a:cs typeface="+mn-cs"/>
                      </a:endParaRPr>
                    </a:p>
                  </a:txBody>
                  <a:tcPr marL="33472" marR="33472" marT="16736" marB="16736"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extLst>
                  <a:ext uri="{0D108BD9-81ED-4DB2-BD59-A6C34878D82A}">
                    <a16:rowId xmlns:a16="http://schemas.microsoft.com/office/drawing/2014/main" val="1216029677"/>
                  </a:ext>
                </a:extLst>
              </a:tr>
              <a:tr h="505522">
                <a:tc>
                  <a:txBody>
                    <a:bodyPr/>
                    <a:lstStyle/>
                    <a:p>
                      <a:pPr fontAlgn="base">
                        <a:buNone/>
                      </a:pPr>
                      <a:r>
                        <a:rPr kumimoji="1" lang="en-US" sz="1400" kern="1200">
                          <a:solidFill>
                            <a:schemeClr val="bg1"/>
                          </a:solidFill>
                          <a:effectLst/>
                          <a:latin typeface="+mn-lt"/>
                          <a:ea typeface="+mn-ea"/>
                          <a:cs typeface="+mn-cs"/>
                        </a:rPr>
                        <a:t>Gas + LNG</a:t>
                      </a:r>
                      <a:endParaRPr lang="en-US" sz="1400">
                        <a:solidFill>
                          <a:schemeClr val="bg1"/>
                        </a:solidFill>
                        <a:effectLst/>
                        <a:latin typeface="+mj-lt"/>
                      </a:endParaRPr>
                    </a:p>
                  </a:txBody>
                  <a:tcPr marL="33472" marR="33472" marT="16736" marB="1673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kern="1200">
                          <a:solidFill>
                            <a:schemeClr val="tx1"/>
                          </a:solidFill>
                          <a:latin typeface="+mn-lt"/>
                          <a:ea typeface="+mn-ea"/>
                          <a:cs typeface="+mn-cs"/>
                        </a:rPr>
                        <a:t>Nhon Trach 3 &amp; 4 (1.6 GW), Long An LNG (3 GW)</a:t>
                      </a:r>
                    </a:p>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kumimoji="1" lang="en-US" sz="1400" kern="1200">
                          <a:solidFill>
                            <a:schemeClr val="tx1"/>
                          </a:solidFill>
                          <a:latin typeface="+mn-lt"/>
                          <a:ea typeface="+mn-ea"/>
                          <a:cs typeface="+mn-cs"/>
                        </a:rPr>
                        <a:t>Bac Lieu LNG (3.2 GW), Quang Ninh LNG (1.5 GW)</a:t>
                      </a:r>
                    </a:p>
                  </a:txBody>
                  <a:tcPr marL="33472" marR="33472" marT="16736" marB="16736" anchor="ctr">
                    <a:lnL w="3810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endParaRPr kumimoji="1" lang="en-US" sz="1400" b="0" kern="1200">
                        <a:solidFill>
                          <a:schemeClr val="dk1"/>
                        </a:solidFill>
                        <a:latin typeface="+mn-lt"/>
                        <a:ea typeface="+mn-ea"/>
                        <a:cs typeface="+mn-cs"/>
                      </a:endParaRPr>
                    </a:p>
                  </a:txBody>
                  <a:tcPr marL="33472" marR="33472" marT="16736" marB="16736"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endParaRPr kumimoji="1" lang="en-US" sz="1400" kern="1200">
                        <a:solidFill>
                          <a:schemeClr val="tx1"/>
                        </a:solidFill>
                        <a:latin typeface="+mn-lt"/>
                        <a:ea typeface="+mn-ea"/>
                        <a:cs typeface="+mn-cs"/>
                      </a:endParaRPr>
                    </a:p>
                  </a:txBody>
                  <a:tcPr marL="33472" marR="33472" marT="16736" marB="16736"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extLst>
                  <a:ext uri="{0D108BD9-81ED-4DB2-BD59-A6C34878D82A}">
                    <a16:rowId xmlns:a16="http://schemas.microsoft.com/office/drawing/2014/main" val="3236443131"/>
                  </a:ext>
                </a:extLst>
              </a:tr>
              <a:tr h="505522">
                <a:tc>
                  <a:txBody>
                    <a:bodyPr/>
                    <a:lstStyle/>
                    <a:p>
                      <a:pPr fontAlgn="base">
                        <a:buNone/>
                      </a:pPr>
                      <a:r>
                        <a:rPr lang="en-US" sz="1400">
                          <a:solidFill>
                            <a:schemeClr val="bg1"/>
                          </a:solidFill>
                          <a:effectLst/>
                          <a:latin typeface="+mj-lt"/>
                        </a:rPr>
                        <a:t>Coal</a:t>
                      </a:r>
                    </a:p>
                  </a:txBody>
                  <a:tcPr marL="33472" marR="33472" marT="16736" marB="16736"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50000"/>
                        <a:lumOff val="50000"/>
                      </a:schemeClr>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endParaRPr kumimoji="1" lang="en-US" sz="1400" kern="1200">
                        <a:solidFill>
                          <a:schemeClr val="tx1"/>
                        </a:solidFill>
                        <a:latin typeface="+mn-lt"/>
                        <a:ea typeface="+mn-ea"/>
                        <a:cs typeface="+mn-cs"/>
                      </a:endParaRPr>
                    </a:p>
                  </a:txBody>
                  <a:tcPr marL="33472" marR="33472" marT="16736" marB="16736" anchor="ctr">
                    <a:lnL w="3810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endParaRPr kumimoji="1" lang="en-US" sz="1400" b="0" kern="1200">
                        <a:solidFill>
                          <a:schemeClr val="dk1"/>
                        </a:solidFill>
                        <a:latin typeface="+mn-lt"/>
                        <a:ea typeface="+mn-ea"/>
                        <a:cs typeface="+mn-cs"/>
                      </a:endParaRPr>
                    </a:p>
                  </a:txBody>
                  <a:tcPr marL="33472" marR="33472" marT="16736" marB="16736"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endParaRPr kumimoji="1" lang="en-US" sz="1400" kern="1200">
                        <a:solidFill>
                          <a:schemeClr val="tx1"/>
                        </a:solidFill>
                        <a:latin typeface="+mn-lt"/>
                        <a:ea typeface="+mn-ea"/>
                        <a:cs typeface="+mn-cs"/>
                      </a:endParaRPr>
                    </a:p>
                  </a:txBody>
                  <a:tcPr marL="33472" marR="33472" marT="16736" marB="16736"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solidFill>
                      <a:srgbClr val="FFFFFF"/>
                    </a:solidFill>
                  </a:tcPr>
                </a:tc>
                <a:extLst>
                  <a:ext uri="{0D108BD9-81ED-4DB2-BD59-A6C34878D82A}">
                    <a16:rowId xmlns:a16="http://schemas.microsoft.com/office/drawing/2014/main" val="2128082658"/>
                  </a:ext>
                </a:extLst>
              </a:tr>
            </a:tbl>
          </a:graphicData>
        </a:graphic>
      </p:graphicFrame>
      <p:graphicFrame>
        <p:nvGraphicFramePr>
          <p:cNvPr id="29" name="Chart 28">
            <a:extLst>
              <a:ext uri="{FF2B5EF4-FFF2-40B4-BE49-F238E27FC236}">
                <a16:creationId xmlns:a16="http://schemas.microsoft.com/office/drawing/2014/main" id="{18107361-443F-098D-818D-357772F98BF3}"/>
              </a:ext>
            </a:extLst>
          </p:cNvPr>
          <p:cNvGraphicFramePr/>
          <p:nvPr>
            <p:extLst>
              <p:ext uri="{D42A27DB-BD31-4B8C-83A1-F6EECF244321}">
                <p14:modId xmlns:p14="http://schemas.microsoft.com/office/powerpoint/2010/main" val="3148904103"/>
              </p:ext>
            </p:extLst>
          </p:nvPr>
        </p:nvGraphicFramePr>
        <p:xfrm>
          <a:off x="6233969" y="1750525"/>
          <a:ext cx="4919304" cy="4551068"/>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a:extLst>
              <a:ext uri="{FF2B5EF4-FFF2-40B4-BE49-F238E27FC236}">
                <a16:creationId xmlns:a16="http://schemas.microsoft.com/office/drawing/2014/main" id="{AB7860C5-C41A-9B92-0BC8-403FF9FE1CA6}"/>
              </a:ext>
            </a:extLst>
          </p:cNvPr>
          <p:cNvSpPr txBox="1"/>
          <p:nvPr/>
        </p:nvSpPr>
        <p:spPr>
          <a:xfrm>
            <a:off x="288357" y="1336858"/>
            <a:ext cx="1031240" cy="307777"/>
          </a:xfrm>
          <a:prstGeom prst="rect">
            <a:avLst/>
          </a:prstGeom>
          <a:noFill/>
        </p:spPr>
        <p:txBody>
          <a:bodyPr wrap="square">
            <a:spAutoFit/>
          </a:bodyPr>
          <a:lstStyle/>
          <a:p>
            <a:pPr fontAlgn="base">
              <a:buNone/>
            </a:pPr>
            <a:r>
              <a:rPr lang="en-US" sz="1400">
                <a:solidFill>
                  <a:schemeClr val="tx1"/>
                </a:solidFill>
                <a:effectLst/>
                <a:latin typeface="+mj-lt"/>
              </a:rPr>
              <a:t>(Unit: GW)</a:t>
            </a:r>
          </a:p>
        </p:txBody>
      </p:sp>
      <p:grpSp>
        <p:nvGrpSpPr>
          <p:cNvPr id="11" name="グループ化 64">
            <a:extLst>
              <a:ext uri="{FF2B5EF4-FFF2-40B4-BE49-F238E27FC236}">
                <a16:creationId xmlns:a16="http://schemas.microsoft.com/office/drawing/2014/main" id="{0A0C95E2-F7E2-7123-5095-6B6BD6BFCBD2}"/>
              </a:ext>
            </a:extLst>
          </p:cNvPr>
          <p:cNvGrpSpPr/>
          <p:nvPr/>
        </p:nvGrpSpPr>
        <p:grpSpPr>
          <a:xfrm>
            <a:off x="7519737" y="1245841"/>
            <a:ext cx="3056022" cy="407556"/>
            <a:chOff x="455612" y="1382529"/>
            <a:chExt cx="4113213" cy="655821"/>
          </a:xfrm>
          <a:noFill/>
        </p:grpSpPr>
        <p:sp>
          <p:nvSpPr>
            <p:cNvPr id="13" name="ColumnHeader">
              <a:extLst>
                <a:ext uri="{FF2B5EF4-FFF2-40B4-BE49-F238E27FC236}">
                  <a16:creationId xmlns:a16="http://schemas.microsoft.com/office/drawing/2014/main" id="{36E66DD7-03C3-1B0D-EEBB-2D0A4156ADFA}"/>
                </a:ext>
              </a:extLst>
            </p:cNvPr>
            <p:cNvSpPr>
              <a:spLocks noChangeArrowheads="1"/>
            </p:cNvSpPr>
            <p:nvPr/>
          </p:nvSpPr>
          <p:spPr bwMode="gray">
            <a:xfrm>
              <a:off x="455613" y="1382529"/>
              <a:ext cx="4113212" cy="643839"/>
            </a:xfrm>
            <a:prstGeom prst="rect">
              <a:avLst/>
            </a:prstGeom>
            <a:grpFill/>
            <a:ln w="9525" algn="ctr">
              <a:noFill/>
              <a:miter lim="800000"/>
              <a:headEnd type="none" w="lg" len="lg"/>
              <a:tailEnd type="none" w="lg" len="lg"/>
            </a:ln>
            <a:effectLst/>
          </p:spPr>
          <p:txBody>
            <a:bodyPr lIns="0" tIns="91440" rIns="0" bIns="91440" anchor="b">
              <a:spAutoFit/>
            </a:bodyPr>
            <a:lstStyle/>
            <a:p>
              <a:pPr algn="ctr"/>
              <a:r>
                <a:rPr lang="en-US" sz="1400">
                  <a:latin typeface="Segoe UI" panose="020B0502040204020203" pitchFamily="34" charset="0"/>
                  <a:cs typeface="Segoe UI" panose="020B0502040204020203" pitchFamily="34" charset="0"/>
                </a:rPr>
                <a:t>Output Capacity Targets PDP8</a:t>
              </a:r>
            </a:p>
          </p:txBody>
        </p:sp>
        <p:cxnSp>
          <p:nvCxnSpPr>
            <p:cNvPr id="14" name="直線コネクタ 66">
              <a:extLst>
                <a:ext uri="{FF2B5EF4-FFF2-40B4-BE49-F238E27FC236}">
                  <a16:creationId xmlns:a16="http://schemas.microsoft.com/office/drawing/2014/main" id="{E2E58D65-0B35-C99C-81D8-75D8656CA257}"/>
                </a:ext>
              </a:extLst>
            </p:cNvPr>
            <p:cNvCxnSpPr/>
            <p:nvPr/>
          </p:nvCxnSpPr>
          <p:spPr>
            <a:xfrm>
              <a:off x="455612" y="2038350"/>
              <a:ext cx="4113212"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3" name="Oval 22">
            <a:extLst>
              <a:ext uri="{FF2B5EF4-FFF2-40B4-BE49-F238E27FC236}">
                <a16:creationId xmlns:a16="http://schemas.microsoft.com/office/drawing/2014/main" id="{D92D2E43-139E-F7E6-5739-2D16320BBF4E}"/>
              </a:ext>
            </a:extLst>
          </p:cNvPr>
          <p:cNvSpPr/>
          <p:nvPr/>
        </p:nvSpPr>
        <p:spPr>
          <a:xfrm>
            <a:off x="10847548" y="1876269"/>
            <a:ext cx="1005840" cy="274320"/>
          </a:xfrm>
          <a:prstGeom prst="ellipse">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sz="1400">
                <a:solidFill>
                  <a:schemeClr val="tx1"/>
                </a:solidFill>
              </a:rPr>
              <a:t>+51%</a:t>
            </a:r>
            <a:endParaRPr kumimoji="1" lang="en-MY" sz="1400">
              <a:solidFill>
                <a:schemeClr val="tx1"/>
              </a:solidFill>
            </a:endParaRPr>
          </a:p>
        </p:txBody>
      </p:sp>
      <p:sp>
        <p:nvSpPr>
          <p:cNvPr id="25" name="Oval 24">
            <a:extLst>
              <a:ext uri="{FF2B5EF4-FFF2-40B4-BE49-F238E27FC236}">
                <a16:creationId xmlns:a16="http://schemas.microsoft.com/office/drawing/2014/main" id="{9C174978-8346-D4E2-C29D-17453C38D34E}"/>
              </a:ext>
            </a:extLst>
          </p:cNvPr>
          <p:cNvSpPr/>
          <p:nvPr/>
        </p:nvSpPr>
        <p:spPr>
          <a:xfrm>
            <a:off x="10847548" y="2374885"/>
            <a:ext cx="1005840" cy="274320"/>
          </a:xfrm>
          <a:prstGeom prst="ellipse">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sz="1400">
                <a:solidFill>
                  <a:schemeClr val="tx1"/>
                </a:solidFill>
              </a:rPr>
              <a:t>+27%</a:t>
            </a:r>
            <a:endParaRPr kumimoji="1" lang="en-MY" sz="1400">
              <a:solidFill>
                <a:schemeClr val="tx1"/>
              </a:solidFill>
            </a:endParaRPr>
          </a:p>
        </p:txBody>
      </p:sp>
      <p:sp>
        <p:nvSpPr>
          <p:cNvPr id="39" name="Oval 38">
            <a:extLst>
              <a:ext uri="{FF2B5EF4-FFF2-40B4-BE49-F238E27FC236}">
                <a16:creationId xmlns:a16="http://schemas.microsoft.com/office/drawing/2014/main" id="{5EB618B4-266E-1D12-B12C-AE132AB5CB60}"/>
              </a:ext>
            </a:extLst>
          </p:cNvPr>
          <p:cNvSpPr/>
          <p:nvPr/>
        </p:nvSpPr>
        <p:spPr>
          <a:xfrm>
            <a:off x="10847548" y="2876594"/>
            <a:ext cx="1005840" cy="274320"/>
          </a:xfrm>
          <a:prstGeom prst="ellipse">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sz="1400">
                <a:solidFill>
                  <a:schemeClr val="tx1"/>
                </a:solidFill>
              </a:rPr>
              <a:t>+14%</a:t>
            </a:r>
            <a:endParaRPr kumimoji="1" lang="en-MY" sz="1400">
              <a:solidFill>
                <a:schemeClr val="tx1"/>
              </a:solidFill>
            </a:endParaRPr>
          </a:p>
        </p:txBody>
      </p:sp>
      <p:sp>
        <p:nvSpPr>
          <p:cNvPr id="40" name="Oval 39">
            <a:extLst>
              <a:ext uri="{FF2B5EF4-FFF2-40B4-BE49-F238E27FC236}">
                <a16:creationId xmlns:a16="http://schemas.microsoft.com/office/drawing/2014/main" id="{E557F4C6-0013-AD35-9C76-5C7C24606466}"/>
              </a:ext>
            </a:extLst>
          </p:cNvPr>
          <p:cNvSpPr/>
          <p:nvPr/>
        </p:nvSpPr>
        <p:spPr>
          <a:xfrm>
            <a:off x="10847548" y="3378303"/>
            <a:ext cx="1005840" cy="274320"/>
          </a:xfrm>
          <a:prstGeom prst="ellipse">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sz="1400">
                <a:solidFill>
                  <a:schemeClr val="tx1"/>
                </a:solidFill>
              </a:rPr>
              <a:t>+14%</a:t>
            </a:r>
            <a:endParaRPr kumimoji="1" lang="en-MY" sz="1400">
              <a:solidFill>
                <a:schemeClr val="tx1"/>
              </a:solidFill>
            </a:endParaRPr>
          </a:p>
        </p:txBody>
      </p:sp>
      <p:sp>
        <p:nvSpPr>
          <p:cNvPr id="41" name="Oval 40">
            <a:extLst>
              <a:ext uri="{FF2B5EF4-FFF2-40B4-BE49-F238E27FC236}">
                <a16:creationId xmlns:a16="http://schemas.microsoft.com/office/drawing/2014/main" id="{A6D79E5A-D6A0-AA1B-74DA-2E72047B0694}"/>
              </a:ext>
            </a:extLst>
          </p:cNvPr>
          <p:cNvSpPr/>
          <p:nvPr/>
        </p:nvSpPr>
        <p:spPr>
          <a:xfrm>
            <a:off x="10847548" y="3878304"/>
            <a:ext cx="1005840" cy="274320"/>
          </a:xfrm>
          <a:prstGeom prst="ellipse">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sz="1400">
                <a:solidFill>
                  <a:schemeClr val="tx1"/>
                </a:solidFill>
              </a:rPr>
              <a:t>+6%</a:t>
            </a:r>
            <a:endParaRPr kumimoji="1" lang="en-MY" sz="1400">
              <a:solidFill>
                <a:schemeClr val="tx1"/>
              </a:solidFill>
            </a:endParaRPr>
          </a:p>
        </p:txBody>
      </p:sp>
      <p:sp>
        <p:nvSpPr>
          <p:cNvPr id="42" name="Oval 41">
            <a:extLst>
              <a:ext uri="{FF2B5EF4-FFF2-40B4-BE49-F238E27FC236}">
                <a16:creationId xmlns:a16="http://schemas.microsoft.com/office/drawing/2014/main" id="{DA8ED860-2DC8-5831-B4A2-3A9E15FF1D63}"/>
              </a:ext>
            </a:extLst>
          </p:cNvPr>
          <p:cNvSpPr/>
          <p:nvPr/>
        </p:nvSpPr>
        <p:spPr>
          <a:xfrm>
            <a:off x="10844565" y="4414391"/>
            <a:ext cx="1005840" cy="274320"/>
          </a:xfrm>
          <a:prstGeom prst="ellipse">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sz="1400">
                <a:solidFill>
                  <a:schemeClr val="tx1"/>
                </a:solidFill>
              </a:rPr>
              <a:t>+0.6%</a:t>
            </a:r>
            <a:endParaRPr kumimoji="1" lang="en-MY" sz="1400">
              <a:solidFill>
                <a:schemeClr val="tx1"/>
              </a:solidFill>
            </a:endParaRPr>
          </a:p>
        </p:txBody>
      </p:sp>
      <p:sp>
        <p:nvSpPr>
          <p:cNvPr id="43" name="Oval 42">
            <a:extLst>
              <a:ext uri="{FF2B5EF4-FFF2-40B4-BE49-F238E27FC236}">
                <a16:creationId xmlns:a16="http://schemas.microsoft.com/office/drawing/2014/main" id="{A92595B6-0A3D-0C4B-80E4-39D357D8941D}"/>
              </a:ext>
            </a:extLst>
          </p:cNvPr>
          <p:cNvSpPr/>
          <p:nvPr/>
        </p:nvSpPr>
        <p:spPr>
          <a:xfrm>
            <a:off x="10847548" y="4900795"/>
            <a:ext cx="1005840" cy="274320"/>
          </a:xfrm>
          <a:prstGeom prst="ellipse">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solidFill>
                  <a:schemeClr val="tx1"/>
                </a:solidFill>
              </a:rPr>
              <a:t>-2</a:t>
            </a:r>
            <a:r>
              <a:rPr kumimoji="1" lang="en-US" sz="1400">
                <a:solidFill>
                  <a:schemeClr val="tx1"/>
                </a:solidFill>
              </a:rPr>
              <a:t>%</a:t>
            </a:r>
            <a:endParaRPr kumimoji="1" lang="en-MY" sz="1400">
              <a:solidFill>
                <a:schemeClr val="tx1"/>
              </a:solidFill>
            </a:endParaRPr>
          </a:p>
        </p:txBody>
      </p:sp>
      <p:sp>
        <p:nvSpPr>
          <p:cNvPr id="44" name="Isosceles Triangle 43">
            <a:extLst>
              <a:ext uri="{FF2B5EF4-FFF2-40B4-BE49-F238E27FC236}">
                <a16:creationId xmlns:a16="http://schemas.microsoft.com/office/drawing/2014/main" id="{EAE4F28C-D709-E721-3444-E065871BEBC6}"/>
              </a:ext>
            </a:extLst>
          </p:cNvPr>
          <p:cNvSpPr/>
          <p:nvPr/>
        </p:nvSpPr>
        <p:spPr>
          <a:xfrm rot="5400000">
            <a:off x="7110670" y="1915415"/>
            <a:ext cx="457200" cy="182880"/>
          </a:xfrm>
          <a:prstGeom prst="triangl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MY" sz="1200">
              <a:solidFill>
                <a:schemeClr val="tx1"/>
              </a:solidFill>
            </a:endParaRPr>
          </a:p>
        </p:txBody>
      </p:sp>
      <p:sp>
        <p:nvSpPr>
          <p:cNvPr id="45" name="Isosceles Triangle 44">
            <a:extLst>
              <a:ext uri="{FF2B5EF4-FFF2-40B4-BE49-F238E27FC236}">
                <a16:creationId xmlns:a16="http://schemas.microsoft.com/office/drawing/2014/main" id="{6912C85A-1150-0062-1ABD-DBFB49602E04}"/>
              </a:ext>
            </a:extLst>
          </p:cNvPr>
          <p:cNvSpPr/>
          <p:nvPr/>
        </p:nvSpPr>
        <p:spPr>
          <a:xfrm rot="5400000">
            <a:off x="7110670" y="2922314"/>
            <a:ext cx="457200" cy="182880"/>
          </a:xfrm>
          <a:prstGeom prst="triangl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MY" sz="1200">
              <a:solidFill>
                <a:schemeClr val="tx1"/>
              </a:solidFill>
            </a:endParaRPr>
          </a:p>
        </p:txBody>
      </p:sp>
      <p:sp>
        <p:nvSpPr>
          <p:cNvPr id="46" name="Isosceles Triangle 45">
            <a:extLst>
              <a:ext uri="{FF2B5EF4-FFF2-40B4-BE49-F238E27FC236}">
                <a16:creationId xmlns:a16="http://schemas.microsoft.com/office/drawing/2014/main" id="{C4B71D39-03A4-0A43-72EF-399C4B7088E0}"/>
              </a:ext>
            </a:extLst>
          </p:cNvPr>
          <p:cNvSpPr/>
          <p:nvPr/>
        </p:nvSpPr>
        <p:spPr>
          <a:xfrm rot="5400000">
            <a:off x="7110670" y="3424023"/>
            <a:ext cx="457200" cy="182880"/>
          </a:xfrm>
          <a:prstGeom prst="triangl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MY" sz="1200">
              <a:solidFill>
                <a:schemeClr val="tx1"/>
              </a:solidFill>
            </a:endParaRPr>
          </a:p>
        </p:txBody>
      </p:sp>
      <p:sp>
        <p:nvSpPr>
          <p:cNvPr id="47" name="Isosceles Triangle 46">
            <a:extLst>
              <a:ext uri="{FF2B5EF4-FFF2-40B4-BE49-F238E27FC236}">
                <a16:creationId xmlns:a16="http://schemas.microsoft.com/office/drawing/2014/main" id="{D2C0934D-D42C-041E-D1F8-90DF218874A5}"/>
              </a:ext>
            </a:extLst>
          </p:cNvPr>
          <p:cNvSpPr/>
          <p:nvPr/>
        </p:nvSpPr>
        <p:spPr>
          <a:xfrm rot="5400000">
            <a:off x="7110670" y="3939373"/>
            <a:ext cx="457200" cy="182880"/>
          </a:xfrm>
          <a:prstGeom prst="triangl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MY" sz="1200">
              <a:solidFill>
                <a:schemeClr val="tx1"/>
              </a:solidFill>
            </a:endParaRPr>
          </a:p>
        </p:txBody>
      </p:sp>
      <p:sp>
        <p:nvSpPr>
          <p:cNvPr id="48" name="Isosceles Triangle 47">
            <a:extLst>
              <a:ext uri="{FF2B5EF4-FFF2-40B4-BE49-F238E27FC236}">
                <a16:creationId xmlns:a16="http://schemas.microsoft.com/office/drawing/2014/main" id="{6880845A-7DA1-0BFB-49BD-D41CE2FA8767}"/>
              </a:ext>
            </a:extLst>
          </p:cNvPr>
          <p:cNvSpPr/>
          <p:nvPr/>
        </p:nvSpPr>
        <p:spPr>
          <a:xfrm rot="5400000">
            <a:off x="7120290" y="4946515"/>
            <a:ext cx="457200" cy="182880"/>
          </a:xfrm>
          <a:prstGeom prst="triangl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MY" sz="1200">
              <a:solidFill>
                <a:schemeClr val="tx1"/>
              </a:solidFill>
            </a:endParaRPr>
          </a:p>
        </p:txBody>
      </p:sp>
      <p:grpSp>
        <p:nvGrpSpPr>
          <p:cNvPr id="3" name="グループ化 64">
            <a:extLst>
              <a:ext uri="{FF2B5EF4-FFF2-40B4-BE49-F238E27FC236}">
                <a16:creationId xmlns:a16="http://schemas.microsoft.com/office/drawing/2014/main" id="{1A20458E-0C52-88BB-2EA9-4DBD88B7520A}"/>
              </a:ext>
            </a:extLst>
          </p:cNvPr>
          <p:cNvGrpSpPr/>
          <p:nvPr/>
        </p:nvGrpSpPr>
        <p:grpSpPr>
          <a:xfrm>
            <a:off x="10764214" y="1241829"/>
            <a:ext cx="1094916" cy="407556"/>
            <a:chOff x="455612" y="1382529"/>
            <a:chExt cx="4113213" cy="655821"/>
          </a:xfrm>
          <a:noFill/>
        </p:grpSpPr>
        <p:sp>
          <p:nvSpPr>
            <p:cNvPr id="4" name="ColumnHeader">
              <a:extLst>
                <a:ext uri="{FF2B5EF4-FFF2-40B4-BE49-F238E27FC236}">
                  <a16:creationId xmlns:a16="http://schemas.microsoft.com/office/drawing/2014/main" id="{734D4318-4AAB-4244-3714-C76BEB0BEBC8}"/>
                </a:ext>
              </a:extLst>
            </p:cNvPr>
            <p:cNvSpPr>
              <a:spLocks noChangeArrowheads="1"/>
            </p:cNvSpPr>
            <p:nvPr/>
          </p:nvSpPr>
          <p:spPr bwMode="gray">
            <a:xfrm>
              <a:off x="455613" y="1382529"/>
              <a:ext cx="4113212" cy="643839"/>
            </a:xfrm>
            <a:prstGeom prst="rect">
              <a:avLst/>
            </a:prstGeom>
            <a:grpFill/>
            <a:ln w="9525" algn="ctr">
              <a:noFill/>
              <a:miter lim="800000"/>
              <a:headEnd type="none" w="lg" len="lg"/>
              <a:tailEnd type="none" w="lg" len="lg"/>
            </a:ln>
            <a:effectLst/>
          </p:spPr>
          <p:txBody>
            <a:bodyPr lIns="0" tIns="91440" rIns="0" bIns="91440" anchor="b">
              <a:spAutoFit/>
            </a:bodyPr>
            <a:lstStyle/>
            <a:p>
              <a:pPr algn="ctr"/>
              <a:r>
                <a:rPr lang="en-US" sz="1400">
                  <a:latin typeface="Segoe UI" panose="020B0502040204020203" pitchFamily="34" charset="0"/>
                  <a:cs typeface="Segoe UI" panose="020B0502040204020203" pitchFamily="34" charset="0"/>
                </a:rPr>
                <a:t>CAGR</a:t>
              </a:r>
            </a:p>
          </p:txBody>
        </p:sp>
        <p:cxnSp>
          <p:nvCxnSpPr>
            <p:cNvPr id="5" name="直線コネクタ 66">
              <a:extLst>
                <a:ext uri="{FF2B5EF4-FFF2-40B4-BE49-F238E27FC236}">
                  <a16:creationId xmlns:a16="http://schemas.microsoft.com/office/drawing/2014/main" id="{999FD5B0-5ABB-9BFD-37FC-C98C2396DF60}"/>
                </a:ext>
              </a:extLst>
            </p:cNvPr>
            <p:cNvCxnSpPr/>
            <p:nvPr/>
          </p:nvCxnSpPr>
          <p:spPr>
            <a:xfrm>
              <a:off x="455612" y="2038350"/>
              <a:ext cx="4113212" cy="0"/>
            </a:xfrm>
            <a:prstGeom prst="line">
              <a:avLst/>
            </a:prstGeom>
            <a:grpFill/>
            <a:ln w="222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6" name="Oval 5">
            <a:extLst>
              <a:ext uri="{FF2B5EF4-FFF2-40B4-BE49-F238E27FC236}">
                <a16:creationId xmlns:a16="http://schemas.microsoft.com/office/drawing/2014/main" id="{77A17F51-C1D6-48F3-129F-09996F638E04}"/>
              </a:ext>
            </a:extLst>
          </p:cNvPr>
          <p:cNvSpPr/>
          <p:nvPr/>
        </p:nvSpPr>
        <p:spPr>
          <a:xfrm>
            <a:off x="10847548" y="5406836"/>
            <a:ext cx="1005840" cy="274320"/>
          </a:xfrm>
          <a:prstGeom prst="ellipse">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solidFill>
                  <a:schemeClr val="tx1"/>
                </a:solidFill>
              </a:rPr>
              <a:t>-33</a:t>
            </a:r>
            <a:r>
              <a:rPr kumimoji="1" lang="en-US" sz="1400">
                <a:solidFill>
                  <a:schemeClr val="tx1"/>
                </a:solidFill>
              </a:rPr>
              <a:t>%</a:t>
            </a:r>
            <a:endParaRPr kumimoji="1" lang="en-MY" sz="1400">
              <a:solidFill>
                <a:schemeClr val="tx1"/>
              </a:solidFill>
            </a:endParaRPr>
          </a:p>
        </p:txBody>
      </p:sp>
    </p:spTree>
    <p:extLst>
      <p:ext uri="{BB962C8B-B14F-4D97-AF65-F5344CB8AC3E}">
        <p14:creationId xmlns:p14="http://schemas.microsoft.com/office/powerpoint/2010/main" val="13491860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173962-D81D-8E0E-2256-7C3F1E0F0FF1}"/>
            </a:ext>
          </a:extLst>
        </p:cNvPr>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3DB73235-DB45-D72B-B3CC-19C66D57E9FF}"/>
              </a:ext>
            </a:extLst>
          </p:cNvPr>
          <p:cNvGraphicFramePr>
            <a:graphicFrameLocks noGrp="1"/>
          </p:cNvGraphicFramePr>
          <p:nvPr>
            <p:extLst>
              <p:ext uri="{D42A27DB-BD31-4B8C-83A1-F6EECF244321}">
                <p14:modId xmlns:p14="http://schemas.microsoft.com/office/powerpoint/2010/main" val="1463534989"/>
              </p:ext>
            </p:extLst>
          </p:nvPr>
        </p:nvGraphicFramePr>
        <p:xfrm>
          <a:off x="334963" y="1341437"/>
          <a:ext cx="11508813" cy="4744404"/>
        </p:xfrm>
        <a:graphic>
          <a:graphicData uri="http://schemas.openxmlformats.org/drawingml/2006/table">
            <a:tbl>
              <a:tblPr firstRow="1" bandRow="1">
                <a:tableStyleId>{5C22544A-7EE6-4342-B048-85BDC9FD1C3A}</a:tableStyleId>
              </a:tblPr>
              <a:tblGrid>
                <a:gridCol w="1432877">
                  <a:extLst>
                    <a:ext uri="{9D8B030D-6E8A-4147-A177-3AD203B41FA5}">
                      <a16:colId xmlns:a16="http://schemas.microsoft.com/office/drawing/2014/main" val="1174241159"/>
                    </a:ext>
                  </a:extLst>
                </a:gridCol>
                <a:gridCol w="10075936">
                  <a:extLst>
                    <a:ext uri="{9D8B030D-6E8A-4147-A177-3AD203B41FA5}">
                      <a16:colId xmlns:a16="http://schemas.microsoft.com/office/drawing/2014/main" val="235065073"/>
                    </a:ext>
                  </a:extLst>
                </a:gridCol>
              </a:tblGrid>
              <a:tr h="457268">
                <a:tc>
                  <a:txBody>
                    <a:bodyPr/>
                    <a:lstStyle/>
                    <a:p>
                      <a:pPr marL="0" lvl="0" indent="0" algn="l">
                        <a:buNone/>
                      </a:pPr>
                      <a:r>
                        <a:rPr lang="en-MY" sz="1400" b="0">
                          <a:solidFill>
                            <a:schemeClr val="bg1"/>
                          </a:solidFill>
                          <a:latin typeface="+mj-lt"/>
                        </a:rPr>
                        <a:t>Regulation</a:t>
                      </a:r>
                      <a:endParaRPr lang="en-GB" sz="1400" b="0" i="0" u="none" strike="noStrike" kern="1200" noProof="0">
                        <a:solidFill>
                          <a:schemeClr val="bg1"/>
                        </a:solidFill>
                        <a:effectLst/>
                        <a:latin typeface="+mj-lt"/>
                        <a:cs typeface="Segoe UI" panose="020B0502040204020203" pitchFamily="34" charset="0"/>
                      </a:endParaRPr>
                    </a:p>
                  </a:txBody>
                  <a:tcPr marL="36000" marR="36000"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1"/>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lang="en-US" sz="1400" b="0">
                          <a:solidFill>
                            <a:schemeClr val="tx1"/>
                          </a:solidFill>
                        </a:rPr>
                        <a:t>Law on Economical and Efficient Use of Energy (No. 77/2025/QH15)</a:t>
                      </a:r>
                      <a:endParaRPr kumimoji="1" lang="en-MY" sz="1400" b="0" kern="1200">
                        <a:solidFill>
                          <a:schemeClr val="tx1"/>
                        </a:solidFill>
                        <a:latin typeface="+mj-lt"/>
                        <a:ea typeface="+mn-ea"/>
                        <a:cs typeface="+mn-cs"/>
                      </a:endParaRPr>
                    </a:p>
                  </a:txBody>
                  <a:tcPr marL="36000" marR="36000"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2599955147"/>
                  </a:ext>
                </a:extLst>
              </a:tr>
              <a:tr h="457268">
                <a:tc>
                  <a:txBody>
                    <a:bodyPr/>
                    <a:lstStyle/>
                    <a:p>
                      <a:pPr marL="0" lvl="0" indent="0" algn="l">
                        <a:buNone/>
                      </a:pPr>
                      <a:r>
                        <a:rPr lang="en-GB" sz="1400" b="0" i="0" u="none" strike="noStrike" kern="1200" noProof="0">
                          <a:solidFill>
                            <a:schemeClr val="bg1"/>
                          </a:solidFill>
                          <a:effectLst/>
                          <a:latin typeface="+mj-lt"/>
                          <a:cs typeface="Segoe UI" panose="020B0502040204020203" pitchFamily="34" charset="0"/>
                        </a:rPr>
                        <a:t>Effective Date</a:t>
                      </a:r>
                    </a:p>
                  </a:txBody>
                  <a:tcPr marL="36000" marR="36000"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1"/>
                    </a:solidFill>
                  </a:tcPr>
                </a:tc>
                <a:tc>
                  <a:txBody>
                    <a:bodyPr/>
                    <a:lstStyle/>
                    <a:p>
                      <a:pPr marL="0" marR="0" lvl="0" indent="0" algn="l" defTabSz="914400" rtl="0" eaLnBrk="1" fontAlgn="auto" latinLnBrk="0" hangingPunct="1">
                        <a:lnSpc>
                          <a:spcPct val="100000"/>
                        </a:lnSpc>
                        <a:spcBef>
                          <a:spcPts val="0"/>
                        </a:spcBef>
                        <a:spcAft>
                          <a:spcPts val="0"/>
                        </a:spcAft>
                        <a:buClrTx/>
                        <a:buSzPct val="100000"/>
                        <a:buFont typeface="Wingdings"/>
                        <a:buNone/>
                        <a:tabLst/>
                        <a:defRPr/>
                      </a:pPr>
                      <a:r>
                        <a:rPr kumimoji="1" lang="en-US" sz="1400" b="0" kern="1200">
                          <a:solidFill>
                            <a:schemeClr val="tx1"/>
                          </a:solidFill>
                          <a:latin typeface="+mj-lt"/>
                          <a:ea typeface="+mn-ea"/>
                          <a:cs typeface="+mn-cs"/>
                        </a:rPr>
                        <a:t>January 1, 2026 (Amending the original 2010 Law)</a:t>
                      </a:r>
                      <a:endParaRPr kumimoji="1" lang="en-MY" sz="1400" b="0" kern="1200">
                        <a:solidFill>
                          <a:schemeClr val="tx1"/>
                        </a:solidFill>
                        <a:latin typeface="+mj-lt"/>
                        <a:ea typeface="+mn-ea"/>
                        <a:cs typeface="+mn-cs"/>
                      </a:endParaRPr>
                    </a:p>
                  </a:txBody>
                  <a:tcPr marL="36000" marR="36000"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151994732"/>
                  </a:ext>
                </a:extLst>
              </a:tr>
              <a:tr h="1503454">
                <a:tc>
                  <a:txBody>
                    <a:bodyPr/>
                    <a:lstStyle/>
                    <a:p>
                      <a:pPr marL="0" lvl="0" indent="0" algn="l">
                        <a:buNone/>
                      </a:pPr>
                      <a:r>
                        <a:rPr lang="en-GB" sz="1400" b="0" i="0" u="none" strike="noStrike" kern="1200" noProof="0">
                          <a:solidFill>
                            <a:schemeClr val="bg1"/>
                          </a:solidFill>
                          <a:effectLst/>
                          <a:latin typeface="+mj-lt"/>
                          <a:cs typeface="Segoe UI" panose="020B0502040204020203" pitchFamily="34" charset="0"/>
                        </a:rPr>
                        <a:t>Key Points</a:t>
                      </a:r>
                    </a:p>
                  </a:txBody>
                  <a:tcPr marL="36000" marR="36000"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1"/>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lang="en-US" sz="1400" b="0"/>
                        <a:t>National Mandate</a:t>
                      </a:r>
                      <a:r>
                        <a:rPr kumimoji="1" lang="en-GB" sz="1400" b="0" i="0" u="none" strike="noStrike" kern="1200" noProof="0">
                          <a:solidFill>
                            <a:schemeClr val="tx1"/>
                          </a:solidFill>
                          <a:effectLst/>
                          <a:latin typeface="+mn-lt"/>
                          <a:ea typeface="+mn-ea"/>
                          <a:cs typeface="Segoe UI" panose="020B0502040204020203" pitchFamily="34" charset="0"/>
                        </a:rPr>
                        <a:t>: </a:t>
                      </a:r>
                      <a:r>
                        <a:rPr lang="en-US" sz="1400"/>
                        <a:t>Transitions energy saving from a "voluntary movement" to a "binding national obligation</a:t>
                      </a:r>
                      <a:r>
                        <a:rPr lang="en-US" sz="1400" b="1"/>
                        <a:t>; </a:t>
                      </a:r>
                      <a:r>
                        <a:rPr lang="en-US" sz="1400"/>
                        <a:t>Sets stricter minimum energy performance standards (MEPS) for industrial equipment and building materials</a:t>
                      </a:r>
                    </a:p>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lang="en-MY" sz="1400"/>
                        <a:t>Real-Time Digital Reporting: </a:t>
                      </a:r>
                      <a:r>
                        <a:rPr lang="en-US" sz="1400"/>
                        <a:t>Mandates the use of automated metering and reporting to the National Energy Database</a:t>
                      </a:r>
                    </a:p>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lang="en-US" sz="1400" b="0"/>
                        <a:t>Mandatory Audits: </a:t>
                      </a:r>
                      <a:r>
                        <a:rPr lang="en-US" sz="1400"/>
                        <a:t>"Key Energy User" (consuming &gt;1,000 TOE/year) must perform comprehensive energy audit every 3 years</a:t>
                      </a:r>
                      <a:endParaRPr kumimoji="1" lang="en-GB" sz="1400" b="0" i="0" u="none" strike="noStrike" kern="1200" noProof="0">
                        <a:solidFill>
                          <a:schemeClr val="bg1"/>
                        </a:solidFill>
                        <a:effectLst/>
                        <a:latin typeface="+mn-lt"/>
                        <a:ea typeface="+mn-ea"/>
                        <a:cs typeface="Segoe UI" panose="020B0502040204020203" pitchFamily="34" charset="0"/>
                      </a:endParaRPr>
                    </a:p>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lang="en-US" sz="1400" b="0"/>
                        <a:t>Legal EPC Framework: </a:t>
                      </a:r>
                      <a:r>
                        <a:rPr lang="en-US" sz="1400"/>
                        <a:t>Officially codifies the "Energy Performance Contract" (EPC) as a valid civil contract for the first time</a:t>
                      </a:r>
                    </a:p>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lang="en-US" sz="1400" b="0"/>
                        <a:t>Sectoral Targets:</a:t>
                      </a:r>
                      <a:r>
                        <a:rPr lang="en-US" sz="1400"/>
                        <a:t> Grants the Ministry of Industry and Trade (MOIT) authority to set specific energy intensity reduction targets for every industrial sub-sector (Steel, Cement, Textiles, etc.)</a:t>
                      </a:r>
                    </a:p>
                  </a:txBody>
                  <a:tcPr marL="36000" marR="36000"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3050814637"/>
                  </a:ext>
                </a:extLst>
              </a:tr>
              <a:tr h="1503454">
                <a:tc>
                  <a:txBody>
                    <a:bodyPr/>
                    <a:lstStyle/>
                    <a:p>
                      <a:pPr marL="0" lvl="0" indent="0" algn="l">
                        <a:buNone/>
                      </a:pPr>
                      <a:r>
                        <a:rPr lang="en-GB" sz="1400" b="0" i="0" u="none" strike="noStrike" kern="1200" noProof="0">
                          <a:solidFill>
                            <a:schemeClr val="bg1"/>
                          </a:solidFill>
                          <a:effectLst/>
                          <a:latin typeface="+mj-lt"/>
                          <a:cs typeface="Segoe UI" panose="020B0502040204020203" pitchFamily="34" charset="0"/>
                        </a:rPr>
                        <a:t>Significance and Shortcomings</a:t>
                      </a:r>
                    </a:p>
                  </a:txBody>
                  <a:tcPr marL="36000" marR="36000"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1"/>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lang="en-US" sz="1400"/>
                        <a:t>3,000+ Key Energy Users must audit energy every 3 years. However, compliance is still low due to weak enforcement</a:t>
                      </a:r>
                    </a:p>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lang="en-US" sz="1400"/>
                        <a:t>Lacking </a:t>
                      </a:r>
                      <a:r>
                        <a:rPr lang="en-MY" sz="1400"/>
                        <a:t>Measurement &amp; Verification (M&amp;V) mechanisms on energy savings leading to disputes</a:t>
                      </a:r>
                    </a:p>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lang="en-US" sz="1400" b="0"/>
                        <a:t>Grants access to the National Energy Efficiency Fund for low-interest project loans. But local banks still demand physical land/real estate as collateral</a:t>
                      </a:r>
                    </a:p>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lang="en-US" sz="1400"/>
                        <a:t>Rigid procurement rules prevent state-owned buildings from signing multi-year "Shared Savings" contracts</a:t>
                      </a:r>
                    </a:p>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lang="en-US" sz="1400"/>
                        <a:t>No government-approved EPC templates, leading to high legal costs and long negotiation cycles</a:t>
                      </a:r>
                      <a:endParaRPr lang="en-US" sz="1400" b="0"/>
                    </a:p>
                  </a:txBody>
                  <a:tcPr marL="36000" marR="36000"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2278785264"/>
                  </a:ext>
                </a:extLst>
              </a:tr>
              <a:tr h="822960">
                <a:tc>
                  <a:txBody>
                    <a:bodyPr/>
                    <a:lstStyle/>
                    <a:p>
                      <a:pPr marL="0" lvl="0" indent="0" algn="l">
                        <a:buNone/>
                      </a:pPr>
                      <a:r>
                        <a:rPr lang="en-GB" sz="1400" b="0" i="0" u="none" strike="noStrike" kern="1200" noProof="0">
                          <a:solidFill>
                            <a:schemeClr val="bg1"/>
                          </a:solidFill>
                          <a:effectLst/>
                          <a:latin typeface="+mj-lt"/>
                          <a:cs typeface="Segoe UI" panose="020B0502040204020203" pitchFamily="34" charset="0"/>
                        </a:rPr>
                        <a:t>Current Energy Services Landscape</a:t>
                      </a:r>
                    </a:p>
                  </a:txBody>
                  <a:tcPr marL="36000" marR="36000"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1"/>
                    </a:solidFill>
                  </a:tcPr>
                </a:tc>
                <a:tc>
                  <a:txBody>
                    <a:bodyPr/>
                    <a:lstStyle/>
                    <a:p>
                      <a:pPr marL="219456" marR="0" lvl="0" indent="-219456" algn="l" defTabSz="914400" rtl="0" eaLnBrk="1" fontAlgn="auto" latinLnBrk="0" hangingPunct="1">
                        <a:lnSpc>
                          <a:spcPct val="100000"/>
                        </a:lnSpc>
                        <a:spcBef>
                          <a:spcPts val="0"/>
                        </a:spcBef>
                        <a:spcAft>
                          <a:spcPts val="0"/>
                        </a:spcAft>
                        <a:buClrTx/>
                        <a:buSzPct val="100000"/>
                        <a:buFont typeface="Wingdings"/>
                        <a:buChar char="n"/>
                        <a:tabLst/>
                        <a:defRPr/>
                      </a:pPr>
                      <a:r>
                        <a:rPr lang="en-US" sz="1400" b="0"/>
                        <a:t>~200 local firms provide Energy Services across efficiency upgrades, equipment optimisation, and energy management, with no formal licensing regime</a:t>
                      </a:r>
                    </a:p>
                  </a:txBody>
                  <a:tcPr marL="36000" marR="36000" marT="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solidFill>
                        <a:schemeClr val="bg1">
                          <a:lumMod val="75000"/>
                        </a:schemeClr>
                      </a:solidFill>
                      <a:prstDash val="sysDash"/>
                      <a:round/>
                      <a:headEnd type="none" w="med" len="med"/>
                      <a:tailEnd type="none" w="med" len="med"/>
                    </a:lnT>
                    <a:lnB w="12700" cap="flat" cmpd="sng" algn="ctr">
                      <a:solidFill>
                        <a:schemeClr val="bg1">
                          <a:lumMod val="75000"/>
                        </a:schemeClr>
                      </a:solidFill>
                      <a:prstDash val="sysDash"/>
                      <a:round/>
                      <a:headEnd type="none" w="med" len="med"/>
                      <a:tailEnd type="none" w="med" len="med"/>
                    </a:lnB>
                    <a:noFill/>
                  </a:tcPr>
                </a:tc>
                <a:extLst>
                  <a:ext uri="{0D108BD9-81ED-4DB2-BD59-A6C34878D82A}">
                    <a16:rowId xmlns:a16="http://schemas.microsoft.com/office/drawing/2014/main" val="884713924"/>
                  </a:ext>
                </a:extLst>
              </a:tr>
            </a:tbl>
          </a:graphicData>
        </a:graphic>
      </p:graphicFrame>
      <p:sp>
        <p:nvSpPr>
          <p:cNvPr id="7" name="Title 1">
            <a:extLst>
              <a:ext uri="{FF2B5EF4-FFF2-40B4-BE49-F238E27FC236}">
                <a16:creationId xmlns:a16="http://schemas.microsoft.com/office/drawing/2014/main" id="{5838E046-5A18-96DC-735C-DF585FA68570}"/>
              </a:ext>
            </a:extLst>
          </p:cNvPr>
          <p:cNvSpPr txBox="1">
            <a:spLocks/>
          </p:cNvSpPr>
          <p:nvPr/>
        </p:nvSpPr>
        <p:spPr bwMode="auto">
          <a:xfrm>
            <a:off x="341594" y="262858"/>
            <a:ext cx="11508811" cy="631876"/>
          </a:xfrm>
          <a:prstGeom prst="rect">
            <a:avLst/>
          </a:prstGeom>
          <a:noFill/>
          <a:ln w="9525" algn="ctr">
            <a:noFill/>
            <a:miter lim="800000"/>
            <a:headEnd/>
            <a:tailEnd/>
          </a:ln>
        </p:spPr>
        <p:txBody>
          <a:bodyPr vert="horz" wrap="square" lIns="0" tIns="45713" rIns="0" bIns="45713" numCol="1" anchor="b" anchorCtr="0" compatLnSpc="1">
            <a:prstTxWarp prst="textNoShape">
              <a:avLst/>
            </a:prstTxWarp>
            <a:noAutofit/>
          </a:bodyPr>
          <a:lstStyle>
            <a:lvl1pPr algn="l" defTabSz="914400" rtl="0" eaLnBrk="1" latinLnBrk="0" hangingPunct="1">
              <a:spcBef>
                <a:spcPct val="0"/>
              </a:spcBef>
              <a:buNone/>
              <a:defRPr kumimoji="1" sz="2400" kern="1200">
                <a:solidFill>
                  <a:schemeClr val="tx1"/>
                </a:solidFill>
                <a:latin typeface="+mj-lt"/>
                <a:ea typeface="+mj-ea"/>
                <a:cs typeface="+mj-cs"/>
              </a:defRPr>
            </a:lvl1pPr>
          </a:lstStyle>
          <a:p>
            <a:r>
              <a:rPr lang="en-US" sz="2000"/>
              <a:t>1.3 Regulations for Energy Services </a:t>
            </a:r>
            <a:br>
              <a:rPr lang="en-US" sz="2000"/>
            </a:br>
            <a:r>
              <a:rPr lang="en-US" sz="1600"/>
              <a:t>The Amended Law on Energy Efficiency is the first formal legal framework for energy service companies, but it still contains structural gaps that new entrants must navigate.</a:t>
            </a:r>
            <a:endParaRPr lang="en-US" sz="1600">
              <a:latin typeface="Segoe UI"/>
              <a:cs typeface="Segoe UI"/>
            </a:endParaRPr>
          </a:p>
        </p:txBody>
      </p:sp>
      <p:sp>
        <p:nvSpPr>
          <p:cNvPr id="4" name="TextBox 3">
            <a:extLst>
              <a:ext uri="{FF2B5EF4-FFF2-40B4-BE49-F238E27FC236}">
                <a16:creationId xmlns:a16="http://schemas.microsoft.com/office/drawing/2014/main" id="{4216A20B-7890-1E78-3D6D-D6EA8CC30681}"/>
              </a:ext>
            </a:extLst>
          </p:cNvPr>
          <p:cNvSpPr txBox="1"/>
          <p:nvPr/>
        </p:nvSpPr>
        <p:spPr>
          <a:xfrm>
            <a:off x="333640" y="6099017"/>
            <a:ext cx="11516765" cy="246221"/>
          </a:xfrm>
          <a:prstGeom prst="rect">
            <a:avLst/>
          </a:prstGeom>
          <a:noFill/>
        </p:spPr>
        <p:txBody>
          <a:bodyPr wrap="square">
            <a:spAutoFit/>
          </a:bodyPr>
          <a:lstStyle/>
          <a:p>
            <a:r>
              <a:rPr lang="en-GB" sz="1000">
                <a:ea typeface="Meiryo UI"/>
                <a:cs typeface="Times New Roman" panose="02020603050405020304" pitchFamily="18" charset="0"/>
              </a:rPr>
              <a:t>Source: Law on Economical and Efficient Use of Energy (No. 50/2010/QH12) and revision, Law on Esco/energy service (No.77/2025/QH15) </a:t>
            </a:r>
          </a:p>
        </p:txBody>
      </p:sp>
    </p:spTree>
    <p:extLst>
      <p:ext uri="{BB962C8B-B14F-4D97-AF65-F5344CB8AC3E}">
        <p14:creationId xmlns:p14="http://schemas.microsoft.com/office/powerpoint/2010/main" val="395899943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 name="THINKCELLPRESENTATIONDONOTDELETE" val="&lt;?xml version=&quot;1.0&quot; encoding=&quot;UTF-16&quot; standalone=&quot;yes&quot;?&gt;&lt;root reqver=&quot;32687&quot;&gt;&lt;version val=&quot;38564&quot;/&gt;&lt;CPresentation id=&quot;1&quot;&gt;&lt;m_precDefaultOrdinal&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Ordinal&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Y/%m/%d&lt;/m_strFormatTime&gt;&lt;m_yearfmt&gt;&lt;begin val=&quot;0&quot;/&gt;&lt;end val=&quot;0&quot;/&gt;&lt;/m_yearfmt&gt;&lt;/m_precDefaultDate&gt;&lt;m_precDefaultDay&gt;&lt;m_yearfmt&gt;&lt;begin val=&quot;0&quot;/&gt;&lt;end val=&quot;4&quot;/&gt;&lt;/m_yearfmt&gt;&lt;/m_precDefaultDay&gt;&lt;m_precDefaultWeek&gt;&lt;m_yearfmt&gt;&lt;begin val=&quot;0&quot;/&gt;&lt;end val=&quot;4&quot;/&gt;&lt;/m_yearfmt&gt;&lt;/m_precDefaultWeek&gt;&lt;m_precDefaultMonth&gt;&lt;m_yearfmt&gt;&lt;begin val=&quot;0&quot;/&gt;&lt;end val=&quot;4&quot;/&gt;&lt;/m_yearfmt&gt;&lt;/m_precDefaultMonth&gt;&lt;m_precDefaultQuarter&gt;&lt;m_yearfmt&gt;&lt;begin val=&quot;0&quot;/&gt;&lt;end val=&quot;4&quot;/&gt;&lt;/m_yearfmt&gt;&lt;/m_precDefaultQuarter&gt;&lt;m_precDefaultYear&gt;&lt;m_yearfmt&gt;&lt;begin val=&quot;0&quot;/&gt;&lt;end val=&quot;4&quot;/&gt;&lt;/m_yearfmt&gt;&lt;/m_precDefaultYear&gt;&lt;m_precDefaultFYDay&gt;&lt;m_yearfmt&gt;&lt;begin val=&quot;0&quot;/&gt;&lt;end val=&quot;4&quot;/&gt;&lt;/m_yearfmt&gt;&lt;/m_precDefaultFYDay&gt;&lt;m_precDefaultFYWeek&gt;&lt;m_yearfmt&gt;&lt;begin val=&quot;0&quot;/&gt;&lt;end val=&quot;4&quot;/&gt;&lt;/m_yearfmt&gt;&lt;/m_precDefaultFYWeek&gt;&lt;m_precDefaultFYMonth&gt;&lt;m_yearfmt&gt;&lt;begin val=&quot;0&quot;/&gt;&lt;end val=&quot;4&quot;/&gt;&lt;/m_yearfmt&gt;&lt;/m_precDefaultFYMonth&gt;&lt;m_precDefaultFYQuarter&gt;&lt;m_yearfmt&gt;&lt;begin val=&quot;0&quot;/&gt;&lt;end val=&quot;4&quot;/&gt;&lt;/m_yearfmt&gt;&lt;/m_precDefaultFYQuarter&gt;&lt;m_precDefaultFYYear&gt;&lt;m_yearfmt&gt;&lt;begin val=&quot;0&quot;/&gt;&lt;end val=&quot;4&quot;/&gt;&lt;/m_yearfmt&gt;&lt;/m_precDefaultFYYear&gt;&lt;m_mruColor&gt;&lt;m_vecMRU length=&quot;21&quot;&gt;&lt;elem m_fUsage=&quot;2.83673457451794552853E+00&quot;&gt;&lt;m_msothmcolidx val=&quot;0&quot;/&gt;&lt;m_rgb r=&quot;17&quot; g=&quot;36&quot; b=&quot;B6&quot;/&gt;&lt;/elem&gt;&lt;elem m_fUsage=&quot;2.21564839535443791618E+00&quot;&gt;&lt;m_msothmcolidx val=&quot;0&quot;/&gt;&lt;m_rgb r=&quot;8E&quot; g=&quot;C2&quot; b=&quot;FF&quot;/&gt;&lt;/elem&gt;&lt;elem m_fUsage=&quot;1.16869725194715190497E+00&quot;&gt;&lt;m_msothmcolidx val=&quot;0&quot;/&gt;&lt;m_rgb r=&quot;3C&quot; g=&quot;57&quot; b=&quot;FE&quot;/&gt;&lt;/elem&gt;&lt;elem m_fUsage=&quot;9.14957677608994379703E-01&quot;&gt;&lt;m_msothmcolidx val=&quot;0&quot;/&gt;&lt;m_rgb r=&quot;D3&quot; g=&quot;E5&quot; b=&quot;FF&quot;/&gt;&lt;/elem&gt;&lt;elem m_fUsage=&quot;7.29516272249688180196E-01&quot;&gt;&lt;m_msothmcolidx val=&quot;0&quot;/&gt;&lt;m_rgb r=&quot;6E&quot; g=&quot;9B&quot; b=&quot;FF&quot;/&gt;&lt;/elem&gt;&lt;elem m_fUsage=&quot;6.81237655903382255396E-01&quot;&gt;&lt;m_msothmcolidx val=&quot;0&quot;/&gt;&lt;m_rgb r=&quot;FA&quot; g=&quot;C4&quot; b=&quot;97&quot;/&gt;&lt;/elem&gt;&lt;elem m_fUsage=&quot;6.33235692248707793262E-01&quot;&gt;&lt;m_msothmcolidx val=&quot;0&quot;/&gt;&lt;m_rgb r=&quot;A0&quot; g=&quot;B9&quot; b=&quot;FF&quot;/&gt;&lt;/elem&gt;&lt;elem m_fUsage=&quot;3.13810596090000060165E-01&quot;&gt;&lt;m_msothmcolidx val=&quot;0&quot;/&gt;&lt;m_rgb r=&quot;55&quot; g=&quot;8E&quot; b=&quot;D5&quot;/&gt;&lt;/elem&gt;&lt;elem m_fUsage=&quot;2.82430201868433816692E-01&quot;&gt;&lt;m_msothmcolidx val=&quot;0&quot;/&gt;&lt;m_rgb r=&quot;CC&quot; g=&quot;E5&quot; b=&quot;FF&quot;/&gt;&lt;/elem&gt;&lt;elem m_fUsage=&quot;1.03657528855204766893E-01&quot;&gt;&lt;m_msothmcolidx val=&quot;0&quot;/&gt;&lt;m_rgb r=&quot;9B&quot; g=&quot;C9&quot; b=&quot;FF&quot;/&gt;&lt;/elem&gt;&lt;elem m_fUsage=&quot;8.02438165935126374029E-02&quot;&gt;&lt;m_msothmcolidx val=&quot;0&quot;/&gt;&lt;m_rgb r=&quot;59&quot; g=&quot;9E&quot; b=&quot;FF&quot;/&gt;&lt;/elem&gt;&lt;elem m_fUsage=&quot;3.92661219690681045913E-02&quot;&gt;&lt;m_msothmcolidx val=&quot;0&quot;/&gt;&lt;m_rgb r=&quot;ED&quot; g=&quot;FA&quot; b=&quot;FB&quot;/&gt;&lt;/elem&gt;&lt;elem m_fUsage=&quot;4.63599905120226846774E-04&quot;&gt;&lt;m_msothmcolidx val=&quot;0&quot;/&gt;&lt;m_rgb r=&quot;8E&quot; g=&quot;C1&quot; b=&quot;FF&quot;/&gt;&lt;/elem&gt;&lt;elem m_fUsage=&quot;7.17472756470457866378E-05&quot;&gt;&lt;m_msothmcolidx val=&quot;0&quot;/&gt;&lt;m_rgb r=&quot;1B&quot; g=&quot;57&quot; b=&quot;F5&quot;/&gt;&lt;/elem&gt;&lt;elem m_fUsage=&quot;2.64166062723294140120E-05&quot;&gt;&lt;m_msothmcolidx val=&quot;0&quot;/&gt;&lt;m_rgb r=&quot;29&quot; g=&quot;72&quot; b=&quot;FF&quot;/&gt;&lt;/elem&gt;&lt;elem m_fUsage=&quot;1.26036760474723345392E-06&quot;&gt;&lt;m_msothmcolidx val=&quot;0&quot;/&gt;&lt;m_rgb r=&quot;91&quot; g=&quot;BE&quot; b=&quot;FF&quot;/&gt;&lt;/elem&gt;&lt;elem m_fUsage=&quot;1.06639224371134143784E-06&quot;&gt;&lt;m_msothmcolidx val=&quot;0&quot;/&gt;&lt;m_rgb r=&quot;22&quot; g=&quot;7D&quot; b=&quot;FF&quot;/&gt;&lt;/elem&gt;&lt;elem m_fUsage=&quot;7.27497445223754995046E-08&quot;&gt;&lt;m_msothmcolidx val=&quot;0&quot;/&gt;&lt;m_rgb r=&quot;A9&quot; g=&quot;B9&quot; b=&quot;E7&quot;/&gt;&lt;/elem&gt;&lt;elem m_fUsage=&quot;2.28296406939618557203E-08&quot;&gt;&lt;m_msothmcolidx val=&quot;0&quot;/&gt;&lt;m_rgb r=&quot;14&quot; g=&quot;42&quot; b=&quot;E1&quot;/&gt;&lt;/elem&gt;&lt;elem m_fUsage=&quot;2.19600188148720113978E-08&quot;&gt;&lt;m_msothmcolidx val=&quot;0&quot;/&gt;&lt;m_rgb r=&quot;A9&quot; g=&quot;C1&quot; b=&quot;F7&quot;/&gt;&lt;/elem&gt;&lt;elem m_fUsage=&quot;4.91387599294718798114E-09&quot;&gt;&lt;m_msothmcolidx val=&quot;0&quot;/&gt;&lt;m_rgb r=&quot;F1&quot; g=&quot;EE&quot; b=&quot;FA&quot;/&gt;&lt;/elem&gt;&lt;/m_vecMRU&gt;&lt;/m_mruColor&gt;&lt;m_eweekdayFirstOfWeek val=&quot;1&quot;/&gt;&lt;m_eweekdayFirstOfWorkweek val=&quot;2&quot;/&gt;&lt;m_eweekdayFirstOfWeekend val=&quot;7&quot;/&gt;&lt;/CPresentation&gt;&lt;/root&gt;"/>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WmPGHtkdOxwofbKQywhAlA"/>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GI46eniRbIFA4F23165xqw"/>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XW2wY_AxgD1hI49qbKpvTA"/>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Ztt38w4an2o77B391Lxy1Q"/>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9hc9_jZS6VtOhWsUqmvEQ"/>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8V1pTYULUSFqdPFKwUf9A"/>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eRqBePjmUDV0tH2gs1AYug"/>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Sef5N5jCqBYjJXlYxWb_3w"/>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iTjTuq8_l_F6WI1IgOqh3Q"/>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OHccqWAR86VnE_yWgHkfog"/>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7rpk5M3qQ0SFzOdDNcYMXw"/>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kfVZuQu8HVCv9bDHYhm1CQ"/>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V0AhKE.ywOn38NV6ssw0Tw"/>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iCVdpGlBZo7t.xpqVXG5kw"/>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wTzjrCPWse8ukhu5YJX5Vg"/>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NT7EjRYgyUTk87FTHuSHQg"/>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11W1cKQScGSA_pOYFjmLrg"/>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tF3W_lKq5ISd5_r2kNAg5g"/>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jBViyFOcz1YZXEgxZcsHLw"/>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otodYbVuhNXgbpcUtZuXQ"/>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tgMFDcNH_lPSYQT9m1tYyw"/>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FxJrAcPFfNb6bufk8GhPjA"/>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AXZD_8WeOTiX2dCjZMrFtg"/>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tmketYyCIgXcRkWi1jGyJg"/>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K.P.0dHeE3mAhSfJIyCbTw"/>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dJdCj3.Uo0RjFXOv6pihsw"/>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23euwn04KGCc8mDQsebE1w"/>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NmLhfri8t.kG0CgVwWrxqA"/>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Gp.Nq2ekyTFZMQf5qw7dwg"/>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vI8hHSzw9qspyYSn2wfOWw"/>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TYmsdhikK370UkusF3b9hA"/>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7rpk5M3qQ0SFzOdDNcYMXw"/>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gxMQWu_EgdxznpXwyyqHw"/>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T7EvKMJFoHUuFqr9MzuDaQ"/>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IHBxKfmIvnIjT40bd8E77Q"/>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agTJEV33mi0UM2e4cAbmbA"/>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GusZjmXq6ZvIhvZBY2ZqAw"/>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_C85pJwFcN1gCLC5J4i63Q"/>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NHCvisRcM9c46alSlVV75w"/>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9mB6OlaLvbFPhR2t1IdaQ"/>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A26R2crQc1JgTuGxZq2z1Q"/>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50rtsP8cd1heQq71i7lZVg"/>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jRXrzfB8Bqk5aMQh2_YGXA"/>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c48n36PSLtlbRHq45WrTZg"/>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bTm3hm.PpSPSeJ5W1z_rVg"/>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CL2FJNFEUzUY4MHp3ibSQg"/>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BHJAnj3V2QNHHmKCElhj.w"/>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S4Ebiut5oaKojuQZcjPNLQ"/>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C2twtAi4JEowxfduTWMfQ"/>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vanLLQGEMN4cRgexNDrjbw"/>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w6brAOGse9bIBuWUK9WBQ"/>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lI3ZGeTUA36EOohhcsdjTg"/>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_UewqKFwaKFikHB_tk76WQ"/>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Bfil8.MIt2wjyBkcpz1Azw"/>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qRpQaVNHqZbZ2KQ7fzTL9w"/>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t5A4sH301TbwL9xmHJHqDA"/>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tG2PGooguRaUuI0qsBP4RA"/>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oGtLdUCyzKj5kB_fctoV6g"/>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UeKUXxV9dKr9tqRN.Lr.VQ"/>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kEkx3ajID6xof95zfy4ckQ"/>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eoRzizFh88SCl0yrXSMDpQ"/>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y6aRHV22NYXSm2slLIkOFg"/>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oTf.PcQcpyE1tOp2XGMZgA"/>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GQ.u0xnjp3TrvXtG3DW4mg"/>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JPlEGNFFuZ4SfM913vuzyw"/>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aNPrqXO4tRc32QOnU7jIMg"/>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_iYKWIueTWwSgktQtwe6oQ"/>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qHYHnHpUJd0L_m7H9J27qg"/>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TnCcPDbEI7Wlt9oepssJ6g"/>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bNjgwdN1oe76y473I9t5xw"/>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krplVwAYjgm.4vZfH_PMjg"/>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CtlVrR9uhtl5xXrhKFmXsA"/>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ZXvxd0bpLimdq_gD3PNhqA"/>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NMesuZlUPjkyNH_9_t_s.Q"/>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_UewqKFwaKFikHB_tk76WQ"/>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7hDCJSjLMOwrxKo3bWP6jw"/>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322k6P72BJ6eRXciKcl3Jw"/>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x6c7Jo6_vLp8TS2m9h4Rhw"/>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sCM7.68dO6DXXJ7pmVbNVA"/>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31TdkIQ1oJz8rZWifzWpEg"/>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8dy1PEY_01IRWomgK7kt8Q"/>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emGS92yN9YObPTpz7d_OCA"/>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Y39f29KjhIf50ZDHBVa6cw"/>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1SeaF8t1Msiscw_D91AdFA"/>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N5F16TU2L4mSyeVPrM8XfA"/>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xfIswIeJzEoQJisKCm.nIQ"/>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uh6XHEiLgTpJcN4gvA3BLQ"/>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xQUA78S1ZPuOulv5XZNgjQ"/>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iTn1G.YXkCspvlZg_z_92g"/>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jqEo3z4YhqsjBHvXwK8SvQ"/>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CrVJoaMRG0SxvjNctUK.Fw"/>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1laKvFR0ASpngCXRSP7hIg"/>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A1BlBmattF5W08wDFiA2eQ"/>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UasybQDXAU_CVCDQQbGFxw"/>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vIW9j9QPbqLxzN9R9RqkHA"/>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UkvFLDxCrGmth1onf1oqxQ"/>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gwMGuHT9.GGXCgWJlonyVw"/>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s.fBf8tQfOE1OcGJYHcG6A"/>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UU_jTMG6m0gdhLS94iSGeQ"/>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FokUiiZZe0jCVFS4u0RhwA"/>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NWhEe7U7Au882uImxCLGfg"/>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Rrv82o7lk9f285z4n8Mihg"/>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QuM.zbOPywyOTzHcdYMjaw"/>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I7IZOpTkJTp3cVp0G0GAww"/>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ZF4hBo9h2U4mJMZ8h_2MIQ"/>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qAfgmkOCvJdLgBaY7dA6sQ"/>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gZnSprB7USDIFtfZvNZ1PQ"/>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K7LHGCkoWTeptaH9KI1kTQ"/>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5FQi7tmCVVBXkZbxF2np3A"/>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k_Q13mVB3IM9FZY_g4vqrQ"/>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3aiqxWSK4uszY6_NyLrttg"/>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x9GJEmUrhDk5ASWwebVa5g"/>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pVA85Lav19Wr8fviP_B3gA"/>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f7qcd4q7XPcVfIKIjL5CBw"/>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BfUBTFqZnIvqP3S6TDz9vQ"/>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_hP965A.nh9PUYDmLQMQoQ"/>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N3BD.r.rCrpC3Wm6iMdM1w"/>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odOLtPB4YjdLeum2W.X9qg"/>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7tp7ynjvehAmCoUw7oq7ug"/>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ycGfHbg2JFFQPiby.dfuiA"/>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5zTt6mDiAA6ZHHNHCuu2pQ"/>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Q6nKo8H_CVUkl9AfjMDxFA"/>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ySHXavbfDhRvp4h4sfetrg"/>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TYEHOv5nDgmMhdlAsdmznA"/>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jj2xtqdoJdqTcaunORKOyA"/>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uvVW_LDQh2bntVc0Zt631g"/>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Oh4nFZKeeq4d9Khj.kp_8A"/>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l86OMAXC9XIKCZsPV2swig"/>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DYcaWqvXIZOJZJwg3ierVg"/>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ueChXGBt09rXJYltUVr9w"/>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vH2Nrh9uayCH7bFERIIp_g"/>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KwU81SQN9vcn9sU55_1Bg"/>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YE0L24MoR23wh1xNL3B_cQ"/>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3pJIwWno4rPITJ.DcHcTkg"/>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abk6C8sdt7bl9VN2Psy0hw"/>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ZONy2tbDrozzfojjKqD9Lw"/>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LKm28tbdOD3W1CN_PxkXCw"/>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cEQnqWPgMLNzjCVETVQZ3g"/>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sz6zXKTaEocINgbiw5dOew"/>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R6xEJLwejqibk0uHFn0UlQ"/>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7rpk5M3qQ0SFzOdDNcYMXw"/>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T_bIsF_wxYDA3L0DPPgx1g"/>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qjm2uXwst6WT3KYGUszD6Q"/>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VEmmwEU.WK_BICBpUc2dFQ"/>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ump938aBuNSIEgZputFbnw"/>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4_ILAQvMobo0EaDgMfd2.g"/>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Ke6xMZ.cUmKCgT_E2KRpTA"/>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PtZYYAR9_GxWjxhi9JA.yA"/>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oga7M6jKA5iwkfaUx9cffw"/>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AxtPWJYy59DzsWVpXektDw"/>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5oODa2SSDA0Gy8fxzXkpHA"/>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oJKds1dY.RpRIkMM1VbXsA"/>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Zz9uPzoiCOProabIDClLwQ"/>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7Za3FfR89kZivYfNBUy5yQ"/>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vgb0HV9UQsfu0.fqZdyxwg"/>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gbzqCdpSPs6JtlwwwV8PlQ"/>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9H7QWPM50HhiGi31sE4FGQ"/>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lR9NQwm2qEjzHN_0J3Q1Zg"/>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VtdH1DsIGLOXLeZn35il9Q"/>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zhV2co56ByzXIkyn8MMs1Q"/>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JCUswb6xWhJwwR5QqrEqA"/>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ly.g9g3NvawiizbR6lGsnA"/>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m9Zs0SPscTW3t79CfALgJA"/>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S58pQVX5xjEpXE5tQT4XOA"/>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zWrgUQH7p4utBBXOxtrWVg"/>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2trOYcoYk0y.yLHMK7pTqA"/>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QIPlPaGtisX_oN9jiiBcdA"/>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f_VEqcxCV0IU.pgu07kLVQ"/>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aOxsQsK0BDzzOyTU.pfAag"/>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f3WodnkAnhBsWRskBY7bXg"/>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7rpk5M3qQ0SFzOdDNcYMXw"/>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C6t1QYmhso03HRSlpBZp_Q"/>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Y_VwanhD6nA_i.FPR5MNOg"/>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4m6.vig9SvuZGqms7O5k8w"/>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ih2.XLDrDalVQtJmnMLHcQ"/>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Pv_OIvzXNxoREYVbxr6rZA"/>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YYoWpYReHLWKKKXZoG7uhg"/>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n0A9nvQ6Yd7R7bE0UcDreg"/>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s2bpFYIc5J0b5ry15AXcKA"/>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oBkhDGInYSQU3whTalCkRg"/>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poE2cRejUhkuOoKdgXvbDA"/>
</p:tagLst>
</file>

<file path=ppt/theme/theme1.xml><?xml version="1.0" encoding="utf-8"?>
<a:theme xmlns:a="http://schemas.openxmlformats.org/drawingml/2006/main" name="1_blank">
  <a:themeElements>
    <a:clrScheme name="Latest YCP">
      <a:dk1>
        <a:sysClr val="windowText" lastClr="000000"/>
      </a:dk1>
      <a:lt1>
        <a:sysClr val="window" lastClr="FFFFFF"/>
      </a:lt1>
      <a:dk2>
        <a:srgbClr val="1F497D"/>
      </a:dk2>
      <a:lt2>
        <a:srgbClr val="1F497D"/>
      </a:lt2>
      <a:accent1>
        <a:srgbClr val="007FFF"/>
      </a:accent1>
      <a:accent2>
        <a:srgbClr val="EDFDFF"/>
      </a:accent2>
      <a:accent3>
        <a:srgbClr val="011AB7"/>
      </a:accent3>
      <a:accent4>
        <a:srgbClr val="1524A9"/>
      </a:accent4>
      <a:accent5>
        <a:srgbClr val="001C44"/>
      </a:accent5>
      <a:accent6>
        <a:srgbClr val="E46C0A"/>
      </a:accent6>
      <a:hlink>
        <a:srgbClr val="000000"/>
      </a:hlink>
      <a:folHlink>
        <a:srgbClr val="800080"/>
      </a:folHlink>
    </a:clrScheme>
    <a:fontScheme name="YCP">
      <a:majorFont>
        <a:latin typeface="Segoe UI"/>
        <a:ea typeface="Yu mincho"/>
        <a:cs typeface=""/>
      </a:majorFont>
      <a:minorFont>
        <a:latin typeface="Segoe UI"/>
        <a:ea typeface="Yu mincho"/>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lumMod val="85000"/>
          </a:schemeClr>
        </a:solidFill>
        <a:ln w="9525">
          <a:solidFill>
            <a:schemeClr val="bg1">
              <a:lumMod val="50000"/>
            </a:schemeClr>
          </a:solidFill>
        </a:ln>
      </a:spPr>
      <a:bodyPr rtlCol="0" anchor="ctr"/>
      <a:lstStyle>
        <a:defPPr algn="ctr">
          <a:defRPr kumimoji="1" sz="12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bg1">
              <a:lumMod val="50000"/>
            </a:schemeClr>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Segoe UI 16_9_New.potx" id="{51A49EC7-A4C4-4EE6-A5A2-C23D8A717E51}" vid="{7BB9DF44-BC85-480F-9DC3-DA4F28C33107}"/>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6d05e410-26c2-4920-965c-4436f1716494">
      <Terms xmlns="http://schemas.microsoft.com/office/infopath/2007/PartnerControls"/>
    </lcf76f155ced4ddcb4097134ff3c332f>
    <TaxCatchAll xmlns="7c0c93e5-0f60-44c2-8bfe-46b062f919b9" xsi:nil="true"/>
    <_Status xmlns="http://schemas.microsoft.com/sharepoint/v3/fields">In progress</_Status>
    <_EndDate xmlns="http://schemas.microsoft.com/sharepoint/v3/fields">2025-11-17T02:59:18+00:00</_EndDate>
    <StartDate xmlns="http://schemas.microsoft.com/sharepoint/v3">2025-11-17T02:59:18+00:00</StartDate>
    <HUB_x0020_ID xmlns="7c0c93e5-0f60-44c2-8bfe-46b062f919b9"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659E499ED61974EA0FDB149289063FF" ma:contentTypeVersion="22" ma:contentTypeDescription="Create a new document." ma:contentTypeScope="" ma:versionID="d8ff2eca6ef29eceaa32a662dd95d121">
  <xsd:schema xmlns:xsd="http://www.w3.org/2001/XMLSchema" xmlns:xs="http://www.w3.org/2001/XMLSchema" xmlns:p="http://schemas.microsoft.com/office/2006/metadata/properties" xmlns:ns1="http://schemas.microsoft.com/sharepoint/v3" xmlns:ns2="7c0c93e5-0f60-44c2-8bfe-46b062f919b9" xmlns:ns3="6d05e410-26c2-4920-965c-4436f1716494" xmlns:ns4="http://schemas.microsoft.com/sharepoint/v3/fields" targetNamespace="http://schemas.microsoft.com/office/2006/metadata/properties" ma:root="true" ma:fieldsID="e3e084ae7a33c13c437188a722328c2a" ns1:_="" ns2:_="" ns3:_="" ns4:_="">
    <xsd:import namespace="http://schemas.microsoft.com/sharepoint/v3"/>
    <xsd:import namespace="7c0c93e5-0f60-44c2-8bfe-46b062f919b9"/>
    <xsd:import namespace="6d05e410-26c2-4920-965c-4436f1716494"/>
    <xsd:import namespace="http://schemas.microsoft.com/sharepoint/v3/fields"/>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ObjectDetectorVersions" minOccurs="0"/>
                <xsd:element ref="ns3:MediaServiceDateTaken" minOccurs="0"/>
                <xsd:element ref="ns3:MediaLengthInSeconds" minOccurs="0"/>
                <xsd:element ref="ns3:lcf76f155ced4ddcb4097134ff3c332f" minOccurs="0"/>
                <xsd:element ref="ns2:TaxCatchAll" minOccurs="0"/>
                <xsd:element ref="ns3:MediaServiceOCR" minOccurs="0"/>
                <xsd:element ref="ns3:MediaServiceGenerationTime" minOccurs="0"/>
                <xsd:element ref="ns3:MediaServiceEventHashCode" minOccurs="0"/>
                <xsd:element ref="ns3:MediaServiceLocation" minOccurs="0"/>
                <xsd:element ref="ns3:MediaServiceSearchProperties" minOccurs="0"/>
                <xsd:element ref="ns3:MediaServiceBillingMetadata" minOccurs="0"/>
                <xsd:element ref="ns4:_Status" minOccurs="0"/>
                <xsd:element ref="ns1:StartDate" minOccurs="0"/>
                <xsd:element ref="ns4:_EndDate" minOccurs="0"/>
                <xsd:element ref="ns2:HUB_x0020_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StartDate" ma:index="25" nillable="true" ma:displayName="Start Date" ma:default="[today]" ma:format="DateOnly" ma:internalName="StartDat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7c0c93e5-0f60-44c2-8bfe-46b062f919b9" elementFormDefault="qualified">
    <xsd:import namespace="http://schemas.microsoft.com/office/2006/documentManagement/types"/>
    <xsd:import namespace="http://schemas.microsoft.com/office/infopath/2007/PartnerControls"/>
    <xsd:element name="SharedWithUsers" ma:index="8" nillable="true" ma:displayName="Shared With" ma:SearchPeopleOnly="false" ma:SharePointGroup="0" ma:internalName="SharedWithUsers" ma:readOnly="true"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17" nillable="true" ma:displayName="Taxonomy Catch All Column" ma:hidden="true" ma:list="{a0abcf5c-c5e1-4aeb-b6df-96b4f25dc411}" ma:internalName="TaxCatchAll" ma:showField="CatchAllData" ma:web="7c0c93e5-0f60-44c2-8bfe-46b062f919b9">
      <xsd:complexType>
        <xsd:complexContent>
          <xsd:extension base="dms:MultiChoiceLookup">
            <xsd:sequence>
              <xsd:element name="Value" type="dms:Lookup" maxOccurs="unbounded" minOccurs="0" nillable="true"/>
            </xsd:sequence>
          </xsd:extension>
        </xsd:complexContent>
      </xsd:complexType>
    </xsd:element>
    <xsd:element name="HUB_x0020_ID" ma:index="27" nillable="true" ma:displayName="HUB ID" ma:description="ID of the project on HUB" ma:internalName="HUB_x0020_ID">
      <xsd:simpleType>
        <xsd:restriction base="dms:Text">
          <xsd:maxLength value="10"/>
        </xsd:restriction>
      </xsd:simpleType>
    </xsd:element>
  </xsd:schema>
  <xsd:schema xmlns:xsd="http://www.w3.org/2001/XMLSchema" xmlns:xs="http://www.w3.org/2001/XMLSchema" xmlns:dms="http://schemas.microsoft.com/office/2006/documentManagement/types" xmlns:pc="http://schemas.microsoft.com/office/infopath/2007/PartnerControls" targetNamespace="6d05e410-26c2-4920-965c-4436f1716494"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34bf82ba-5fec-44e3-83b1-94ccd1639aad" ma:termSetId="09814cd3-568e-fe90-9814-8d621ff8fb84" ma:anchorId="fba54fb3-c3e1-fe81-a776-ca4b69148c4d" ma:open="true" ma:isKeyword="false">
      <xsd:complexType>
        <xsd:sequence>
          <xsd:element ref="pc:Terms" minOccurs="0" maxOccurs="1"/>
        </xsd:sequence>
      </xsd:complex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Location" ma:index="21" nillable="true" ma:displayName="Location" ma:indexed="true" ma:internalName="MediaServiceLocation"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element name="MediaServiceBillingMetadata" ma:index="23"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24" nillable="true" ma:displayName="Status" ma:default="In progress" ma:format="Dropdown" ma:internalName="_Status">
      <xsd:simpleType>
        <xsd:restriction base="dms:Choice">
          <xsd:enumeration value="In progress"/>
          <xsd:enumeration value="Completed"/>
          <xsd:enumeration value="Can be archived"/>
          <xsd:enumeration value="Backed up"/>
          <xsd:enumeration value="Archived"/>
        </xsd:restriction>
      </xsd:simpleType>
    </xsd:element>
    <xsd:element name="_EndDate" ma:index="26" nillable="true" ma:displayName="End Date" ma:default="[today]" ma:format="DateTime" ma:internalName="_EndDat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EF307-9A1A-4E65-93C4-875F4C162A12}">
  <ds:schemaRefs>
    <ds:schemaRef ds:uri="http://schemas.microsoft.com/sharepoint/v3/fields"/>
    <ds:schemaRef ds:uri="7c0c93e5-0f60-44c2-8bfe-46b062f919b9"/>
    <ds:schemaRef ds:uri="http://schemas.microsoft.com/sharepoint/v3"/>
    <ds:schemaRef ds:uri="http://purl.org/dc/terms/"/>
    <ds:schemaRef ds:uri="http://www.w3.org/XML/1998/namespace"/>
    <ds:schemaRef ds:uri="http://schemas.microsoft.com/office/2006/documentManagement/types"/>
    <ds:schemaRef ds:uri="http://purl.org/dc/elements/1.1/"/>
    <ds:schemaRef ds:uri="http://schemas.microsoft.com/office/infopath/2007/PartnerControls"/>
    <ds:schemaRef ds:uri="http://schemas.openxmlformats.org/package/2006/metadata/core-properties"/>
    <ds:schemaRef ds:uri="6d05e410-26c2-4920-965c-4436f1716494"/>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6D0E8A3A-62E0-4137-A80F-7F7A0416FA7D}">
  <ds:schemaRefs>
    <ds:schemaRef ds:uri="http://schemas.microsoft.com/sharepoint/v3/contenttype/forms"/>
  </ds:schemaRefs>
</ds:datastoreItem>
</file>

<file path=customXml/itemProps3.xml><?xml version="1.0" encoding="utf-8"?>
<ds:datastoreItem xmlns:ds="http://schemas.openxmlformats.org/officeDocument/2006/customXml" ds:itemID="{FDBAD394-1293-4C56-9BE8-703C59F48640}">
  <ds:schemaRefs>
    <ds:schemaRef ds:uri="6d05e410-26c2-4920-965c-4436f1716494"/>
    <ds:schemaRef ds:uri="7c0c93e5-0f60-44c2-8bfe-46b062f919b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microsoft.com/sharepoint/v3/field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0</TotalTime>
  <Words>7180</Words>
  <Application>Microsoft Office PowerPoint</Application>
  <PresentationFormat>Widescreen</PresentationFormat>
  <Paragraphs>735</Paragraphs>
  <Slides>34</Slides>
  <Notes>23</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34</vt:i4>
      </vt:variant>
    </vt:vector>
  </HeadingPairs>
  <TitlesOfParts>
    <vt:vector size="45" baseType="lpstr">
      <vt:lpstr>Segoe UI</vt:lpstr>
      <vt:lpstr>ＭＳ Ｐゴシック</vt:lpstr>
      <vt:lpstr>Yu mincho</vt:lpstr>
      <vt:lpstr>Wingdings,Sans-Serif</vt:lpstr>
      <vt:lpstr>Arial</vt:lpstr>
      <vt:lpstr>Meiryo UI</vt:lpstr>
      <vt:lpstr>Calibri</vt:lpstr>
      <vt:lpstr>Wingdings</vt:lpstr>
      <vt:lpstr>Times New Roman</vt:lpstr>
      <vt:lpstr>1_blank</vt:lpstr>
      <vt:lpstr>think-cell Slide</vt:lpstr>
      <vt:lpstr>PowerPoint Presentation</vt:lpstr>
      <vt:lpstr>Table of Contents</vt:lpstr>
      <vt:lpstr>Executive Summary</vt:lpstr>
      <vt:lpstr>Vietnam Energy Services Market: Opportunities and Structural Barriers Vietnam’s energy services market combines strong structural demand and rising system complexity with ongoing regulatory constraints, shaping near-term commercial models around efficiency, optimization, and behind-the-meter solutions</vt:lpstr>
      <vt:lpstr>Table of Contents</vt:lpstr>
      <vt:lpstr>1. Energy Regulatory Summary Vietnam is pivoting to a market-oriented energy landscape, prioritizing LNG as a transitional fuel while opening demand-side services to private competition</vt:lpstr>
      <vt:lpstr>1.1 The Foundational Acts: Defining Control &amp; Competition in Vietnam’s Energy Sector Vietnam is selectively opening competition, with recent reforms prioritizing private-sector participation in demand-side efficiency, system optimization, and behind-the-meter energy services</vt:lpstr>
      <vt:lpstr>PowerPoint Presentation</vt:lpstr>
      <vt:lpstr>PowerPoint Presentation</vt:lpstr>
      <vt:lpstr>PowerPoint Presentation</vt:lpstr>
      <vt:lpstr>Table of Contents</vt:lpstr>
      <vt:lpstr>2. Energy Market Landscape Summary Vietnam’s rapidly expanding energy system shaped by surging demand, a shift toward renewables, evolving power pricing, and growing reliance on LNG is creating strong structural demand for energy efficiency, flexibility, and energy services</vt:lpstr>
      <vt:lpstr>2.1 Total Primary Energy Supply Natural gas is projected to account for 20% of energy supply through 2030 to support grid stability, while PDP8 drives a long-term shift to renewables and electrification – sustaining demand for Energy Services in system optimisation and efficiency</vt:lpstr>
      <vt:lpstr>2.2 Energy Consumption by Sector Vietnam’s industrial sector is growing robustly escalating energy demand, particularly for electricity, creating opportunities for energy services such as efficiency optimization, demand-side management, and energy infrastructure support</vt:lpstr>
      <vt:lpstr>2.3 Electricity Consumption vs Capacity Vietnam’s rapid industrial growth and increasing power system volatility, increases reliability risks and the need for energy services for flexible energy solutions</vt:lpstr>
      <vt:lpstr>2.4 Electricity Price Electricity prices from government regulation limits energy efficiency opportunities, however, recent draft law towards market-based pricing could unlock energy services opportunities</vt:lpstr>
      <vt:lpstr>2.5 Natural Gas – Import vs. Domestic Production Vietnam’s rapid power growth and falling domestic gas output are elevating LNG as a critical transition fuel, increasing reliance on imported supply</vt:lpstr>
      <vt:lpstr>2.5 LNG Infrastructure – Import Terminal Vietnam’s LNG import capacity remains limited today but is planned to expand significantly this decade to support power demand growth</vt:lpstr>
      <vt:lpstr>2.5 Natural Gas – Import vs Domestic Production Rising energy demand and limited domestic gas capacity mean LNG imports are needed to support Vietnam’s transition from coal to renewables despite the higher cost</vt:lpstr>
      <vt:lpstr>Table of Contents</vt:lpstr>
      <vt:lpstr>3. Japanese Gas Players in Vietnam’s Energy Services Sector Summary Early footholds by Japanese gas players limit first-mover advantage in Vietnam, but structural growth in energy demand and decarbonization requirements still leave substantial room for differentiated new entrants</vt:lpstr>
      <vt:lpstr>3.1 Japanese Major Gas Players’ Presence in Vietnam’s Energy Services Sector With Osaka Gas anchoring on Japanese customers and Toho Gas focused on local infrastructure, new entry lies in selectively targeting unmet segments and differentiated strategy rather than competing head-on</vt:lpstr>
      <vt:lpstr>3.2 Osaka Gas – Case Study #1: Fuel Switching from Coal to Cleaner Natural Gas Osaka Gas focuses on mature Japanese manufacturers with significant operational scale and decarbonization mandate</vt:lpstr>
      <vt:lpstr>3.2 Osaka Gas – Case Study #2: Rooftop Solar Generation Business in Vietnam Osaka Gas has adopted a low-risk, relationship-led energy services model </vt:lpstr>
      <vt:lpstr>3.2 ベトナムにおける屋根置き太陽光発電事業への参画について 参考資料：2021年10月22日リリース</vt:lpstr>
      <vt:lpstr>3.2 Financial Highlights of SOGEC (Sojitz Osaka Gas Energy Company) SOGEC has adopted a capital-intensive business model, deploying roughly two-thirds of its invested capital to date and achieving meaningful revenue and profitability, while still addressing only a portion of the market’s demand potential</vt:lpstr>
      <vt:lpstr>3.3 Toho Gas – Case Study #1: Joint Exploration of Green Steam Supply Toho Gas’ move in Vietnam remains exploratory, but reflects a deliberate and selective entry into industrial decarbonization </vt:lpstr>
      <vt:lpstr>3.3 Toho Gas – Case Study #2: Gas Metering &amp; Pressure Control for Nhon Trach 3 &amp; 4 Power Plant Through Phuc Sang Minh, Toho Gas gains exposure to Vietnam’s gas infrastructure and system-reliability segment via a well-established local contractor with participation in major government-linked projects</vt:lpstr>
      <vt:lpstr>3.3 Financial Highlights of Phuc Sang Minh Trade Engineering Services The financial profile of the company underscores a focus on infrastructure and government-linked projects, emphasizing access, execution capability, and regulatory familiarity, but with value creation largely tied to project-based delivery</vt:lpstr>
      <vt:lpstr>Table of Contents</vt:lpstr>
      <vt:lpstr>Electricity Supply</vt:lpstr>
      <vt:lpstr>Electricity Ceiling Price</vt:lpstr>
      <vt:lpstr>Glossary (1/2)</vt:lpstr>
      <vt:lpstr>Glossary (2/2)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dc:title>
  <dc:creator>Gary Murakami</dc:creator>
  <cp:lastModifiedBy>SI JING GOH</cp:lastModifiedBy>
  <cp:revision>5</cp:revision>
  <cp:lastPrinted>2019-03-05T10:15:18Z</cp:lastPrinted>
  <dcterms:created xsi:type="dcterms:W3CDTF">2023-05-10T23:51:00Z</dcterms:created>
  <dcterms:modified xsi:type="dcterms:W3CDTF">2026-02-04T03:00:00Z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0x0101001659E499ED61974EA0FDB149289063FF</vt:lpwstr>
  </property>
</Properties>
</file>

<file path=docProps/thumbnail.jpeg>
</file>